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67275" cy="42794238"/>
  <p:notesSz cx="6858000" cy="9144000"/>
  <p:defaultTextStyle>
    <a:defPPr>
      <a:defRPr lang="es-MX"/>
    </a:defPPr>
    <a:lvl1pPr marL="0" algn="l" defTabSz="3985138" rtl="0" eaLnBrk="1" latinLnBrk="0" hangingPunct="1">
      <a:defRPr sz="7845" kern="1200">
        <a:solidFill>
          <a:schemeClr val="tx1"/>
        </a:solidFill>
        <a:latin typeface="+mn-lt"/>
        <a:ea typeface="+mn-ea"/>
        <a:cs typeface="+mn-cs"/>
      </a:defRPr>
    </a:lvl1pPr>
    <a:lvl2pPr marL="1992569" algn="l" defTabSz="3985138" rtl="0" eaLnBrk="1" latinLnBrk="0" hangingPunct="1">
      <a:defRPr sz="7845" kern="1200">
        <a:solidFill>
          <a:schemeClr val="tx1"/>
        </a:solidFill>
        <a:latin typeface="+mn-lt"/>
        <a:ea typeface="+mn-ea"/>
        <a:cs typeface="+mn-cs"/>
      </a:defRPr>
    </a:lvl2pPr>
    <a:lvl3pPr marL="3985138" algn="l" defTabSz="3985138" rtl="0" eaLnBrk="1" latinLnBrk="0" hangingPunct="1">
      <a:defRPr sz="7845" kern="1200">
        <a:solidFill>
          <a:schemeClr val="tx1"/>
        </a:solidFill>
        <a:latin typeface="+mn-lt"/>
        <a:ea typeface="+mn-ea"/>
        <a:cs typeface="+mn-cs"/>
      </a:defRPr>
    </a:lvl3pPr>
    <a:lvl4pPr marL="5977707" algn="l" defTabSz="3985138" rtl="0" eaLnBrk="1" latinLnBrk="0" hangingPunct="1">
      <a:defRPr sz="7845" kern="1200">
        <a:solidFill>
          <a:schemeClr val="tx1"/>
        </a:solidFill>
        <a:latin typeface="+mn-lt"/>
        <a:ea typeface="+mn-ea"/>
        <a:cs typeface="+mn-cs"/>
      </a:defRPr>
    </a:lvl4pPr>
    <a:lvl5pPr marL="7970276" algn="l" defTabSz="3985138" rtl="0" eaLnBrk="1" latinLnBrk="0" hangingPunct="1">
      <a:defRPr sz="7845" kern="1200">
        <a:solidFill>
          <a:schemeClr val="tx1"/>
        </a:solidFill>
        <a:latin typeface="+mn-lt"/>
        <a:ea typeface="+mn-ea"/>
        <a:cs typeface="+mn-cs"/>
      </a:defRPr>
    </a:lvl5pPr>
    <a:lvl6pPr marL="9962845" algn="l" defTabSz="3985138" rtl="0" eaLnBrk="1" latinLnBrk="0" hangingPunct="1">
      <a:defRPr sz="7845" kern="1200">
        <a:solidFill>
          <a:schemeClr val="tx1"/>
        </a:solidFill>
        <a:latin typeface="+mn-lt"/>
        <a:ea typeface="+mn-ea"/>
        <a:cs typeface="+mn-cs"/>
      </a:defRPr>
    </a:lvl6pPr>
    <a:lvl7pPr marL="11955414" algn="l" defTabSz="3985138" rtl="0" eaLnBrk="1" latinLnBrk="0" hangingPunct="1">
      <a:defRPr sz="7845" kern="1200">
        <a:solidFill>
          <a:schemeClr val="tx1"/>
        </a:solidFill>
        <a:latin typeface="+mn-lt"/>
        <a:ea typeface="+mn-ea"/>
        <a:cs typeface="+mn-cs"/>
      </a:defRPr>
    </a:lvl7pPr>
    <a:lvl8pPr marL="13947983" algn="l" defTabSz="3985138" rtl="0" eaLnBrk="1" latinLnBrk="0" hangingPunct="1">
      <a:defRPr sz="7845" kern="1200">
        <a:solidFill>
          <a:schemeClr val="tx1"/>
        </a:solidFill>
        <a:latin typeface="+mn-lt"/>
        <a:ea typeface="+mn-ea"/>
        <a:cs typeface="+mn-cs"/>
      </a:defRPr>
    </a:lvl8pPr>
    <a:lvl9pPr marL="15940552" algn="l" defTabSz="3985138" rtl="0" eaLnBrk="1" latinLnBrk="0" hangingPunct="1">
      <a:defRPr sz="78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35" autoAdjust="0"/>
    <p:restoredTop sz="94660"/>
  </p:normalViewPr>
  <p:slideViewPr>
    <p:cSldViewPr>
      <p:cViewPr>
        <p:scale>
          <a:sx n="20" d="100"/>
          <a:sy n="20" d="100"/>
        </p:scale>
        <p:origin x="1632" y="148"/>
      </p:cViewPr>
      <p:guideLst>
        <p:guide orient="horz" pos="13479"/>
        <p:guide pos="95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70046" y="13293964"/>
            <a:ext cx="25727184" cy="9173022"/>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4540091" y="24250070"/>
            <a:ext cx="21187093" cy="10936304"/>
          </a:xfrm>
        </p:spPr>
        <p:txBody>
          <a:bodyPr/>
          <a:lstStyle>
            <a:lvl1pPr marL="0" indent="0" algn="ctr">
              <a:buNone/>
              <a:defRPr>
                <a:solidFill>
                  <a:schemeClr val="tx1">
                    <a:tint val="75000"/>
                  </a:schemeClr>
                </a:solidFill>
              </a:defRPr>
            </a:lvl1pPr>
            <a:lvl2pPr marL="1975104" indent="0" algn="ctr">
              <a:buNone/>
              <a:defRPr>
                <a:solidFill>
                  <a:schemeClr val="tx1">
                    <a:tint val="75000"/>
                  </a:schemeClr>
                </a:solidFill>
              </a:defRPr>
            </a:lvl2pPr>
            <a:lvl3pPr marL="3950208" indent="0" algn="ctr">
              <a:buNone/>
              <a:defRPr>
                <a:solidFill>
                  <a:schemeClr val="tx1">
                    <a:tint val="75000"/>
                  </a:schemeClr>
                </a:solidFill>
              </a:defRPr>
            </a:lvl3pPr>
            <a:lvl4pPr marL="5925312" indent="0" algn="ctr">
              <a:buNone/>
              <a:defRPr>
                <a:solidFill>
                  <a:schemeClr val="tx1">
                    <a:tint val="75000"/>
                  </a:schemeClr>
                </a:solidFill>
              </a:defRPr>
            </a:lvl4pPr>
            <a:lvl5pPr marL="7900416" indent="0" algn="ctr">
              <a:buNone/>
              <a:defRPr>
                <a:solidFill>
                  <a:schemeClr val="tx1">
                    <a:tint val="75000"/>
                  </a:schemeClr>
                </a:solidFill>
              </a:defRPr>
            </a:lvl5pPr>
            <a:lvl6pPr marL="9875520" indent="0" algn="ctr">
              <a:buNone/>
              <a:defRPr>
                <a:solidFill>
                  <a:schemeClr val="tx1">
                    <a:tint val="75000"/>
                  </a:schemeClr>
                </a:solidFill>
              </a:defRPr>
            </a:lvl6pPr>
            <a:lvl7pPr marL="11850624" indent="0" algn="ctr">
              <a:buNone/>
              <a:defRPr>
                <a:solidFill>
                  <a:schemeClr val="tx1">
                    <a:tint val="75000"/>
                  </a:schemeClr>
                </a:solidFill>
              </a:defRPr>
            </a:lvl7pPr>
            <a:lvl8pPr marL="13825728" indent="0" algn="ctr">
              <a:buNone/>
              <a:defRPr>
                <a:solidFill>
                  <a:schemeClr val="tx1">
                    <a:tint val="75000"/>
                  </a:schemeClr>
                </a:solidFill>
              </a:defRPr>
            </a:lvl8pPr>
            <a:lvl9pPr marL="15800832"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4369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2735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6457829" y="2288310"/>
            <a:ext cx="5107605" cy="48678446"/>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1135029" y="2288310"/>
            <a:ext cx="14818356" cy="4867844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16336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13671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90907" y="27499259"/>
            <a:ext cx="25727184" cy="8499413"/>
          </a:xfrm>
        </p:spPr>
        <p:txBody>
          <a:bodyPr anchor="t"/>
          <a:lstStyle>
            <a:lvl1pPr algn="l">
              <a:defRPr sz="1728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2390907" y="18138031"/>
            <a:ext cx="25727184" cy="9361233"/>
          </a:xfrm>
        </p:spPr>
        <p:txBody>
          <a:bodyPr anchor="b"/>
          <a:lstStyle>
            <a:lvl1pPr marL="0" indent="0">
              <a:buNone/>
              <a:defRPr sz="8640">
                <a:solidFill>
                  <a:schemeClr val="tx1">
                    <a:tint val="75000"/>
                  </a:schemeClr>
                </a:solidFill>
              </a:defRPr>
            </a:lvl1pPr>
            <a:lvl2pPr marL="1975104" indent="0">
              <a:buNone/>
              <a:defRPr sz="7776">
                <a:solidFill>
                  <a:schemeClr val="tx1">
                    <a:tint val="75000"/>
                  </a:schemeClr>
                </a:solidFill>
              </a:defRPr>
            </a:lvl2pPr>
            <a:lvl3pPr marL="3950208" indent="0">
              <a:buNone/>
              <a:defRPr sz="6912">
                <a:solidFill>
                  <a:schemeClr val="tx1">
                    <a:tint val="75000"/>
                  </a:schemeClr>
                </a:solidFill>
              </a:defRPr>
            </a:lvl3pPr>
            <a:lvl4pPr marL="5925312" indent="0">
              <a:buNone/>
              <a:defRPr sz="6048">
                <a:solidFill>
                  <a:schemeClr val="tx1">
                    <a:tint val="75000"/>
                  </a:schemeClr>
                </a:solidFill>
              </a:defRPr>
            </a:lvl4pPr>
            <a:lvl5pPr marL="7900416" indent="0">
              <a:buNone/>
              <a:defRPr sz="6048">
                <a:solidFill>
                  <a:schemeClr val="tx1">
                    <a:tint val="75000"/>
                  </a:schemeClr>
                </a:solidFill>
              </a:defRPr>
            </a:lvl5pPr>
            <a:lvl6pPr marL="9875520" indent="0">
              <a:buNone/>
              <a:defRPr sz="6048">
                <a:solidFill>
                  <a:schemeClr val="tx1">
                    <a:tint val="75000"/>
                  </a:schemeClr>
                </a:solidFill>
              </a:defRPr>
            </a:lvl6pPr>
            <a:lvl7pPr marL="11850624" indent="0">
              <a:buNone/>
              <a:defRPr sz="6048">
                <a:solidFill>
                  <a:schemeClr val="tx1">
                    <a:tint val="75000"/>
                  </a:schemeClr>
                </a:solidFill>
              </a:defRPr>
            </a:lvl7pPr>
            <a:lvl8pPr marL="13825728" indent="0">
              <a:buNone/>
              <a:defRPr sz="6048">
                <a:solidFill>
                  <a:schemeClr val="tx1">
                    <a:tint val="75000"/>
                  </a:schemeClr>
                </a:solidFill>
              </a:defRPr>
            </a:lvl8pPr>
            <a:lvl9pPr marL="15800832" indent="0">
              <a:buNone/>
              <a:defRPr sz="6048">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34825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135029" y="13313767"/>
            <a:ext cx="9962978" cy="37652989"/>
          </a:xfrm>
        </p:spPr>
        <p:txBody>
          <a:bodyPr/>
          <a:lstStyle>
            <a:lvl1pPr>
              <a:defRPr sz="12096"/>
            </a:lvl1pPr>
            <a:lvl2pPr>
              <a:defRPr sz="10368"/>
            </a:lvl2pPr>
            <a:lvl3pPr>
              <a:defRPr sz="8640"/>
            </a:lvl3pPr>
            <a:lvl4pPr>
              <a:defRPr sz="7776"/>
            </a:lvl4pPr>
            <a:lvl5pPr>
              <a:defRPr sz="7776"/>
            </a:lvl5pPr>
            <a:lvl6pPr>
              <a:defRPr sz="7776"/>
            </a:lvl6pPr>
            <a:lvl7pPr>
              <a:defRPr sz="7776"/>
            </a:lvl7pPr>
            <a:lvl8pPr>
              <a:defRPr sz="7776"/>
            </a:lvl8pPr>
            <a:lvl9pPr>
              <a:defRPr sz="77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11602462" y="13313767"/>
            <a:ext cx="9962978" cy="37652989"/>
          </a:xfrm>
        </p:spPr>
        <p:txBody>
          <a:bodyPr/>
          <a:lstStyle>
            <a:lvl1pPr>
              <a:defRPr sz="12096"/>
            </a:lvl1pPr>
            <a:lvl2pPr>
              <a:defRPr sz="10368"/>
            </a:lvl2pPr>
            <a:lvl3pPr>
              <a:defRPr sz="8640"/>
            </a:lvl3pPr>
            <a:lvl4pPr>
              <a:defRPr sz="7776"/>
            </a:lvl4pPr>
            <a:lvl5pPr>
              <a:defRPr sz="7776"/>
            </a:lvl5pPr>
            <a:lvl6pPr>
              <a:defRPr sz="7776"/>
            </a:lvl6pPr>
            <a:lvl7pPr>
              <a:defRPr sz="7776"/>
            </a:lvl7pPr>
            <a:lvl8pPr>
              <a:defRPr sz="7776"/>
            </a:lvl8pPr>
            <a:lvl9pPr>
              <a:defRPr sz="77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2513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3364" y="1713752"/>
            <a:ext cx="27240548" cy="7132373"/>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1513366" y="9579177"/>
            <a:ext cx="13373303" cy="3992146"/>
          </a:xfrm>
        </p:spPr>
        <p:txBody>
          <a:bodyPr anchor="b"/>
          <a:lstStyle>
            <a:lvl1pPr marL="0" indent="0">
              <a:buNone/>
              <a:defRPr sz="10368" b="1"/>
            </a:lvl1pPr>
            <a:lvl2pPr marL="1975104" indent="0">
              <a:buNone/>
              <a:defRPr sz="8640" b="1"/>
            </a:lvl2pPr>
            <a:lvl3pPr marL="3950208" indent="0">
              <a:buNone/>
              <a:defRPr sz="7776" b="1"/>
            </a:lvl3pPr>
            <a:lvl4pPr marL="5925312" indent="0">
              <a:buNone/>
              <a:defRPr sz="6912" b="1"/>
            </a:lvl4pPr>
            <a:lvl5pPr marL="7900416" indent="0">
              <a:buNone/>
              <a:defRPr sz="6912" b="1"/>
            </a:lvl5pPr>
            <a:lvl6pPr marL="9875520" indent="0">
              <a:buNone/>
              <a:defRPr sz="6912" b="1"/>
            </a:lvl6pPr>
            <a:lvl7pPr marL="11850624" indent="0">
              <a:buNone/>
              <a:defRPr sz="6912" b="1"/>
            </a:lvl7pPr>
            <a:lvl8pPr marL="13825728" indent="0">
              <a:buNone/>
              <a:defRPr sz="6912" b="1"/>
            </a:lvl8pPr>
            <a:lvl9pPr marL="15800832" indent="0">
              <a:buNone/>
              <a:defRPr sz="6912" b="1"/>
            </a:lvl9pPr>
          </a:lstStyle>
          <a:p>
            <a:pPr lvl="0"/>
            <a:r>
              <a:rPr lang="es-ES"/>
              <a:t>Haga clic para modificar el estilo de texto del patrón</a:t>
            </a:r>
          </a:p>
        </p:txBody>
      </p:sp>
      <p:sp>
        <p:nvSpPr>
          <p:cNvPr id="4" name="3 Marcador de contenido"/>
          <p:cNvSpPr>
            <a:spLocks noGrp="1"/>
          </p:cNvSpPr>
          <p:nvPr>
            <p:ph sz="half" idx="2"/>
          </p:nvPr>
        </p:nvSpPr>
        <p:spPr>
          <a:xfrm>
            <a:off x="1513366" y="13571321"/>
            <a:ext cx="13373303" cy="24656220"/>
          </a:xfrm>
        </p:spPr>
        <p:txBody>
          <a:bodyPr/>
          <a:lstStyle>
            <a:lvl1pPr>
              <a:defRPr sz="10368"/>
            </a:lvl1pPr>
            <a:lvl2pPr>
              <a:defRPr sz="8640"/>
            </a:lvl2pPr>
            <a:lvl3pPr>
              <a:defRPr sz="7776"/>
            </a:lvl3pPr>
            <a:lvl4pPr>
              <a:defRPr sz="6912"/>
            </a:lvl4pPr>
            <a:lvl5pPr>
              <a:defRPr sz="6912"/>
            </a:lvl5pPr>
            <a:lvl6pPr>
              <a:defRPr sz="6912"/>
            </a:lvl6pPr>
            <a:lvl7pPr>
              <a:defRPr sz="6912"/>
            </a:lvl7pPr>
            <a:lvl8pPr>
              <a:defRPr sz="6912"/>
            </a:lvl8pPr>
            <a:lvl9pPr>
              <a:defRPr sz="691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15375363" y="9579177"/>
            <a:ext cx="13378555" cy="3992146"/>
          </a:xfrm>
        </p:spPr>
        <p:txBody>
          <a:bodyPr anchor="b"/>
          <a:lstStyle>
            <a:lvl1pPr marL="0" indent="0">
              <a:buNone/>
              <a:defRPr sz="10368" b="1"/>
            </a:lvl1pPr>
            <a:lvl2pPr marL="1975104" indent="0">
              <a:buNone/>
              <a:defRPr sz="8640" b="1"/>
            </a:lvl2pPr>
            <a:lvl3pPr marL="3950208" indent="0">
              <a:buNone/>
              <a:defRPr sz="7776" b="1"/>
            </a:lvl3pPr>
            <a:lvl4pPr marL="5925312" indent="0">
              <a:buNone/>
              <a:defRPr sz="6912" b="1"/>
            </a:lvl4pPr>
            <a:lvl5pPr marL="7900416" indent="0">
              <a:buNone/>
              <a:defRPr sz="6912" b="1"/>
            </a:lvl5pPr>
            <a:lvl6pPr marL="9875520" indent="0">
              <a:buNone/>
              <a:defRPr sz="6912" b="1"/>
            </a:lvl6pPr>
            <a:lvl7pPr marL="11850624" indent="0">
              <a:buNone/>
              <a:defRPr sz="6912" b="1"/>
            </a:lvl7pPr>
            <a:lvl8pPr marL="13825728" indent="0">
              <a:buNone/>
              <a:defRPr sz="6912" b="1"/>
            </a:lvl8pPr>
            <a:lvl9pPr marL="15800832" indent="0">
              <a:buNone/>
              <a:defRPr sz="6912" b="1"/>
            </a:lvl9pPr>
          </a:lstStyle>
          <a:p>
            <a:pPr lvl="0"/>
            <a:r>
              <a:rPr lang="es-ES"/>
              <a:t>Haga clic para modificar el estilo de texto del patrón</a:t>
            </a:r>
          </a:p>
        </p:txBody>
      </p:sp>
      <p:sp>
        <p:nvSpPr>
          <p:cNvPr id="6" name="5 Marcador de contenido"/>
          <p:cNvSpPr>
            <a:spLocks noGrp="1"/>
          </p:cNvSpPr>
          <p:nvPr>
            <p:ph sz="quarter" idx="4"/>
          </p:nvPr>
        </p:nvSpPr>
        <p:spPr>
          <a:xfrm>
            <a:off x="15375363" y="13571321"/>
            <a:ext cx="13378555" cy="24656220"/>
          </a:xfrm>
        </p:spPr>
        <p:txBody>
          <a:bodyPr/>
          <a:lstStyle>
            <a:lvl1pPr>
              <a:defRPr sz="10368"/>
            </a:lvl1pPr>
            <a:lvl2pPr>
              <a:defRPr sz="8640"/>
            </a:lvl2pPr>
            <a:lvl3pPr>
              <a:defRPr sz="7776"/>
            </a:lvl3pPr>
            <a:lvl4pPr>
              <a:defRPr sz="6912"/>
            </a:lvl4pPr>
            <a:lvl5pPr>
              <a:defRPr sz="6912"/>
            </a:lvl5pPr>
            <a:lvl6pPr>
              <a:defRPr sz="6912"/>
            </a:lvl6pPr>
            <a:lvl7pPr>
              <a:defRPr sz="6912"/>
            </a:lvl7pPr>
            <a:lvl8pPr>
              <a:defRPr sz="6912"/>
            </a:lvl8pPr>
            <a:lvl9pPr>
              <a:defRPr sz="691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80685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34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58130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3370" y="1703849"/>
            <a:ext cx="9957726" cy="7251247"/>
          </a:xfrm>
        </p:spPr>
        <p:txBody>
          <a:bodyPr anchor="b"/>
          <a:lstStyle>
            <a:lvl1pPr algn="l">
              <a:defRPr sz="8640" b="1"/>
            </a:lvl1pPr>
          </a:lstStyle>
          <a:p>
            <a:r>
              <a:rPr lang="es-ES"/>
              <a:t>Haga clic para modificar el estilo de título del patrón</a:t>
            </a:r>
            <a:endParaRPr lang="es-MX"/>
          </a:p>
        </p:txBody>
      </p:sp>
      <p:sp>
        <p:nvSpPr>
          <p:cNvPr id="3" name="2 Marcador de contenido"/>
          <p:cNvSpPr>
            <a:spLocks noGrp="1"/>
          </p:cNvSpPr>
          <p:nvPr>
            <p:ph idx="1"/>
          </p:nvPr>
        </p:nvSpPr>
        <p:spPr>
          <a:xfrm>
            <a:off x="11833668" y="1703849"/>
            <a:ext cx="16920250" cy="36523698"/>
          </a:xfrm>
        </p:spPr>
        <p:txBody>
          <a:bodyPr/>
          <a:lstStyle>
            <a:lvl1pPr>
              <a:defRPr sz="13824"/>
            </a:lvl1pPr>
            <a:lvl2pPr>
              <a:defRPr sz="12096"/>
            </a:lvl2pPr>
            <a:lvl3pPr>
              <a:defRPr sz="10368"/>
            </a:lvl3pPr>
            <a:lvl4pPr>
              <a:defRPr sz="8640"/>
            </a:lvl4pPr>
            <a:lvl5pPr>
              <a:defRPr sz="8640"/>
            </a:lvl5pPr>
            <a:lvl6pPr>
              <a:defRPr sz="8640"/>
            </a:lvl6pPr>
            <a:lvl7pPr>
              <a:defRPr sz="8640"/>
            </a:lvl7pPr>
            <a:lvl8pPr>
              <a:defRPr sz="8640"/>
            </a:lvl8pPr>
            <a:lvl9pPr>
              <a:defRPr sz="864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1513370" y="8955094"/>
            <a:ext cx="9957726" cy="29272451"/>
          </a:xfrm>
        </p:spPr>
        <p:txBody>
          <a:bodyPr/>
          <a:lstStyle>
            <a:lvl1pPr marL="0" indent="0">
              <a:buNone/>
              <a:defRPr sz="6048"/>
            </a:lvl1pPr>
            <a:lvl2pPr marL="1975104" indent="0">
              <a:buNone/>
              <a:defRPr sz="5184"/>
            </a:lvl2pPr>
            <a:lvl3pPr marL="3950208" indent="0">
              <a:buNone/>
              <a:defRPr sz="4320"/>
            </a:lvl3pPr>
            <a:lvl4pPr marL="5925312" indent="0">
              <a:buNone/>
              <a:defRPr sz="3888"/>
            </a:lvl4pPr>
            <a:lvl5pPr marL="7900416" indent="0">
              <a:buNone/>
              <a:defRPr sz="3888"/>
            </a:lvl5pPr>
            <a:lvl6pPr marL="9875520" indent="0">
              <a:buNone/>
              <a:defRPr sz="3888"/>
            </a:lvl6pPr>
            <a:lvl7pPr marL="11850624" indent="0">
              <a:buNone/>
              <a:defRPr sz="3888"/>
            </a:lvl7pPr>
            <a:lvl8pPr marL="13825728" indent="0">
              <a:buNone/>
              <a:defRPr sz="3888"/>
            </a:lvl8pPr>
            <a:lvl9pPr marL="15800832" indent="0">
              <a:buNone/>
              <a:defRPr sz="388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7426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2598" y="29955971"/>
            <a:ext cx="18160365" cy="3536473"/>
          </a:xfrm>
        </p:spPr>
        <p:txBody>
          <a:bodyPr anchor="b"/>
          <a:lstStyle>
            <a:lvl1pPr algn="l">
              <a:defRPr sz="864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5932598" y="3823742"/>
            <a:ext cx="18160365" cy="25676543"/>
          </a:xfrm>
        </p:spPr>
        <p:txBody>
          <a:bodyPr/>
          <a:lstStyle>
            <a:lvl1pPr marL="0" indent="0">
              <a:buNone/>
              <a:defRPr sz="13824"/>
            </a:lvl1pPr>
            <a:lvl2pPr marL="1975104" indent="0">
              <a:buNone/>
              <a:defRPr sz="12096"/>
            </a:lvl2pPr>
            <a:lvl3pPr marL="3950208" indent="0">
              <a:buNone/>
              <a:defRPr sz="10368"/>
            </a:lvl3pPr>
            <a:lvl4pPr marL="5925312" indent="0">
              <a:buNone/>
              <a:defRPr sz="8640"/>
            </a:lvl4pPr>
            <a:lvl5pPr marL="7900416" indent="0">
              <a:buNone/>
              <a:defRPr sz="8640"/>
            </a:lvl5pPr>
            <a:lvl6pPr marL="9875520" indent="0">
              <a:buNone/>
              <a:defRPr sz="8640"/>
            </a:lvl6pPr>
            <a:lvl7pPr marL="11850624" indent="0">
              <a:buNone/>
              <a:defRPr sz="8640"/>
            </a:lvl7pPr>
            <a:lvl8pPr marL="13825728" indent="0">
              <a:buNone/>
              <a:defRPr sz="8640"/>
            </a:lvl8pPr>
            <a:lvl9pPr marL="15800832" indent="0">
              <a:buNone/>
              <a:defRPr sz="8640"/>
            </a:lvl9pPr>
          </a:lstStyle>
          <a:p>
            <a:endParaRPr lang="es-MX"/>
          </a:p>
        </p:txBody>
      </p:sp>
      <p:sp>
        <p:nvSpPr>
          <p:cNvPr id="4" name="3 Marcador de texto"/>
          <p:cNvSpPr>
            <a:spLocks noGrp="1"/>
          </p:cNvSpPr>
          <p:nvPr>
            <p:ph type="body" sz="half" idx="2"/>
          </p:nvPr>
        </p:nvSpPr>
        <p:spPr>
          <a:xfrm>
            <a:off x="5932598" y="33492444"/>
            <a:ext cx="18160365" cy="5022374"/>
          </a:xfrm>
        </p:spPr>
        <p:txBody>
          <a:bodyPr/>
          <a:lstStyle>
            <a:lvl1pPr marL="0" indent="0">
              <a:buNone/>
              <a:defRPr sz="6048"/>
            </a:lvl1pPr>
            <a:lvl2pPr marL="1975104" indent="0">
              <a:buNone/>
              <a:defRPr sz="5184"/>
            </a:lvl2pPr>
            <a:lvl3pPr marL="3950208" indent="0">
              <a:buNone/>
              <a:defRPr sz="4320"/>
            </a:lvl3pPr>
            <a:lvl4pPr marL="5925312" indent="0">
              <a:buNone/>
              <a:defRPr sz="3888"/>
            </a:lvl4pPr>
            <a:lvl5pPr marL="7900416" indent="0">
              <a:buNone/>
              <a:defRPr sz="3888"/>
            </a:lvl5pPr>
            <a:lvl6pPr marL="9875520" indent="0">
              <a:buNone/>
              <a:defRPr sz="3888"/>
            </a:lvl6pPr>
            <a:lvl7pPr marL="11850624" indent="0">
              <a:buNone/>
              <a:defRPr sz="3888"/>
            </a:lvl7pPr>
            <a:lvl8pPr marL="13825728" indent="0">
              <a:buNone/>
              <a:defRPr sz="3888"/>
            </a:lvl8pPr>
            <a:lvl9pPr marL="15800832" indent="0">
              <a:buNone/>
              <a:defRPr sz="388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3C5741-7BD7-49F8-AF3C-EBE99D763498}" type="datetimeFigureOut">
              <a:rPr lang="es-MX" smtClean="0"/>
              <a:t>25/09/2023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319324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513364" y="1713752"/>
            <a:ext cx="27240548" cy="713237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1513364" y="9985331"/>
            <a:ext cx="27240548" cy="2824221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1513364" y="39663925"/>
            <a:ext cx="7062364" cy="2278394"/>
          </a:xfrm>
          <a:prstGeom prst="rect">
            <a:avLst/>
          </a:prstGeom>
        </p:spPr>
        <p:txBody>
          <a:bodyPr vert="horz" lIns="91440" tIns="45720" rIns="91440" bIns="45720" rtlCol="0" anchor="ctr"/>
          <a:lstStyle>
            <a:lvl1pPr algn="l">
              <a:defRPr sz="5184">
                <a:solidFill>
                  <a:schemeClr val="tx1">
                    <a:tint val="75000"/>
                  </a:schemeClr>
                </a:solidFill>
              </a:defRPr>
            </a:lvl1pPr>
          </a:lstStyle>
          <a:p>
            <a:fld id="{513C5741-7BD7-49F8-AF3C-EBE99D763498}" type="datetimeFigureOut">
              <a:rPr lang="es-MX" smtClean="0"/>
              <a:t>25/09/2023</a:t>
            </a:fld>
            <a:endParaRPr lang="es-MX"/>
          </a:p>
        </p:txBody>
      </p:sp>
      <p:sp>
        <p:nvSpPr>
          <p:cNvPr id="5" name="4 Marcador de pie de página"/>
          <p:cNvSpPr>
            <a:spLocks noGrp="1"/>
          </p:cNvSpPr>
          <p:nvPr>
            <p:ph type="ftr" sz="quarter" idx="3"/>
          </p:nvPr>
        </p:nvSpPr>
        <p:spPr>
          <a:xfrm>
            <a:off x="10341319" y="39663925"/>
            <a:ext cx="9584637" cy="2278394"/>
          </a:xfrm>
          <a:prstGeom prst="rect">
            <a:avLst/>
          </a:prstGeom>
        </p:spPr>
        <p:txBody>
          <a:bodyPr vert="horz" lIns="91440" tIns="45720" rIns="91440" bIns="45720" rtlCol="0" anchor="ctr"/>
          <a:lstStyle>
            <a:lvl1pPr algn="ctr">
              <a:defRPr sz="5184">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21691547" y="39663925"/>
            <a:ext cx="7062364" cy="2278394"/>
          </a:xfrm>
          <a:prstGeom prst="rect">
            <a:avLst/>
          </a:prstGeom>
        </p:spPr>
        <p:txBody>
          <a:bodyPr vert="horz" lIns="91440" tIns="45720" rIns="91440" bIns="45720" rtlCol="0" anchor="ctr"/>
          <a:lstStyle>
            <a:lvl1pPr algn="r">
              <a:defRPr sz="5184">
                <a:solidFill>
                  <a:schemeClr val="tx1">
                    <a:tint val="75000"/>
                  </a:schemeClr>
                </a:solidFill>
              </a:defRPr>
            </a:lvl1pPr>
          </a:lstStyle>
          <a:p>
            <a:fld id="{490B75E9-9414-495F-84E7-B58B37815E73}" type="slidenum">
              <a:rPr lang="es-MX" smtClean="0"/>
              <a:t>‹Nº›</a:t>
            </a:fld>
            <a:endParaRPr lang="es-MX"/>
          </a:p>
        </p:txBody>
      </p:sp>
    </p:spTree>
    <p:extLst>
      <p:ext uri="{BB962C8B-B14F-4D97-AF65-F5344CB8AC3E}">
        <p14:creationId xmlns:p14="http://schemas.microsoft.com/office/powerpoint/2010/main" val="244961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50208" rtl="0" eaLnBrk="1" latinLnBrk="0" hangingPunct="1">
        <a:spcBef>
          <a:spcPct val="0"/>
        </a:spcBef>
        <a:buNone/>
        <a:defRPr sz="19008" kern="1200">
          <a:solidFill>
            <a:schemeClr val="tx1"/>
          </a:solidFill>
          <a:latin typeface="+mj-lt"/>
          <a:ea typeface="+mj-ea"/>
          <a:cs typeface="+mj-cs"/>
        </a:defRPr>
      </a:lvl1pPr>
    </p:titleStyle>
    <p:bodyStyle>
      <a:lvl1pPr marL="1481328" indent="-1481328" algn="l" defTabSz="3950208" rtl="0" eaLnBrk="1" latinLnBrk="0" hangingPunct="1">
        <a:spcBef>
          <a:spcPct val="20000"/>
        </a:spcBef>
        <a:buFont typeface="Arial" pitchFamily="34" charset="0"/>
        <a:buChar char="•"/>
        <a:defRPr sz="13824" kern="1200">
          <a:solidFill>
            <a:schemeClr val="tx1"/>
          </a:solidFill>
          <a:latin typeface="+mn-lt"/>
          <a:ea typeface="+mn-ea"/>
          <a:cs typeface="+mn-cs"/>
        </a:defRPr>
      </a:lvl1pPr>
      <a:lvl2pPr marL="3209544" indent="-1234440" algn="l" defTabSz="3950208" rtl="0" eaLnBrk="1" latinLnBrk="0" hangingPunct="1">
        <a:spcBef>
          <a:spcPct val="20000"/>
        </a:spcBef>
        <a:buFont typeface="Arial" pitchFamily="34" charset="0"/>
        <a:buChar char="–"/>
        <a:defRPr sz="12096" kern="1200">
          <a:solidFill>
            <a:schemeClr val="tx1"/>
          </a:solidFill>
          <a:latin typeface="+mn-lt"/>
          <a:ea typeface="+mn-ea"/>
          <a:cs typeface="+mn-cs"/>
        </a:defRPr>
      </a:lvl2pPr>
      <a:lvl3pPr marL="4937760" indent="-987552" algn="l" defTabSz="3950208" rtl="0" eaLnBrk="1" latinLnBrk="0" hangingPunct="1">
        <a:spcBef>
          <a:spcPct val="20000"/>
        </a:spcBef>
        <a:buFont typeface="Arial" pitchFamily="34" charset="0"/>
        <a:buChar char="•"/>
        <a:defRPr sz="10368" kern="1200">
          <a:solidFill>
            <a:schemeClr val="tx1"/>
          </a:solidFill>
          <a:latin typeface="+mn-lt"/>
          <a:ea typeface="+mn-ea"/>
          <a:cs typeface="+mn-cs"/>
        </a:defRPr>
      </a:lvl3pPr>
      <a:lvl4pPr marL="6912864"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4pPr>
      <a:lvl5pPr marL="8887968"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5pPr>
      <a:lvl6pPr marL="10863072"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6pPr>
      <a:lvl7pPr marL="12838176"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7pPr>
      <a:lvl8pPr marL="14813280"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8pPr>
      <a:lvl9pPr marL="16788384"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9pPr>
    </p:bodyStyle>
    <p:otherStyle>
      <a:defPPr>
        <a:defRPr lang="es-MX"/>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a:spLocks noChangeArrowheads="1"/>
          </p:cNvSpPr>
          <p:nvPr/>
        </p:nvSpPr>
        <p:spPr bwMode="auto">
          <a:xfrm>
            <a:off x="320249" y="-1737217"/>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cxnSp>
        <p:nvCxnSpPr>
          <p:cNvPr id="31" name="Line 13"/>
          <p:cNvCxnSpPr>
            <a:cxnSpLocks noChangeShapeType="1"/>
          </p:cNvCxnSpPr>
          <p:nvPr/>
        </p:nvCxnSpPr>
        <p:spPr bwMode="auto">
          <a:xfrm>
            <a:off x="1757334" y="9887275"/>
            <a:ext cx="26866888" cy="0"/>
          </a:xfrm>
          <a:prstGeom prst="line">
            <a:avLst/>
          </a:prstGeom>
          <a:noFill/>
          <a:ln w="36576">
            <a:solidFill>
              <a:schemeClr val="accent3">
                <a:lumMod val="50000"/>
              </a:schemeClr>
            </a:solidFill>
            <a:round/>
            <a:headEnd/>
            <a:tailEnd/>
          </a:ln>
          <a:extLst>
            <a:ext uri="{909E8E84-426E-40DD-AFC4-6F175D3DCCD1}">
              <a14:hiddenFill xmlns:a14="http://schemas.microsoft.com/office/drawing/2010/main">
                <a:noFill/>
              </a14:hiddenFill>
            </a:ext>
          </a:extLst>
        </p:spPr>
      </p:cxnSp>
      <p:sp>
        <p:nvSpPr>
          <p:cNvPr id="17" name="16 Rectángulo"/>
          <p:cNvSpPr/>
          <p:nvPr/>
        </p:nvSpPr>
        <p:spPr>
          <a:xfrm>
            <a:off x="1135184" y="5558123"/>
            <a:ext cx="27996914" cy="4147482"/>
          </a:xfrm>
          <a:prstGeom prst="rect">
            <a:avLst/>
          </a:prstGeom>
        </p:spPr>
        <p:txBody>
          <a:bodyPr wrap="square">
            <a:spAutoFit/>
          </a:bodyPr>
          <a:lstStyle/>
          <a:p>
            <a:pPr algn="ctr"/>
            <a:r>
              <a:rPr lang="es-MX" sz="3888" dirty="0">
                <a:latin typeface="Tahoma" pitchFamily="34" charset="0"/>
                <a:ea typeface="Tahoma" pitchFamily="34" charset="0"/>
                <a:cs typeface="Tahoma" pitchFamily="34" charset="0"/>
              </a:rPr>
              <a:t> </a:t>
            </a:r>
          </a:p>
          <a:p>
            <a:pPr algn="ctr"/>
            <a:r>
              <a:rPr lang="es-MX" sz="4752" b="1" dirty="0">
                <a:latin typeface="Tahoma" pitchFamily="34" charset="0"/>
                <a:ea typeface="Tahoma" pitchFamily="34" charset="0"/>
                <a:cs typeface="Tahoma" pitchFamily="34" charset="0"/>
              </a:rPr>
              <a:t>Cambios territoriales en el área metropolitana de la ciudad de Asunción </a:t>
            </a:r>
            <a:endParaRPr lang="es-419" sz="4752" b="1" dirty="0">
              <a:latin typeface="Tahoma" pitchFamily="34" charset="0"/>
              <a:ea typeface="Tahoma" pitchFamily="34" charset="0"/>
              <a:cs typeface="Tahoma" pitchFamily="34" charset="0"/>
            </a:endParaRPr>
          </a:p>
          <a:p>
            <a:pPr algn="ctr"/>
            <a:endParaRPr lang="es-MX" sz="3888" dirty="0">
              <a:latin typeface="Tahoma" pitchFamily="34" charset="0"/>
              <a:ea typeface="Tahoma" pitchFamily="34" charset="0"/>
              <a:cs typeface="Tahoma" pitchFamily="34" charset="0"/>
            </a:endParaRPr>
          </a:p>
          <a:p>
            <a:pPr algn="ctr"/>
            <a:r>
              <a:rPr lang="es-MX" sz="3456" dirty="0">
                <a:latin typeface="Tahoma" pitchFamily="34" charset="0"/>
                <a:ea typeface="Tahoma" pitchFamily="34" charset="0"/>
                <a:cs typeface="Tahoma" pitchFamily="34" charset="0"/>
              </a:rPr>
              <a:t>Aranda, M. Lidia; Benítez, Alexander; Cabral, Mariano; Cardozo, Edgar; Delgado, Alcides, López, Lourdes,  Ortiz, Francisco; Quiñónez, Marcos; Rodas, Mauricio; Román, Verónica, Ruiz Díaz, Rodrigo,  Solaeche, Camila; Zarate, Graciela</a:t>
            </a:r>
          </a:p>
          <a:p>
            <a:pPr algn="ctr"/>
            <a:r>
              <a:rPr lang="es-419" sz="3456" dirty="0">
                <a:latin typeface="Tahoma" pitchFamily="34" charset="0"/>
                <a:ea typeface="Tahoma" pitchFamily="34" charset="0"/>
                <a:cs typeface="Tahoma" pitchFamily="34" charset="0"/>
              </a:rPr>
              <a:t>maranda@fiuna.edu.py</a:t>
            </a:r>
            <a:endParaRPr lang="es-MX" sz="3456" dirty="0">
              <a:latin typeface="Tahoma" pitchFamily="34" charset="0"/>
              <a:ea typeface="Tahoma" pitchFamily="34" charset="0"/>
              <a:cs typeface="Tahoma" pitchFamily="34" charset="0"/>
            </a:endParaRPr>
          </a:p>
          <a:p>
            <a:pPr algn="ctr"/>
            <a:r>
              <a:rPr lang="es-PY" sz="3456" dirty="0">
                <a:latin typeface="Tahoma" pitchFamily="34" charset="0"/>
                <a:ea typeface="Tahoma" pitchFamily="34" charset="0"/>
                <a:cs typeface="Tahoma" pitchFamily="34" charset="0"/>
              </a:rPr>
              <a:t>Facultad de Ingeniería, San Lorenzo, Paraguay</a:t>
            </a:r>
            <a:endParaRPr lang="es-MX" sz="3456" dirty="0">
              <a:latin typeface="Tahoma" pitchFamily="34" charset="0"/>
              <a:ea typeface="Tahoma" pitchFamily="34" charset="0"/>
              <a:cs typeface="Tahoma" pitchFamily="34" charset="0"/>
            </a:endParaRPr>
          </a:p>
        </p:txBody>
      </p:sp>
      <p:sp>
        <p:nvSpPr>
          <p:cNvPr id="18" name="Rectangle 22"/>
          <p:cNvSpPr>
            <a:spLocks noChangeArrowheads="1"/>
          </p:cNvSpPr>
          <p:nvPr/>
        </p:nvSpPr>
        <p:spPr bwMode="auto">
          <a:xfrm>
            <a:off x="320249" y="-1737217"/>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47" name="46 Rectángulo"/>
          <p:cNvSpPr/>
          <p:nvPr/>
        </p:nvSpPr>
        <p:spPr>
          <a:xfrm>
            <a:off x="21836854" y="38104332"/>
            <a:ext cx="4916731" cy="890115"/>
          </a:xfrm>
          <a:prstGeom prst="rect">
            <a:avLst/>
          </a:prstGeom>
        </p:spPr>
        <p:txBody>
          <a:bodyPr wrap="none">
            <a:spAutoFit/>
          </a:bodyPr>
          <a:lstStyle/>
          <a:p>
            <a:r>
              <a:rPr lang="es-PY" sz="5184" b="1" dirty="0">
                <a:latin typeface="Tahoma" pitchFamily="34" charset="0"/>
                <a:ea typeface="Tahoma" pitchFamily="34" charset="0"/>
                <a:cs typeface="Tahoma" pitchFamily="34" charset="0"/>
              </a:rPr>
              <a:t>REFERENCIAS</a:t>
            </a:r>
            <a:endParaRPr lang="es-MX" sz="5184" dirty="0">
              <a:latin typeface="Tahoma" pitchFamily="34" charset="0"/>
              <a:ea typeface="Tahoma" pitchFamily="34" charset="0"/>
              <a:cs typeface="Tahoma" pitchFamily="34" charset="0"/>
            </a:endParaRPr>
          </a:p>
        </p:txBody>
      </p:sp>
      <p:sp>
        <p:nvSpPr>
          <p:cNvPr id="2" name="Rectangle 6"/>
          <p:cNvSpPr>
            <a:spLocks noChangeArrowheads="1"/>
          </p:cNvSpPr>
          <p:nvPr/>
        </p:nvSpPr>
        <p:spPr bwMode="auto">
          <a:xfrm>
            <a:off x="320249" y="-1819514"/>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3" name="Rectangle 7"/>
          <p:cNvSpPr>
            <a:spLocks noChangeArrowheads="1"/>
          </p:cNvSpPr>
          <p:nvPr/>
        </p:nvSpPr>
        <p:spPr bwMode="auto">
          <a:xfrm>
            <a:off x="711160" y="-585065"/>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4" name="Rectangle 8"/>
          <p:cNvSpPr>
            <a:spLocks noChangeArrowheads="1"/>
          </p:cNvSpPr>
          <p:nvPr/>
        </p:nvSpPr>
        <p:spPr bwMode="auto">
          <a:xfrm>
            <a:off x="711160" y="19488374"/>
            <a:ext cx="797828" cy="159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pPr defTabSz="3950208" fontAlgn="base">
              <a:spcBef>
                <a:spcPct val="0"/>
              </a:spcBef>
              <a:spcAft>
                <a:spcPct val="0"/>
              </a:spcAft>
            </a:pPr>
            <a:endParaRPr lang="es-MX" sz="7776">
              <a:latin typeface="Arial" pitchFamily="34" charset="0"/>
              <a:cs typeface="Arial" pitchFamily="34" charset="0"/>
            </a:endParaRPr>
          </a:p>
        </p:txBody>
      </p:sp>
      <p:pic>
        <p:nvPicPr>
          <p:cNvPr id="19" name="3 Imagen" descr="Logo UNA sin fond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298" y="562270"/>
            <a:ext cx="3805343" cy="38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98F2610-F54C-3706-58C9-EFDB0EE4529D}"/>
              </a:ext>
            </a:extLst>
          </p:cNvPr>
          <p:cNvPicPr>
            <a:picLocks noChangeAspect="1"/>
          </p:cNvPicPr>
          <p:nvPr/>
        </p:nvPicPr>
        <p:blipFill>
          <a:blip r:embed="rId3"/>
          <a:stretch>
            <a:fillRect/>
          </a:stretch>
        </p:blipFill>
        <p:spPr>
          <a:xfrm>
            <a:off x="1478755" y="-323456"/>
            <a:ext cx="4798026" cy="6023327"/>
          </a:xfrm>
          <a:prstGeom prst="rect">
            <a:avLst/>
          </a:prstGeom>
        </p:spPr>
      </p:pic>
      <p:pic>
        <p:nvPicPr>
          <p:cNvPr id="1026" name="Picture 2" descr="Facultad de Ingeniería UNA - TFG a presentarse | Facultad de Ingeniería UNA  –">
            <a:extLst>
              <a:ext uri="{FF2B5EF4-FFF2-40B4-BE49-F238E27FC236}">
                <a16:creationId xmlns:a16="http://schemas.microsoft.com/office/drawing/2014/main" id="{22589BF9-2021-BD90-1AF1-BABA9D1DA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1447" y="562269"/>
            <a:ext cx="3805343" cy="39964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386AE30-A2BC-3DE3-4484-D26CF47FC4AD}"/>
              </a:ext>
            </a:extLst>
          </p:cNvPr>
          <p:cNvSpPr txBox="1"/>
          <p:nvPr/>
        </p:nvSpPr>
        <p:spPr>
          <a:xfrm>
            <a:off x="1757334" y="10595919"/>
            <a:ext cx="26879456" cy="5793702"/>
          </a:xfrm>
          <a:prstGeom prst="rect">
            <a:avLst/>
          </a:prstGeom>
          <a:noFill/>
        </p:spPr>
        <p:txBody>
          <a:bodyPr wrap="square" rtlCol="0">
            <a:spAutoFit/>
          </a:bodyPr>
          <a:lstStyle/>
          <a:p>
            <a:pPr>
              <a:lnSpc>
                <a:spcPct val="150000"/>
              </a:lnSpc>
              <a:spcAft>
                <a:spcPts val="800"/>
              </a:spcAft>
            </a:pPr>
            <a:r>
              <a:rPr lang="es-MX" sz="3456" dirty="0">
                <a:latin typeface="Tahoma" pitchFamily="34" charset="0"/>
                <a:ea typeface="Tahoma" pitchFamily="34" charset="0"/>
                <a:cs typeface="Tahoma" pitchFamily="34" charset="0"/>
              </a:rPr>
              <a:t>Resumen </a:t>
            </a:r>
            <a:endParaRPr lang="es-419" sz="3456" dirty="0">
              <a:latin typeface="Tahoma" pitchFamily="34" charset="0"/>
              <a:ea typeface="Tahoma" pitchFamily="34" charset="0"/>
              <a:cs typeface="Tahoma" pitchFamily="34" charset="0"/>
            </a:endParaRPr>
          </a:p>
          <a:p>
            <a:pPr>
              <a:lnSpc>
                <a:spcPct val="150000"/>
              </a:lnSpc>
              <a:spcAft>
                <a:spcPts val="800"/>
              </a:spcAft>
            </a:pPr>
            <a:r>
              <a:rPr lang="es-MX" sz="3456" dirty="0">
                <a:latin typeface="Tahoma" pitchFamily="34" charset="0"/>
                <a:ea typeface="Tahoma" pitchFamily="34" charset="0"/>
                <a:cs typeface="Tahoma" pitchFamily="34" charset="0"/>
              </a:rPr>
              <a:t>La investigación presenta el análisis de los cambios territoriales en el área metropolitana de la ciudad de Asunción como mecanismo de conocer las dinámicas sociales que ocurren en él. Un área metropolitana es un territorio en expansión desde un nodo central urbano en donde por la dinámica de la expansión urbana ante posibilidades laborales, educativas provocan que la migración demográfica aumente el área de población relacionado a una ciudad. En Asunción se vive la dinámica de expansión del área metropolitana desde hace más de 30 años, lo cual ha originado cambios en la organización social y en el uso del territorio. </a:t>
            </a:r>
            <a:endParaRPr lang="es-419" sz="3456" dirty="0">
              <a:latin typeface="Tahoma" pitchFamily="34" charset="0"/>
              <a:ea typeface="Tahoma" pitchFamily="34" charset="0"/>
              <a:cs typeface="Tahoma" pitchFamily="34" charset="0"/>
            </a:endParaRPr>
          </a:p>
          <a:p>
            <a:pPr>
              <a:lnSpc>
                <a:spcPct val="150000"/>
              </a:lnSpc>
              <a:spcAft>
                <a:spcPts val="800"/>
              </a:spcAft>
            </a:pPr>
            <a:r>
              <a:rPr lang="es-MX" sz="3456" dirty="0">
                <a:latin typeface="Tahoma" pitchFamily="34" charset="0"/>
                <a:ea typeface="Tahoma" pitchFamily="34" charset="0"/>
                <a:cs typeface="Tahoma" pitchFamily="34" charset="0"/>
              </a:rPr>
              <a:t>Palabras clave: expansión urbana, crecimiento poblacional, área metropolitana </a:t>
            </a:r>
            <a:endParaRPr lang="es-419" dirty="0"/>
          </a:p>
        </p:txBody>
      </p:sp>
      <p:sp>
        <p:nvSpPr>
          <p:cNvPr id="6" name="CuadroTexto 5">
            <a:extLst>
              <a:ext uri="{FF2B5EF4-FFF2-40B4-BE49-F238E27FC236}">
                <a16:creationId xmlns:a16="http://schemas.microsoft.com/office/drawing/2014/main" id="{06C84850-3044-5421-06F0-2DD1393E4DFF}"/>
              </a:ext>
            </a:extLst>
          </p:cNvPr>
          <p:cNvSpPr txBox="1"/>
          <p:nvPr/>
        </p:nvSpPr>
        <p:spPr>
          <a:xfrm>
            <a:off x="1035920" y="16893570"/>
            <a:ext cx="14024375" cy="12175449"/>
          </a:xfrm>
          <a:prstGeom prst="rect">
            <a:avLst/>
          </a:prstGeom>
          <a:noFill/>
        </p:spPr>
        <p:txBody>
          <a:bodyPr wrap="square" rtlCol="0">
            <a:spAutoFit/>
          </a:bodyPr>
          <a:lstStyle/>
          <a:p>
            <a:pPr>
              <a:lnSpc>
                <a:spcPct val="150000"/>
              </a:lnSpc>
              <a:spcAft>
                <a:spcPts val="800"/>
              </a:spcAft>
            </a:pPr>
            <a:r>
              <a:rPr lang="es-MX" sz="3456" dirty="0">
                <a:latin typeface="Tahoma" pitchFamily="34" charset="0"/>
                <a:ea typeface="Tahoma" pitchFamily="34" charset="0"/>
                <a:cs typeface="Tahoma" pitchFamily="34" charset="0"/>
              </a:rPr>
              <a:t>Introducción </a:t>
            </a:r>
            <a:endParaRPr lang="es-419" sz="3456" dirty="0">
              <a:latin typeface="Tahoma" pitchFamily="34" charset="0"/>
              <a:ea typeface="Tahoma" pitchFamily="34" charset="0"/>
              <a:cs typeface="Tahoma" pitchFamily="34" charset="0"/>
            </a:endParaRPr>
          </a:p>
          <a:p>
            <a:pPr algn="just">
              <a:lnSpc>
                <a:spcPct val="150000"/>
              </a:lnSpc>
              <a:spcAft>
                <a:spcPts val="800"/>
              </a:spcAft>
            </a:pPr>
            <a:r>
              <a:rPr lang="es-MX" sz="3456" dirty="0">
                <a:latin typeface="Tahoma" pitchFamily="34" charset="0"/>
                <a:ea typeface="Tahoma" pitchFamily="34" charset="0"/>
                <a:cs typeface="Tahoma" pitchFamily="34" charset="0"/>
              </a:rPr>
              <a:t>Un área metropolitana es un conjunto de municipios que engloba una ciudad central (la metrópoli) que da nombre al área y una serie de ciudades alrededor, que pueden funcionar como ciudades dormitorio, industriales, comerciales y servicios, entre las que las hay estrechas relaciones de interdependencia (</a:t>
            </a:r>
            <a:r>
              <a:rPr lang="es-MX" sz="3456" dirty="0" err="1">
                <a:latin typeface="Tahoma" pitchFamily="34" charset="0"/>
                <a:ea typeface="Tahoma" pitchFamily="34" charset="0"/>
                <a:cs typeface="Tahoma" pitchFamily="34" charset="0"/>
              </a:rPr>
              <a:t>AIMC</a:t>
            </a:r>
            <a:r>
              <a:rPr lang="es-MX" sz="3456" dirty="0">
                <a:latin typeface="Tahoma" pitchFamily="34" charset="0"/>
                <a:ea typeface="Tahoma" pitchFamily="34" charset="0"/>
                <a:cs typeface="Tahoma" pitchFamily="34" charset="0"/>
              </a:rPr>
              <a:t> 2013, Zarate y Rubio 2006) </a:t>
            </a:r>
            <a:endParaRPr lang="es-419" sz="3456" dirty="0">
              <a:latin typeface="Tahoma" pitchFamily="34" charset="0"/>
              <a:ea typeface="Tahoma" pitchFamily="34" charset="0"/>
              <a:cs typeface="Tahoma" pitchFamily="34" charset="0"/>
            </a:endParaRPr>
          </a:p>
          <a:p>
            <a:pPr algn="just">
              <a:lnSpc>
                <a:spcPct val="150000"/>
              </a:lnSpc>
              <a:spcAft>
                <a:spcPts val="800"/>
              </a:spcAft>
            </a:pPr>
            <a:r>
              <a:rPr lang="es-MX" sz="3456" dirty="0">
                <a:latin typeface="Tahoma" pitchFamily="34" charset="0"/>
                <a:ea typeface="Tahoma" pitchFamily="34" charset="0"/>
                <a:cs typeface="Tahoma" pitchFamily="34" charset="0"/>
              </a:rPr>
              <a:t>El Área Metropolitana de Asunción está comprendida por el distrito Capital junto con 10 distritos del departamento Central. Supera los 2.700.000 habitantes (INE 2023) y concentra el 70% del PIB Nacional. La evolución de la urbanización en el área metropolitana es un proceso histórico tardío, donde Asunción muestra reconocible pérdida de población en favor de los núcleos satélites. Esto refuerza la necesidad de contar con políticas de planificación urbana realistas y eficaces que permitan un crecimiento ordenado de los espacios urbanos y las necesidades de sus habitantes (</a:t>
            </a:r>
            <a:r>
              <a:rPr lang="es-MX" sz="3456" dirty="0" err="1">
                <a:latin typeface="Tahoma" pitchFamily="34" charset="0"/>
                <a:ea typeface="Tahoma" pitchFamily="34" charset="0"/>
                <a:cs typeface="Tahoma" pitchFamily="34" charset="0"/>
              </a:rPr>
              <a:t>Garcia</a:t>
            </a:r>
            <a:r>
              <a:rPr lang="es-MX" sz="3456" dirty="0">
                <a:latin typeface="Tahoma" pitchFamily="34" charset="0"/>
                <a:ea typeface="Tahoma" pitchFamily="34" charset="0"/>
                <a:cs typeface="Tahoma" pitchFamily="34" charset="0"/>
              </a:rPr>
              <a:t>-Calabrese, 2023).</a:t>
            </a:r>
            <a:endParaRPr lang="es-419" dirty="0"/>
          </a:p>
        </p:txBody>
      </p:sp>
      <p:sp>
        <p:nvSpPr>
          <p:cNvPr id="7" name="CuadroTexto 6">
            <a:extLst>
              <a:ext uri="{FF2B5EF4-FFF2-40B4-BE49-F238E27FC236}">
                <a16:creationId xmlns:a16="http://schemas.microsoft.com/office/drawing/2014/main" id="{EC55273E-6103-5963-48EB-B00AF86F0A62}"/>
              </a:ext>
            </a:extLst>
          </p:cNvPr>
          <p:cNvSpPr txBox="1"/>
          <p:nvPr/>
        </p:nvSpPr>
        <p:spPr>
          <a:xfrm>
            <a:off x="1109262" y="29456168"/>
            <a:ext cx="14024375" cy="7389139"/>
          </a:xfrm>
          <a:prstGeom prst="rect">
            <a:avLst/>
          </a:prstGeom>
          <a:noFill/>
        </p:spPr>
        <p:txBody>
          <a:bodyPr wrap="square" rtlCol="0">
            <a:spAutoFit/>
          </a:bodyPr>
          <a:lstStyle/>
          <a:p>
            <a:pPr algn="just">
              <a:lnSpc>
                <a:spcPct val="150000"/>
              </a:lnSpc>
              <a:spcAft>
                <a:spcPts val="800"/>
              </a:spcAft>
            </a:pPr>
            <a:r>
              <a:rPr lang="es-MX" sz="3456" dirty="0">
                <a:latin typeface="Tahoma" pitchFamily="34" charset="0"/>
                <a:ea typeface="Tahoma" pitchFamily="34" charset="0"/>
                <a:cs typeface="Tahoma" pitchFamily="34" charset="0"/>
              </a:rPr>
              <a:t>Metodología </a:t>
            </a:r>
          </a:p>
          <a:p>
            <a:pPr algn="just">
              <a:lnSpc>
                <a:spcPct val="150000"/>
              </a:lnSpc>
              <a:spcAft>
                <a:spcPts val="800"/>
              </a:spcAft>
            </a:pPr>
            <a:r>
              <a:rPr lang="es-MX" sz="3456" dirty="0">
                <a:latin typeface="Tahoma" pitchFamily="34" charset="0"/>
                <a:ea typeface="Tahoma" pitchFamily="34" charset="0"/>
                <a:cs typeface="Tahoma" pitchFamily="34" charset="0"/>
              </a:rPr>
              <a:t>La investigación es descriptiva con enfoque geográfico. En el componente geográfico las imágenes satelitales Landsat 4, 5 y 8 y con las herramientas SIG se combinaron las bandas. Se clasificó de manera no supervisada basada en puntos de muestreo teniendo en cuenta la vegetación, cuerpos de agua y la zona urbana del área. </a:t>
            </a:r>
            <a:endParaRPr lang="es-419" sz="3456" dirty="0">
              <a:latin typeface="Tahoma" pitchFamily="34" charset="0"/>
              <a:ea typeface="Tahoma" pitchFamily="34" charset="0"/>
              <a:cs typeface="Tahoma" pitchFamily="34" charset="0"/>
            </a:endParaRPr>
          </a:p>
          <a:p>
            <a:pPr algn="just">
              <a:lnSpc>
                <a:spcPct val="150000"/>
              </a:lnSpc>
              <a:spcAft>
                <a:spcPts val="800"/>
              </a:spcAft>
            </a:pPr>
            <a:r>
              <a:rPr lang="es-MX" sz="3456" dirty="0">
                <a:latin typeface="Tahoma" pitchFamily="34" charset="0"/>
                <a:ea typeface="Tahoma" pitchFamily="34" charset="0"/>
                <a:cs typeface="Tahoma" pitchFamily="34" charset="0"/>
              </a:rPr>
              <a:t>En el área social se realizaron entrevistas a actores claves, según muestreo por conveniencia,  para conocer los cambios en el área metropolitano en los últimos 30 años. </a:t>
            </a:r>
            <a:endParaRPr lang="es-419" dirty="0"/>
          </a:p>
        </p:txBody>
      </p:sp>
      <p:pic>
        <p:nvPicPr>
          <p:cNvPr id="8" name="image5.jpg" descr="Mapa&#10;&#10;Descripción generada automáticamente">
            <a:extLst>
              <a:ext uri="{FF2B5EF4-FFF2-40B4-BE49-F238E27FC236}">
                <a16:creationId xmlns:a16="http://schemas.microsoft.com/office/drawing/2014/main" id="{F2BB6FFB-93B1-EB37-BCE1-255F31B1C33F}"/>
              </a:ext>
            </a:extLst>
          </p:cNvPr>
          <p:cNvPicPr/>
          <p:nvPr/>
        </p:nvPicPr>
        <p:blipFill>
          <a:blip r:embed="rId5"/>
          <a:srcRect/>
          <a:stretch>
            <a:fillRect/>
          </a:stretch>
        </p:blipFill>
        <p:spPr>
          <a:xfrm>
            <a:off x="17365885" y="16527808"/>
            <a:ext cx="9785089" cy="6453487"/>
          </a:xfrm>
          <a:prstGeom prst="rect">
            <a:avLst/>
          </a:prstGeom>
          <a:ln/>
        </p:spPr>
      </p:pic>
      <p:sp>
        <p:nvSpPr>
          <p:cNvPr id="9" name="CuadroTexto 8">
            <a:extLst>
              <a:ext uri="{FF2B5EF4-FFF2-40B4-BE49-F238E27FC236}">
                <a16:creationId xmlns:a16="http://schemas.microsoft.com/office/drawing/2014/main" id="{A12E91B4-A40E-5BB0-83BC-9534D91367A7}"/>
              </a:ext>
            </a:extLst>
          </p:cNvPr>
          <p:cNvSpPr txBox="1"/>
          <p:nvPr/>
        </p:nvSpPr>
        <p:spPr>
          <a:xfrm>
            <a:off x="1035920" y="36983494"/>
            <a:ext cx="17016365" cy="7088800"/>
          </a:xfrm>
          <a:prstGeom prst="rect">
            <a:avLst/>
          </a:prstGeom>
          <a:noFill/>
        </p:spPr>
        <p:txBody>
          <a:bodyPr wrap="square" rtlCol="0">
            <a:spAutoFit/>
          </a:bodyPr>
          <a:lstStyle/>
          <a:p>
            <a:pPr algn="just">
              <a:lnSpc>
                <a:spcPct val="150000"/>
              </a:lnSpc>
              <a:spcAft>
                <a:spcPts val="800"/>
              </a:spcAft>
            </a:pPr>
            <a:r>
              <a:rPr lang="es-419" sz="3456" dirty="0">
                <a:latin typeface="Tahoma" pitchFamily="34" charset="0"/>
                <a:ea typeface="Tahoma" pitchFamily="34" charset="0"/>
                <a:cs typeface="Tahoma" pitchFamily="34" charset="0"/>
              </a:rPr>
              <a:t>Resultados </a:t>
            </a:r>
          </a:p>
          <a:p>
            <a:pPr algn="just">
              <a:lnSpc>
                <a:spcPct val="150000"/>
              </a:lnSpc>
              <a:spcAft>
                <a:spcPts val="800"/>
              </a:spcAft>
            </a:pPr>
            <a:r>
              <a:rPr lang="es-ES" sz="3456" dirty="0">
                <a:latin typeface="Tahoma" pitchFamily="34" charset="0"/>
                <a:ea typeface="Tahoma" pitchFamily="34" charset="0"/>
                <a:cs typeface="Tahoma" pitchFamily="34" charset="0"/>
              </a:rPr>
              <a:t>En 1983, se puede observar mucha vegetación en la zona de estudio 4693.32 Ha corresponden al uso de la Zona Urbana entre los principales cambios sociales que ocurrieron en esta década fue la migración para la asistencia a instituciones educativas y acceso a la salud. Así mismo en la época se dieron aumentos de centros de ventas y empieza a disminuir el uso social del territorio como medio de comunicación entre pares y expansión. </a:t>
            </a:r>
            <a:endParaRPr lang="es-419" sz="3456" dirty="0">
              <a:latin typeface="Tahoma" pitchFamily="34" charset="0"/>
              <a:ea typeface="Tahoma" pitchFamily="34" charset="0"/>
              <a:cs typeface="Tahoma" pitchFamily="34" charset="0"/>
            </a:endParaRPr>
          </a:p>
          <a:p>
            <a:endParaRPr lang="es-419" dirty="0"/>
          </a:p>
        </p:txBody>
      </p:sp>
      <p:sp>
        <p:nvSpPr>
          <p:cNvPr id="10" name="CuadroTexto 9">
            <a:extLst>
              <a:ext uri="{FF2B5EF4-FFF2-40B4-BE49-F238E27FC236}">
                <a16:creationId xmlns:a16="http://schemas.microsoft.com/office/drawing/2014/main" id="{E0E021B2-2B79-2A30-1FA0-812372A9EB46}"/>
              </a:ext>
            </a:extLst>
          </p:cNvPr>
          <p:cNvSpPr txBox="1"/>
          <p:nvPr/>
        </p:nvSpPr>
        <p:spPr>
          <a:xfrm>
            <a:off x="15637693" y="23237861"/>
            <a:ext cx="14341550" cy="7961154"/>
          </a:xfrm>
          <a:prstGeom prst="rect">
            <a:avLst/>
          </a:prstGeom>
          <a:noFill/>
        </p:spPr>
        <p:txBody>
          <a:bodyPr wrap="square" rtlCol="0">
            <a:spAutoFit/>
          </a:bodyPr>
          <a:lstStyle/>
          <a:p>
            <a:pPr algn="just">
              <a:lnSpc>
                <a:spcPct val="150000"/>
              </a:lnSpc>
              <a:spcAft>
                <a:spcPts val="800"/>
              </a:spcAft>
            </a:pPr>
            <a:r>
              <a:rPr lang="es-ES" sz="3456" dirty="0">
                <a:latin typeface="Tahoma" pitchFamily="34" charset="0"/>
                <a:ea typeface="Tahoma" pitchFamily="34" charset="0"/>
                <a:cs typeface="Tahoma" pitchFamily="34" charset="0"/>
              </a:rPr>
              <a:t>En 2013, se puede notar que la zona urbana aumenta en gran cantidad teniendo en cuenta la década anterior, llegando hasta el 35,50% del área total y el remanente boscoso casi se mantiene con un 20,80%. En esta década comienza el proyecto de Asunción como ciudad verde debido al remanente de áreas verdes en plazas y zonas del área, pero asociada a esa presencia se ve comprometida la seguridad debido al aumento de personas que consumen drogas lo cual imposibilita en muchos casos el usufructo de los lugares.  En la década el aumento del comercio en áreas más externas al centro histórico va en auge y las actividades sociales también se trasladan con esta actividad. </a:t>
            </a:r>
            <a:endParaRPr lang="es-419" sz="3456" dirty="0">
              <a:latin typeface="Tahoma" pitchFamily="34" charset="0"/>
              <a:ea typeface="Tahoma" pitchFamily="34" charset="0"/>
              <a:cs typeface="Tahoma" pitchFamily="34" charset="0"/>
            </a:endParaRPr>
          </a:p>
        </p:txBody>
      </p:sp>
      <p:pic>
        <p:nvPicPr>
          <p:cNvPr id="12" name="Imagen 11">
            <a:extLst>
              <a:ext uri="{FF2B5EF4-FFF2-40B4-BE49-F238E27FC236}">
                <a16:creationId xmlns:a16="http://schemas.microsoft.com/office/drawing/2014/main" id="{BEEFA1CE-E487-D3CE-14C1-0D83F21FBE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52285" y="31181602"/>
            <a:ext cx="9823174" cy="6940144"/>
          </a:xfrm>
          <a:prstGeom prst="rect">
            <a:avLst/>
          </a:prstGeom>
          <a:noFill/>
          <a:ln>
            <a:noFill/>
          </a:ln>
        </p:spPr>
      </p:pic>
      <p:sp>
        <p:nvSpPr>
          <p:cNvPr id="20" name="CuadroTexto 19">
            <a:extLst>
              <a:ext uri="{FF2B5EF4-FFF2-40B4-BE49-F238E27FC236}">
                <a16:creationId xmlns:a16="http://schemas.microsoft.com/office/drawing/2014/main" id="{09F32826-8336-660F-F5C4-42046E591C2C}"/>
              </a:ext>
            </a:extLst>
          </p:cNvPr>
          <p:cNvSpPr txBox="1"/>
          <p:nvPr/>
        </p:nvSpPr>
        <p:spPr>
          <a:xfrm>
            <a:off x="18878053" y="38994447"/>
            <a:ext cx="10801200" cy="4618444"/>
          </a:xfrm>
          <a:prstGeom prst="rect">
            <a:avLst/>
          </a:prstGeom>
          <a:noFill/>
        </p:spPr>
        <p:txBody>
          <a:bodyPr wrap="square" rtlCol="0">
            <a:spAutoFit/>
          </a:bodyPr>
          <a:lstStyle/>
          <a:p>
            <a:pPr algn="just">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Atlas del AMA – Análisis urbano y cartográfico del Área Metropolitana de Asunción. 2012. Proyecto Asunción, ciudad verde.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STP</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MUVH</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MADES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 PNUD.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García Calabrese, M.; Sánchez, I.; Prada, O. 2023. Metodología para el análisis comparativo de dinámicas de expansión urbana: los casos de Asunción (Paraguay) y Ciudad Autónoma de Buenos Aires (Argentina) in América Latina ante los nuevos retos de la justicia social y ambiental. Pp 371 – 385.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USC</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Instituto Nacional de Estadística (INE). 2023. Datos demográficos de Asunción y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Area</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Metropolitana.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Zárate y Rubio. 2006. Geografía Humana. Prentice Hall: Madrid.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Tree>
    <p:extLst>
      <p:ext uri="{BB962C8B-B14F-4D97-AF65-F5344CB8AC3E}">
        <p14:creationId xmlns:p14="http://schemas.microsoft.com/office/powerpoint/2010/main" val="18799813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773</Words>
  <Application>Microsoft Office PowerPoint</Application>
  <PresentationFormat>Personalizado</PresentationFormat>
  <Paragraphs>23</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Tahoma</vt:lpstr>
      <vt:lpstr>Times New Roman</vt:lpstr>
      <vt:lpstr>Tema de Office</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Lili Aranda</cp:lastModifiedBy>
  <cp:revision>22</cp:revision>
  <dcterms:created xsi:type="dcterms:W3CDTF">2018-07-23T15:56:23Z</dcterms:created>
  <dcterms:modified xsi:type="dcterms:W3CDTF">2023-09-25T13:40:19Z</dcterms:modified>
</cp:coreProperties>
</file>