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2" r:id="rId1"/>
  </p:sldMasterIdLst>
  <p:notesMasterIdLst>
    <p:notesMasterId r:id="rId13"/>
  </p:notesMasterIdLst>
  <p:sldIdLst>
    <p:sldId id="309" r:id="rId2"/>
    <p:sldId id="310" r:id="rId3"/>
    <p:sldId id="319" r:id="rId4"/>
    <p:sldId id="311" r:id="rId5"/>
    <p:sldId id="320" r:id="rId6"/>
    <p:sldId id="327" r:id="rId7"/>
    <p:sldId id="323" r:id="rId8"/>
    <p:sldId id="322" r:id="rId9"/>
    <p:sldId id="324" r:id="rId10"/>
    <p:sldId id="325" r:id="rId11"/>
    <p:sldId id="326" r:id="rId1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1849" autoAdjust="0"/>
  </p:normalViewPr>
  <p:slideViewPr>
    <p:cSldViewPr snapToGrid="0">
      <p:cViewPr varScale="1">
        <p:scale>
          <a:sx n="52" d="100"/>
          <a:sy n="52" d="100"/>
        </p:scale>
        <p:origin x="192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36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AR" dirty="0"/>
              <a:t>Densidad aparente (Mg m</a:t>
            </a:r>
            <a:r>
              <a:rPr lang="es-AR" baseline="30000" dirty="0"/>
              <a:t>-3</a:t>
            </a:r>
            <a:r>
              <a:rPr lang="es-AR" dirty="0"/>
              <a:t>)</a:t>
            </a:r>
          </a:p>
        </c:rich>
      </c:tx>
      <c:overlay val="0"/>
      <c:spPr>
        <a:noFill/>
        <a:ln w="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36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AR"/>
        </a:p>
      </c:txPr>
    </c:title>
    <c:autoTitleDeleted val="0"/>
    <c:plotArea>
      <c:layout>
        <c:manualLayout>
          <c:layoutTarget val="inner"/>
          <c:xMode val="edge"/>
          <c:yMode val="edge"/>
          <c:x val="8.1250000000000003E-2"/>
          <c:y val="0.14577777777777801"/>
          <c:w val="0.58912504492232942"/>
          <c:h val="0.73099993845862721"/>
        </c:manualLayout>
      </c:layout>
      <c:scatterChart>
        <c:scatterStyle val="lineMarker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rotación intensiva</c:v>
                </c:pt>
              </c:strCache>
            </c:strRef>
          </c:tx>
          <c:spPr>
            <a:ln w="25560" cap="rnd" cmpd="sng" algn="ctr">
              <a:noFill/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12700" cap="flat" cmpd="sng" algn="ctr">
                <a:solidFill>
                  <a:schemeClr val="accent1"/>
                </a:solidFill>
                <a:prstDash val="solid"/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80" cap="rnd" cmpd="sng" algn="ctr">
                <a:solidFill>
                  <a:srgbClr val="4F81BD"/>
                </a:solidFill>
                <a:custDash>
                  <a:ds d="499000" sp="201000"/>
                </a:custDash>
                <a:round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32633955331302678"/>
                  <c:y val="0.24353826052263278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AR"/>
                </a:p>
              </c:txPr>
            </c:trendlineLbl>
          </c:trendline>
          <c:errBars>
            <c:errDir val="y"/>
            <c:errBarType val="both"/>
            <c:errValType val="cust"/>
            <c:noEndCap val="0"/>
            <c:plus>
              <c:numRef>
                <c:f>2</c:f>
                <c:numCache>
                  <c:formatCode>General</c:formatCode>
                  <c:ptCount val="5"/>
                  <c:pt idx="0">
                    <c:v>0.02</c:v>
                  </c:pt>
                  <c:pt idx="1">
                    <c:v>0.02</c:v>
                  </c:pt>
                  <c:pt idx="2">
                    <c:v>0.05</c:v>
                  </c:pt>
                  <c:pt idx="3">
                    <c:v>0.01</c:v>
                  </c:pt>
                  <c:pt idx="4">
                    <c:v>0.02</c:v>
                  </c:pt>
                </c:numCache>
              </c:numRef>
            </c:plus>
            <c:minus>
              <c:numRef>
                <c:f>3</c:f>
                <c:numCache>
                  <c:formatCode>General</c:formatCode>
                  <c:ptCount val="5"/>
                  <c:pt idx="0">
                    <c:v>0.02</c:v>
                  </c:pt>
                  <c:pt idx="1">
                    <c:v>0.02</c:v>
                  </c:pt>
                  <c:pt idx="2">
                    <c:v>0.05</c:v>
                  </c:pt>
                  <c:pt idx="3">
                    <c:v>0.01</c:v>
                  </c:pt>
                  <c:pt idx="4">
                    <c:v>0.02</c:v>
                  </c:pt>
                </c:numCache>
              </c:numRef>
            </c:minus>
            <c:spPr>
              <a:solidFill>
                <a:schemeClr val="tx1"/>
              </a:solidFill>
              <a:ln w="9360" cap="flat" cmpd="sng" algn="ctr">
                <a:solidFill>
                  <a:srgbClr val="000000"/>
                </a:solidFill>
                <a:prstDash val="solid"/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solidFill>
                <a:schemeClr val="tx1"/>
              </a:solidFill>
              <a:ln w="9360" cap="flat" cmpd="sng" algn="ctr">
                <a:solidFill>
                  <a:srgbClr val="FFFFFF"/>
                </a:solidFill>
                <a:prstDash val="solid"/>
                <a:round/>
              </a:ln>
              <a:effectLst/>
            </c:spPr>
          </c:errBars>
          <c:xVal>
            <c:numRef>
              <c:f>1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xVal>
          <c:yVal>
            <c:numRef>
              <c:f>0</c:f>
              <c:numCache>
                <c:formatCode>General</c:formatCode>
                <c:ptCount val="5"/>
                <c:pt idx="0">
                  <c:v>1.33</c:v>
                </c:pt>
                <c:pt idx="1">
                  <c:v>1.3</c:v>
                </c:pt>
                <c:pt idx="2">
                  <c:v>1.18</c:v>
                </c:pt>
                <c:pt idx="3">
                  <c:v>1.41</c:v>
                </c:pt>
                <c:pt idx="4">
                  <c:v>1.24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A9C-4E6B-BE12-9414CB9EBA25}"/>
            </c:ext>
          </c:extLst>
        </c:ser>
        <c:ser>
          <c:idx val="1"/>
          <c:order val="1"/>
          <c:tx>
            <c:strRef>
              <c:f>label 4</c:f>
              <c:strCache>
                <c:ptCount val="1"/>
                <c:pt idx="0">
                  <c:v>monocultivo</c:v>
                </c:pt>
              </c:strCache>
            </c:strRef>
          </c:tx>
          <c:spPr>
            <a:ln w="25560" cap="rnd" cmpd="sng" algn="ctr">
              <a:noFill/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12700" cap="flat" cmpd="sng" algn="ctr">
                <a:solidFill>
                  <a:schemeClr val="accent2"/>
                </a:solidFill>
                <a:prstDash val="solid"/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80" cap="rnd" cmpd="sng" algn="ctr">
                <a:solidFill>
                  <a:srgbClr val="C0504D"/>
                </a:solidFill>
                <a:prstDash val="sysDot"/>
                <a:round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34678153992888483"/>
                  <c:y val="-0.22678833158826561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AR"/>
                </a:p>
              </c:txPr>
            </c:trendlineLbl>
          </c:trendline>
          <c:errBars>
            <c:errDir val="y"/>
            <c:errBarType val="both"/>
            <c:errValType val="cust"/>
            <c:noEndCap val="0"/>
            <c:plus>
              <c:numRef>
                <c:f>6</c:f>
                <c:numCache>
                  <c:formatCode>General</c:formatCode>
                  <c:ptCount val="5"/>
                  <c:pt idx="0">
                    <c:v>0.02</c:v>
                  </c:pt>
                  <c:pt idx="1">
                    <c:v>0.02</c:v>
                  </c:pt>
                  <c:pt idx="2">
                    <c:v>0.05</c:v>
                  </c:pt>
                  <c:pt idx="3">
                    <c:v>0.01</c:v>
                  </c:pt>
                  <c:pt idx="4">
                    <c:v>0.02</c:v>
                  </c:pt>
                </c:numCache>
              </c:numRef>
            </c:plus>
            <c:minus>
              <c:numRef>
                <c:f>7</c:f>
                <c:numCache>
                  <c:formatCode>General</c:formatCode>
                  <c:ptCount val="5"/>
                  <c:pt idx="0">
                    <c:v>0.02</c:v>
                  </c:pt>
                  <c:pt idx="1">
                    <c:v>0.02</c:v>
                  </c:pt>
                  <c:pt idx="2">
                    <c:v>0.05</c:v>
                  </c:pt>
                  <c:pt idx="3">
                    <c:v>0.01</c:v>
                  </c:pt>
                  <c:pt idx="4">
                    <c:v>0.02</c:v>
                  </c:pt>
                </c:numCache>
              </c:numRef>
            </c:minus>
            <c:spPr>
              <a:solidFill>
                <a:schemeClr val="tx1"/>
              </a:solidFill>
              <a:ln w="9360" cap="flat" cmpd="sng" algn="ctr">
                <a:solidFill>
                  <a:srgbClr val="595959"/>
                </a:solidFill>
                <a:prstDash val="solid"/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1"/>
            <c:spPr>
              <a:solidFill>
                <a:schemeClr val="tx1"/>
              </a:solidFill>
              <a:ln w="9360" cap="flat" cmpd="sng" algn="ctr">
                <a:noFill/>
                <a:prstDash val="solid"/>
                <a:round/>
              </a:ln>
              <a:effectLst/>
            </c:spPr>
          </c:errBars>
          <c:xVal>
            <c:numRef>
              <c:f>5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xVal>
          <c:yVal>
            <c:numRef>
              <c:f>4</c:f>
              <c:numCache>
                <c:formatCode>General</c:formatCode>
                <c:ptCount val="5"/>
                <c:pt idx="0">
                  <c:v>1.31</c:v>
                </c:pt>
                <c:pt idx="1">
                  <c:v>1.24</c:v>
                </c:pt>
                <c:pt idx="2">
                  <c:v>1.27</c:v>
                </c:pt>
                <c:pt idx="3">
                  <c:v>1.38</c:v>
                </c:pt>
                <c:pt idx="4">
                  <c:v>1.34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A9C-4E6B-BE12-9414CB9EBA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319087"/>
        <c:axId val="86037706"/>
      </c:scatterChart>
      <c:valAx>
        <c:axId val="38319087"/>
        <c:scaling>
          <c:orientation val="minMax"/>
          <c:max val="2021"/>
          <c:min val="2017"/>
        </c:scaling>
        <c:delete val="0"/>
        <c:axPos val="b"/>
        <c:majorGridlines>
          <c:spPr>
            <a:ln w="9360" cap="flat" cmpd="sng" algn="ctr">
              <a:solidFill>
                <a:srgbClr val="D9D9D9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360" cap="flat" cmpd="sng" algn="ctr">
            <a:solidFill>
              <a:srgbClr val="BFBFBF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86037706"/>
        <c:crosses val="autoZero"/>
        <c:crossBetween val="midCat"/>
        <c:majorUnit val="1"/>
        <c:minorUnit val="1"/>
      </c:valAx>
      <c:valAx>
        <c:axId val="86037706"/>
        <c:scaling>
          <c:orientation val="minMax"/>
          <c:max val="1.6"/>
          <c:min val="1"/>
        </c:scaling>
        <c:delete val="0"/>
        <c:axPos val="l"/>
        <c:majorGridlines>
          <c:spPr>
            <a:ln w="9360" cap="flat" cmpd="sng" algn="ctr">
              <a:solidFill>
                <a:srgbClr val="D9D9D9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out"/>
        <c:minorTickMark val="none"/>
        <c:tickLblPos val="nextTo"/>
        <c:spPr>
          <a:noFill/>
          <a:ln w="9360" cap="flat" cmpd="sng" algn="ctr">
            <a:solidFill>
              <a:srgbClr val="BFBFBF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38319087"/>
        <c:crosses val="autoZero"/>
        <c:crossBetween val="midCat"/>
      </c:valAx>
      <c:spPr>
        <a:noFill/>
        <a:ln w="0">
          <a:noFill/>
        </a:ln>
        <a:effectLst/>
      </c:spPr>
    </c:plotArea>
    <c:legend>
      <c:legendPos val="r"/>
      <c:layout>
        <c:manualLayout>
          <c:xMode val="edge"/>
          <c:yMode val="edge"/>
          <c:x val="0.69647807796038297"/>
          <c:y val="0.1592313943056228"/>
          <c:w val="0.2701333971924158"/>
          <c:h val="0.68672615386934044"/>
        </c:manualLayout>
      </c:layout>
      <c:overlay val="0"/>
      <c:spPr>
        <a:noFill/>
        <a:ln w="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AR"/>
        </a:p>
      </c:txPr>
    </c:legend>
    <c:plotVisOnly val="1"/>
    <c:dispBlanksAs val="gap"/>
    <c:showDLblsOverMax val="1"/>
  </c:chart>
  <c:spPr>
    <a:solidFill>
      <a:schemeClr val="bg1"/>
    </a:solidFill>
    <a:ln w="9360" cap="flat" cmpd="sng" algn="ctr">
      <a:solidFill>
        <a:srgbClr val="D9D9D9"/>
      </a:solidFill>
      <a:prstDash val="solid"/>
      <a:round/>
    </a:ln>
    <a:effectLst/>
  </c:spPr>
  <c:txPr>
    <a:bodyPr/>
    <a:lstStyle/>
    <a:p>
      <a:pPr>
        <a:defRPr sz="2800"/>
      </a:pPr>
      <a:endParaRPr lang="es-AR"/>
    </a:p>
  </c:tx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>
              <a:defRPr/>
            </a:pPr>
            <a:r>
              <a:rPr lang="es-AR"/>
              <a:t>Estabilidad estructural (%)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8.2312499999999997E-2"/>
          <c:y val="0.205777777777778"/>
          <c:w val="0.61650975206164216"/>
          <c:h val="0.70155555555555604"/>
        </c:manualLayout>
      </c:layout>
      <c:scatterChart>
        <c:scatterStyle val="lineMarker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rotación intensiva</c:v>
                </c:pt>
              </c:strCache>
            </c:strRef>
          </c:tx>
          <c:spPr>
            <a:ln w="19080">
              <a:noFill/>
            </a:ln>
          </c:spPr>
          <c:marker>
            <c:symbol val="circle"/>
            <c:size val="5"/>
            <c:spPr>
              <a:solidFill>
                <a:srgbClr val="4F81BD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trendline>
            <c:spPr>
              <a:ln w="9360">
                <a:solidFill>
                  <a:srgbClr val="000000"/>
                </a:solidFill>
                <a:round/>
              </a:ln>
            </c:spPr>
            <c:trendlineType val="linear"/>
            <c:dispRSqr val="1"/>
            <c:dispEq val="1"/>
            <c:trendlineLbl>
              <c:layout>
                <c:manualLayout>
                  <c:x val="-0.40395976649817339"/>
                  <c:y val="7.447226866219135E-3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2000"/>
                  </a:pPr>
                  <a:endParaRPr lang="es-AR"/>
                </a:p>
              </c:txPr>
            </c:trendlineLbl>
          </c:trendline>
          <c:xVal>
            <c:numRef>
              <c:f>1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xVal>
          <c:yVal>
            <c:numRef>
              <c:f>0</c:f>
              <c:numCache>
                <c:formatCode>General</c:formatCode>
                <c:ptCount val="5"/>
                <c:pt idx="0">
                  <c:v>58</c:v>
                </c:pt>
                <c:pt idx="1">
                  <c:v>88</c:v>
                </c:pt>
                <c:pt idx="2">
                  <c:v>85</c:v>
                </c:pt>
                <c:pt idx="3">
                  <c:v>81</c:v>
                </c:pt>
                <c:pt idx="4">
                  <c:v>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EFE-4C00-BA81-87C76FF5EC72}"/>
            </c:ext>
          </c:extLst>
        </c:ser>
        <c:ser>
          <c:idx val="1"/>
          <c:order val="1"/>
          <c:tx>
            <c:strRef>
              <c:f>label 2</c:f>
              <c:strCache>
                <c:ptCount val="1"/>
                <c:pt idx="0">
                  <c:v>monocultivo</c:v>
                </c:pt>
              </c:strCache>
            </c:strRef>
          </c:tx>
          <c:spPr>
            <a:ln w="25560">
              <a:noFill/>
            </a:ln>
          </c:spPr>
          <c:marker>
            <c:symbol val="circle"/>
            <c:size val="5"/>
            <c:spPr>
              <a:solidFill>
                <a:srgbClr val="C0504D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trendline>
            <c:spPr>
              <a:ln w="9360">
                <a:solidFill>
                  <a:srgbClr val="000000"/>
                </a:solidFill>
                <a:prstDash val="dash"/>
                <a:round/>
              </a:ln>
            </c:spPr>
            <c:trendlineType val="linear"/>
            <c:dispRSqr val="1"/>
            <c:dispEq val="1"/>
            <c:trendlineLbl>
              <c:layout>
                <c:manualLayout>
                  <c:x val="-1.8106915115664854E-2"/>
                  <c:y val="0.20919417853580097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2000"/>
                  </a:pPr>
                  <a:endParaRPr lang="es-AR"/>
                </a:p>
              </c:txPr>
            </c:trendlineLbl>
          </c:trendline>
          <c:xVal>
            <c:numRef>
              <c:f>3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xVal>
          <c:yVal>
            <c:numRef>
              <c:f>2</c:f>
              <c:numCache>
                <c:formatCode>General</c:formatCode>
                <c:ptCount val="5"/>
                <c:pt idx="0">
                  <c:v>53</c:v>
                </c:pt>
                <c:pt idx="1">
                  <c:v>86</c:v>
                </c:pt>
                <c:pt idx="2">
                  <c:v>60</c:v>
                </c:pt>
                <c:pt idx="3">
                  <c:v>74</c:v>
                </c:pt>
                <c:pt idx="4">
                  <c:v>82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EFE-4C00-BA81-87C76FF5EC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929193"/>
        <c:axId val="41473724"/>
      </c:scatterChart>
      <c:valAx>
        <c:axId val="65929193"/>
        <c:scaling>
          <c:orientation val="minMax"/>
          <c:max val="2021"/>
          <c:min val="2017"/>
        </c:scaling>
        <c:delete val="0"/>
        <c:axPos val="b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solidFill>
              <a:srgbClr val="BFBFBF"/>
            </a:solidFill>
            <a:round/>
          </a:ln>
        </c:spPr>
        <c:crossAx val="41473724"/>
        <c:crosses val="autoZero"/>
        <c:crossBetween val="midCat"/>
        <c:majorUnit val="1"/>
        <c:minorUnit val="1"/>
      </c:valAx>
      <c:valAx>
        <c:axId val="41473724"/>
        <c:scaling>
          <c:orientation val="minMax"/>
          <c:min val="50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9360">
            <a:solidFill>
              <a:srgbClr val="BFBFBF"/>
            </a:solidFill>
            <a:round/>
          </a:ln>
        </c:spPr>
        <c:crossAx val="65929193"/>
        <c:crosses val="autoZero"/>
        <c:crossBetween val="midCat"/>
      </c:valAx>
      <c:spPr>
        <a:noFill/>
        <a:ln w="0">
          <a:noFill/>
        </a:ln>
      </c:spPr>
    </c:plotArea>
    <c:legend>
      <c:legendPos val="r"/>
      <c:layout>
        <c:manualLayout>
          <c:xMode val="edge"/>
          <c:yMode val="edge"/>
          <c:x val="0.73681837580122778"/>
          <c:y val="0.29444444444444401"/>
          <c:w val="0.24719886047606973"/>
          <c:h val="0.57573063673741498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sz="2000"/>
          </a:pPr>
          <a:endParaRPr lang="es-AR"/>
        </a:p>
      </c:txPr>
    </c:legend>
    <c:plotVisOnly val="1"/>
    <c:dispBlanksAs val="gap"/>
    <c:showDLblsOverMax val="1"/>
  </c:chart>
  <c:spPr>
    <a:solidFill>
      <a:srgbClr val="FFFFFF"/>
    </a:solidFill>
    <a:ln w="9360">
      <a:solidFill>
        <a:srgbClr val="D9D9D9"/>
      </a:solidFill>
      <a:round/>
    </a:ln>
  </c:spPr>
  <c:txPr>
    <a:bodyPr/>
    <a:lstStyle/>
    <a:p>
      <a:pPr>
        <a:defRPr sz="2800"/>
      </a:pPr>
      <a:endParaRPr lang="es-AR"/>
    </a:p>
  </c:txPr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7" name="Google Shape;367;p1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7" name="Google Shape;367;p1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5185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7" name="Google Shape;367;p1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2909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7" name="Google Shape;367;p1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5154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7" name="Google Shape;367;p1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5877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7" name="Google Shape;367;p1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2452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7" name="Google Shape;367;p1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8035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7" name="Google Shape;367;p1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6052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7" name="Google Shape;367;p1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2649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7" name="Google Shape;367;p1:notes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0933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39775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20292776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66426583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2335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8D29-1ECB-41DF-951B-2A23F95AD026}" type="datetimeFigureOut">
              <a:rPr lang="en-US" dirty="0"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39651601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45467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99460146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55188714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11863824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10/4/2023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71367469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dirty="0"/>
              <a:pPr/>
              <a:t>10/4/2023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04768131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18512237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10/4/2023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29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hyperlink" Target="mailto:cvettore@agro.unc.edu.ar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5.png"/><Relationship Id="rId5" Type="http://schemas.openxmlformats.org/officeDocument/2006/relationships/image" Target="../media/image9.emf"/><Relationship Id="rId10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3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3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194531-FDC1-4A3C-BF3A-C5010A9DB1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307" b="41267"/>
          <a:stretch/>
        </p:blipFill>
        <p:spPr>
          <a:xfrm>
            <a:off x="21950" y="1652387"/>
            <a:ext cx="9144000" cy="3253577"/>
          </a:xfrm>
          <a:prstGeom prst="rect">
            <a:avLst/>
          </a:prstGeom>
        </p:spPr>
      </p:pic>
      <p:sp>
        <p:nvSpPr>
          <p:cNvPr id="372" name="Google Shape;372;p3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4"/>
          <p:cNvSpPr/>
          <p:nvPr/>
        </p:nvSpPr>
        <p:spPr>
          <a:xfrm>
            <a:off x="307800" y="7920"/>
            <a:ext cx="304560" cy="30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34"/>
          <p:cNvSpPr/>
          <p:nvPr/>
        </p:nvSpPr>
        <p:spPr>
          <a:xfrm>
            <a:off x="460440" y="160200"/>
            <a:ext cx="304560" cy="30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4"/>
          <p:cNvSpPr/>
          <p:nvPr/>
        </p:nvSpPr>
        <p:spPr>
          <a:xfrm>
            <a:off x="612720" y="312840"/>
            <a:ext cx="304560" cy="30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11 CuadroTexto">
            <a:extLst>
              <a:ext uri="{FF2B5EF4-FFF2-40B4-BE49-F238E27FC236}">
                <a16:creationId xmlns:a16="http://schemas.microsoft.com/office/drawing/2014/main" id="{05519194-9CBA-4866-89E4-5F5E3A79BBCE}"/>
              </a:ext>
            </a:extLst>
          </p:cNvPr>
          <p:cNvSpPr txBox="1"/>
          <p:nvPr/>
        </p:nvSpPr>
        <p:spPr>
          <a:xfrm>
            <a:off x="441641" y="5950897"/>
            <a:ext cx="3188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Email</a:t>
            </a:r>
            <a:r>
              <a:rPr lang="pt-BR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cvettore@agro.unc.edu.ar</a:t>
            </a:r>
            <a:endParaRPr lang="es-PY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6 CuadroTexto">
            <a:extLst>
              <a:ext uri="{FF2B5EF4-FFF2-40B4-BE49-F238E27FC236}">
                <a16:creationId xmlns:a16="http://schemas.microsoft.com/office/drawing/2014/main" id="{7BA66D96-8953-4428-80A4-2884BE88E65C}"/>
              </a:ext>
            </a:extLst>
          </p:cNvPr>
          <p:cNvSpPr txBox="1"/>
          <p:nvPr/>
        </p:nvSpPr>
        <p:spPr>
          <a:xfrm>
            <a:off x="356492" y="2287945"/>
            <a:ext cx="8474915" cy="1813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2880" algn="ctr">
              <a:lnSpc>
                <a:spcPct val="165000"/>
              </a:lnSpc>
              <a:spcAft>
                <a:spcPts val="1900"/>
              </a:spcAft>
            </a:pPr>
            <a:r>
              <a:rPr lang="es-UY" sz="3600" dirty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Agua, suelo y producción con diferentes manejos en San Marcos Sud, Córdoba</a:t>
            </a:r>
            <a:endParaRPr lang="es-AR" sz="3600" dirty="0">
              <a:effectLst/>
              <a:highlight>
                <a:srgbClr val="00FF00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Google Shape;377;p34">
            <a:extLst>
              <a:ext uri="{FF2B5EF4-FFF2-40B4-BE49-F238E27FC236}">
                <a16:creationId xmlns:a16="http://schemas.microsoft.com/office/drawing/2014/main" id="{98C9E8DA-5740-4730-8178-3EC33F1A714A}"/>
              </a:ext>
            </a:extLst>
          </p:cNvPr>
          <p:cNvSpPr txBox="1"/>
          <p:nvPr/>
        </p:nvSpPr>
        <p:spPr>
          <a:xfrm>
            <a:off x="307800" y="4905964"/>
            <a:ext cx="8437974" cy="878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182880" algn="ctr">
              <a:lnSpc>
                <a:spcPct val="132000"/>
              </a:lnSpc>
            </a:pPr>
            <a:r>
              <a:rPr lang="es-UY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Cecilia </a:t>
            </a:r>
            <a:r>
              <a:rPr lang="es-UY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Vettorello</a:t>
            </a:r>
            <a:r>
              <a:rPr lang="es-UY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UY" sz="18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1*</a:t>
            </a:r>
            <a:r>
              <a:rPr lang="es-UY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Lucas Molina Ordoñez</a:t>
            </a:r>
            <a:r>
              <a:rPr lang="es-UY" sz="18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s-UY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Daniel </a:t>
            </a:r>
            <a:r>
              <a:rPr lang="es-UY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Cotorás</a:t>
            </a:r>
            <a:r>
              <a:rPr lang="es-UY" sz="18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r>
              <a:rPr lang="es-UY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Noelia Meneguini</a:t>
            </a:r>
            <a:r>
              <a:rPr lang="es-UY" sz="18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s-UY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Julio </a:t>
            </a:r>
            <a:r>
              <a:rPr lang="es-UY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Pietrantonio</a:t>
            </a:r>
            <a:r>
              <a:rPr lang="es-UY" sz="18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</a:t>
            </a:r>
            <a:r>
              <a:rPr lang="es-UY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Franco </a:t>
            </a:r>
            <a:r>
              <a:rPr lang="es-UY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Barderggia</a:t>
            </a:r>
            <a:r>
              <a:rPr lang="es-UY" sz="18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</a:t>
            </a:r>
            <a:r>
              <a:rPr lang="es-UY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s-A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6 CuadroTexto">
            <a:extLst>
              <a:ext uri="{FF2B5EF4-FFF2-40B4-BE49-F238E27FC236}">
                <a16:creationId xmlns:a16="http://schemas.microsoft.com/office/drawing/2014/main" id="{EE6CC453-6286-EEE2-DE57-8E1332F918DE}"/>
              </a:ext>
            </a:extLst>
          </p:cNvPr>
          <p:cNvSpPr txBox="1"/>
          <p:nvPr/>
        </p:nvSpPr>
        <p:spPr>
          <a:xfrm>
            <a:off x="155520" y="1084631"/>
            <a:ext cx="8474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Y" sz="2800" b="1" dirty="0">
                <a:latin typeface="Roman"/>
                <a:cs typeface="Calibri" pitchFamily="34" charset="0"/>
              </a:rPr>
              <a:t>Ambiente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1FE7DF-309D-002B-9956-2923E4D8F22B}"/>
              </a:ext>
            </a:extLst>
          </p:cNvPr>
          <p:cNvSpPr txBox="1"/>
          <p:nvPr/>
        </p:nvSpPr>
        <p:spPr>
          <a:xfrm>
            <a:off x="1649953" y="6421315"/>
            <a:ext cx="5887994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hangingPunct="0">
              <a:lnSpc>
                <a:spcPts val="2000"/>
              </a:lnSpc>
              <a:spcBef>
                <a:spcPts val="0"/>
              </a:spcBef>
              <a:spcAft>
                <a:spcPts val="1900"/>
              </a:spcAft>
            </a:pPr>
            <a:r>
              <a:rPr lang="es-UY" sz="18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 Congreso </a:t>
            </a:r>
            <a:r>
              <a:rPr lang="es-UY" b="1" kern="1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 </a:t>
            </a:r>
            <a:r>
              <a:rPr lang="es-UY" sz="18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Agua Ambiente y Energía, AUGM</a:t>
            </a:r>
            <a:endParaRPr lang="en-US" sz="1800" b="1" kern="15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F24843-89A1-BF9E-AAA5-0A97C229B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7085" y="284057"/>
            <a:ext cx="1068689" cy="1341607"/>
          </a:xfrm>
          <a:prstGeom prst="rect">
            <a:avLst/>
          </a:prstGeom>
        </p:spPr>
      </p:pic>
      <p:pic>
        <p:nvPicPr>
          <p:cNvPr id="16" name="Imagen 7">
            <a:extLst>
              <a:ext uri="{FF2B5EF4-FFF2-40B4-BE49-F238E27FC236}">
                <a16:creationId xmlns:a16="http://schemas.microsoft.com/office/drawing/2014/main" id="{091EA1E1-B914-413D-A5E3-8E2A88E84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7" y="207618"/>
            <a:ext cx="1569016" cy="62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3">
            <a:extLst>
              <a:ext uri="{FF2B5EF4-FFF2-40B4-BE49-F238E27FC236}">
                <a16:creationId xmlns:a16="http://schemas.microsoft.com/office/drawing/2014/main" id="{93CCC3EF-5E85-4A1B-8528-47CC1AEEC5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" t="-107" r="35705" b="107"/>
          <a:stretch/>
        </p:blipFill>
        <p:spPr bwMode="auto">
          <a:xfrm>
            <a:off x="1649953" y="164083"/>
            <a:ext cx="1369724" cy="68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4"/>
          <p:cNvSpPr/>
          <p:nvPr/>
        </p:nvSpPr>
        <p:spPr>
          <a:xfrm>
            <a:off x="307800" y="7920"/>
            <a:ext cx="304560" cy="30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34"/>
          <p:cNvSpPr/>
          <p:nvPr/>
        </p:nvSpPr>
        <p:spPr>
          <a:xfrm>
            <a:off x="460440" y="160200"/>
            <a:ext cx="304560" cy="30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4"/>
          <p:cNvSpPr/>
          <p:nvPr/>
        </p:nvSpPr>
        <p:spPr>
          <a:xfrm>
            <a:off x="612720" y="312840"/>
            <a:ext cx="304560" cy="30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1FE7DF-309D-002B-9956-2923E4D8F22B}"/>
              </a:ext>
            </a:extLst>
          </p:cNvPr>
          <p:cNvSpPr txBox="1"/>
          <p:nvPr/>
        </p:nvSpPr>
        <p:spPr>
          <a:xfrm>
            <a:off x="1649953" y="6421315"/>
            <a:ext cx="5887994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hangingPunct="0">
              <a:lnSpc>
                <a:spcPts val="2000"/>
              </a:lnSpc>
              <a:spcBef>
                <a:spcPts val="0"/>
              </a:spcBef>
              <a:spcAft>
                <a:spcPts val="1900"/>
              </a:spcAft>
            </a:pPr>
            <a:r>
              <a:rPr lang="es-UY" sz="18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 Congreso </a:t>
            </a:r>
            <a:r>
              <a:rPr lang="es-UY" b="1" kern="1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 </a:t>
            </a:r>
            <a:r>
              <a:rPr lang="es-UY" sz="18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Agua Ambiente y Energía, AUGM</a:t>
            </a:r>
            <a:endParaRPr lang="en-US" sz="1800" b="1" kern="15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F24843-89A1-BF9E-AAA5-0A97C229B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085" y="284057"/>
            <a:ext cx="1068689" cy="1341607"/>
          </a:xfrm>
          <a:prstGeom prst="rect">
            <a:avLst/>
          </a:prstGeom>
        </p:spPr>
      </p:pic>
      <p:pic>
        <p:nvPicPr>
          <p:cNvPr id="14" name="Imagen 7">
            <a:extLst>
              <a:ext uri="{FF2B5EF4-FFF2-40B4-BE49-F238E27FC236}">
                <a16:creationId xmlns:a16="http://schemas.microsoft.com/office/drawing/2014/main" id="{780DE4C3-A468-48CF-8C30-BB42CF0FA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7" y="207618"/>
            <a:ext cx="1569016" cy="62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3">
            <a:extLst>
              <a:ext uri="{FF2B5EF4-FFF2-40B4-BE49-F238E27FC236}">
                <a16:creationId xmlns:a16="http://schemas.microsoft.com/office/drawing/2014/main" id="{19CFF75A-FC10-4311-95ED-54DA177C90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" t="-107" r="35705" b="107"/>
          <a:stretch/>
        </p:blipFill>
        <p:spPr bwMode="auto">
          <a:xfrm>
            <a:off x="1649953" y="164083"/>
            <a:ext cx="1369724" cy="68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42AF3596-0A9B-464E-86C9-66E3A7162D65}"/>
              </a:ext>
            </a:extLst>
          </p:cNvPr>
          <p:cNvSpPr txBox="1"/>
          <p:nvPr/>
        </p:nvSpPr>
        <p:spPr>
          <a:xfrm>
            <a:off x="307799" y="789863"/>
            <a:ext cx="7959123" cy="4855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lnSpc>
                <a:spcPct val="107000"/>
              </a:lnSpc>
              <a:spcBef>
                <a:spcPts val="2600"/>
              </a:spcBef>
              <a:spcAft>
                <a:spcPts val="1300"/>
              </a:spcAft>
              <a:buSzPts val="1200"/>
              <a:tabLst>
                <a:tab pos="-1262380" algn="l"/>
              </a:tabLst>
            </a:pPr>
            <a:r>
              <a:rPr lang="es-UY" sz="2800" b="1" cap="small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conclusión</a:t>
            </a:r>
            <a:endParaRPr lang="es-AR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340" indent="182880" algn="just">
              <a:lnSpc>
                <a:spcPct val="107000"/>
              </a:lnSpc>
            </a:pPr>
            <a:r>
              <a:rPr lang="es-A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 </a:t>
            </a:r>
            <a:r>
              <a:rPr lang="es-AR" sz="2400" b="1" i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rotación intensiva </a:t>
            </a:r>
            <a:r>
              <a:rPr lang="es-A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permitió:</a:t>
            </a:r>
          </a:p>
          <a:p>
            <a:pPr marL="180340" indent="182880" algn="just">
              <a:lnSpc>
                <a:spcPct val="107000"/>
              </a:lnSpc>
            </a:pPr>
            <a:r>
              <a:rPr lang="es-A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-mantener la estabilidad estructural</a:t>
            </a:r>
          </a:p>
          <a:p>
            <a:pPr marL="180340" indent="182880" algn="just">
              <a:lnSpc>
                <a:spcPct val="107000"/>
              </a:lnSpc>
            </a:pPr>
            <a:r>
              <a:rPr lang="es-A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-reducir </a:t>
            </a:r>
            <a:r>
              <a:rPr lang="es-A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 densidad aparente</a:t>
            </a:r>
          </a:p>
          <a:p>
            <a:pPr marL="180340" indent="182880" algn="just">
              <a:lnSpc>
                <a:spcPct val="107000"/>
              </a:lnSpc>
            </a:pPr>
            <a:r>
              <a:rPr lang="es-A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s-AR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resistir el tránsito de la maquinaria</a:t>
            </a:r>
          </a:p>
          <a:p>
            <a:pPr marL="180340" indent="182880" algn="just">
              <a:lnSpc>
                <a:spcPct val="107000"/>
              </a:lnSpc>
            </a:pPr>
            <a:r>
              <a:rPr lang="es-A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-lograr mayor producción y biomasa.</a:t>
            </a:r>
          </a:p>
          <a:p>
            <a:pPr marL="180340" indent="182880" algn="just">
              <a:lnSpc>
                <a:spcPct val="107000"/>
              </a:lnSpc>
            </a:pPr>
            <a:r>
              <a:rPr lang="es-A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El </a:t>
            </a:r>
            <a:r>
              <a:rPr lang="es-AR" sz="2400" b="1" i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monocultivo de soja </a:t>
            </a:r>
            <a:r>
              <a:rPr lang="es-A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presentó tendencia a la densificación y pérdida de estabilidad estructural.</a:t>
            </a:r>
            <a:endParaRPr lang="es-UY" b="1" cap="small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lnSpc>
                <a:spcPct val="107000"/>
              </a:lnSpc>
              <a:spcBef>
                <a:spcPts val="2600"/>
              </a:spcBef>
              <a:spcAft>
                <a:spcPts val="1300"/>
              </a:spcAft>
              <a:buSzPts val="1200"/>
              <a:tabLst>
                <a:tab pos="-1262380" algn="l"/>
              </a:tabLst>
            </a:pPr>
            <a:r>
              <a:rPr lang="es-UY" b="1" cap="small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UY" sz="1800" b="1" cap="small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gradecimientos</a:t>
            </a:r>
            <a:endParaRPr lang="es-A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340" indent="182880" algn="just">
              <a:lnSpc>
                <a:spcPct val="107000"/>
              </a:lnSpc>
            </a:pPr>
            <a:r>
              <a:rPr lang="es-UY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 productor </a:t>
            </a:r>
            <a:r>
              <a:rPr lang="es-UY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Adelqui</a:t>
            </a:r>
            <a:r>
              <a:rPr lang="es-UY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UY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Cotorás</a:t>
            </a:r>
            <a:r>
              <a:rPr lang="es-UY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 la cátedra Manejo de Suelos de la FCA-UNC y </a:t>
            </a:r>
            <a:r>
              <a:rPr lang="es-UY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SeCyT</a:t>
            </a:r>
            <a:r>
              <a:rPr lang="es-UY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-UNC.</a:t>
            </a:r>
            <a:endParaRPr lang="es-A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103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C216761-EB37-4BF9-92AA-F2A476DD6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466915" y="2307068"/>
            <a:ext cx="5412726" cy="4059545"/>
          </a:xfrm>
          <a:prstGeom prst="rect">
            <a:avLst/>
          </a:prstGeom>
        </p:spPr>
      </p:pic>
      <p:sp>
        <p:nvSpPr>
          <p:cNvPr id="372" name="Google Shape;372;p3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4"/>
          <p:cNvSpPr/>
          <p:nvPr/>
        </p:nvSpPr>
        <p:spPr>
          <a:xfrm>
            <a:off x="307800" y="7920"/>
            <a:ext cx="304560" cy="30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34"/>
          <p:cNvSpPr/>
          <p:nvPr/>
        </p:nvSpPr>
        <p:spPr>
          <a:xfrm>
            <a:off x="460440" y="160200"/>
            <a:ext cx="304560" cy="30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4"/>
          <p:cNvSpPr/>
          <p:nvPr/>
        </p:nvSpPr>
        <p:spPr>
          <a:xfrm>
            <a:off x="612720" y="312840"/>
            <a:ext cx="304560" cy="30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1FE7DF-309D-002B-9956-2923E4D8F22B}"/>
              </a:ext>
            </a:extLst>
          </p:cNvPr>
          <p:cNvSpPr txBox="1"/>
          <p:nvPr/>
        </p:nvSpPr>
        <p:spPr>
          <a:xfrm>
            <a:off x="1649953" y="6421315"/>
            <a:ext cx="5887994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hangingPunct="0">
              <a:lnSpc>
                <a:spcPts val="2000"/>
              </a:lnSpc>
              <a:spcBef>
                <a:spcPts val="0"/>
              </a:spcBef>
              <a:spcAft>
                <a:spcPts val="1900"/>
              </a:spcAft>
            </a:pPr>
            <a:r>
              <a:rPr lang="es-UY" sz="18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 Congreso </a:t>
            </a:r>
            <a:r>
              <a:rPr lang="es-UY" b="1" kern="1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 </a:t>
            </a:r>
            <a:r>
              <a:rPr lang="es-UY" sz="18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Agua Ambiente y Energía, AUGM</a:t>
            </a:r>
            <a:endParaRPr lang="en-US" sz="1800" b="1" kern="15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F24843-89A1-BF9E-AAA5-0A97C229B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7085" y="284057"/>
            <a:ext cx="1068689" cy="1341607"/>
          </a:xfrm>
          <a:prstGeom prst="rect">
            <a:avLst/>
          </a:prstGeom>
        </p:spPr>
      </p:pic>
      <p:pic>
        <p:nvPicPr>
          <p:cNvPr id="14" name="Imagen 7">
            <a:extLst>
              <a:ext uri="{FF2B5EF4-FFF2-40B4-BE49-F238E27FC236}">
                <a16:creationId xmlns:a16="http://schemas.microsoft.com/office/drawing/2014/main" id="{780DE4C3-A468-48CF-8C30-BB42CF0FA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7" y="207618"/>
            <a:ext cx="1569016" cy="62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3">
            <a:extLst>
              <a:ext uri="{FF2B5EF4-FFF2-40B4-BE49-F238E27FC236}">
                <a16:creationId xmlns:a16="http://schemas.microsoft.com/office/drawing/2014/main" id="{19CFF75A-FC10-4311-95ED-54DA177C90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" t="-107" r="35705" b="107"/>
          <a:stretch/>
        </p:blipFill>
        <p:spPr bwMode="auto">
          <a:xfrm>
            <a:off x="1649953" y="164083"/>
            <a:ext cx="1369724" cy="68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583C67C-3F13-4F66-B17C-040FE7B3F6F0}"/>
              </a:ext>
            </a:extLst>
          </p:cNvPr>
          <p:cNvSpPr txBox="1"/>
          <p:nvPr/>
        </p:nvSpPr>
        <p:spPr>
          <a:xfrm>
            <a:off x="682006" y="1089628"/>
            <a:ext cx="6995079" cy="184665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s-AR" sz="3000" dirty="0"/>
              <a:t>¡MUCHAS GRACIAS POR SU ATENCIÓN!</a:t>
            </a:r>
          </a:p>
          <a:p>
            <a:endParaRPr lang="es-AR" dirty="0"/>
          </a:p>
          <a:p>
            <a:pPr algn="ctr"/>
            <a:r>
              <a:rPr lang="es-AR" sz="2400" dirty="0"/>
              <a:t>Cecilia </a:t>
            </a:r>
            <a:r>
              <a:rPr lang="es-AR" sz="2400" dirty="0" err="1"/>
              <a:t>Vettorello</a:t>
            </a:r>
            <a:endParaRPr lang="es-AR" sz="2400" dirty="0"/>
          </a:p>
          <a:p>
            <a:pPr algn="ctr"/>
            <a:r>
              <a:rPr lang="es-AR" sz="2400" dirty="0"/>
              <a:t>Contacto: </a:t>
            </a:r>
            <a:r>
              <a:rPr lang="es-AR" sz="2400" dirty="0">
                <a:hlinkClick r:id="rId7"/>
              </a:rPr>
              <a:t>cvettore@agro.unc.edu.ar</a:t>
            </a:r>
            <a:endParaRPr lang="es-AR" sz="2400" dirty="0"/>
          </a:p>
          <a:p>
            <a:pPr algn="ctr"/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662593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4"/>
          <p:cNvSpPr/>
          <p:nvPr/>
        </p:nvSpPr>
        <p:spPr>
          <a:xfrm>
            <a:off x="307800" y="7920"/>
            <a:ext cx="304560" cy="30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34"/>
          <p:cNvSpPr/>
          <p:nvPr/>
        </p:nvSpPr>
        <p:spPr>
          <a:xfrm>
            <a:off x="460440" y="160200"/>
            <a:ext cx="304560" cy="30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6 CuadroTexto">
            <a:extLst>
              <a:ext uri="{FF2B5EF4-FFF2-40B4-BE49-F238E27FC236}">
                <a16:creationId xmlns:a16="http://schemas.microsoft.com/office/drawing/2014/main" id="{7BA66D96-8953-4428-80A4-2884BE88E65C}"/>
              </a:ext>
            </a:extLst>
          </p:cNvPr>
          <p:cNvSpPr txBox="1"/>
          <p:nvPr/>
        </p:nvSpPr>
        <p:spPr>
          <a:xfrm>
            <a:off x="826648" y="1927645"/>
            <a:ext cx="47993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3200" b="1" dirty="0">
                <a:solidFill>
                  <a:srgbClr val="C00000"/>
                </a:solidFill>
                <a:latin typeface="Roman"/>
                <a:cs typeface="Calibri" pitchFamily="34" charset="0"/>
              </a:rPr>
              <a:t>Introducción - objetivo</a:t>
            </a:r>
          </a:p>
          <a:p>
            <a:r>
              <a:rPr lang="es-PY" sz="3200" b="1" dirty="0">
                <a:solidFill>
                  <a:srgbClr val="C00000"/>
                </a:solidFill>
                <a:latin typeface="Roman"/>
                <a:cs typeface="Calibri" pitchFamily="34" charset="0"/>
              </a:rPr>
              <a:t>Materiales y métodos</a:t>
            </a:r>
          </a:p>
          <a:p>
            <a:r>
              <a:rPr lang="es-PY" sz="3200" b="1" dirty="0">
                <a:solidFill>
                  <a:srgbClr val="C00000"/>
                </a:solidFill>
                <a:latin typeface="Roman"/>
                <a:cs typeface="Calibri" pitchFamily="34" charset="0"/>
              </a:rPr>
              <a:t>Resultados y discusión</a:t>
            </a:r>
          </a:p>
          <a:p>
            <a:r>
              <a:rPr lang="es-PY" sz="3200" b="1" dirty="0">
                <a:solidFill>
                  <a:srgbClr val="C00000"/>
                </a:solidFill>
                <a:latin typeface="Roman"/>
                <a:cs typeface="Calibri" pitchFamily="34" charset="0"/>
              </a:rPr>
              <a:t>Conclusiones preliminares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1FE7DF-309D-002B-9956-2923E4D8F22B}"/>
              </a:ext>
            </a:extLst>
          </p:cNvPr>
          <p:cNvSpPr txBox="1"/>
          <p:nvPr/>
        </p:nvSpPr>
        <p:spPr>
          <a:xfrm>
            <a:off x="1649953" y="6421315"/>
            <a:ext cx="5887994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hangingPunct="0">
              <a:lnSpc>
                <a:spcPts val="2000"/>
              </a:lnSpc>
              <a:spcBef>
                <a:spcPts val="0"/>
              </a:spcBef>
              <a:spcAft>
                <a:spcPts val="1900"/>
              </a:spcAft>
            </a:pPr>
            <a:r>
              <a:rPr lang="es-UY" sz="18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 Congreso </a:t>
            </a:r>
            <a:r>
              <a:rPr lang="es-UY" b="1" kern="1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 </a:t>
            </a:r>
            <a:r>
              <a:rPr lang="es-UY" sz="18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Agua Ambiente y Energía, AUGM</a:t>
            </a:r>
            <a:endParaRPr lang="en-US" sz="1800" b="1" kern="15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F24843-89A1-BF9E-AAA5-0A97C229B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085" y="284057"/>
            <a:ext cx="1068689" cy="1341607"/>
          </a:xfrm>
          <a:prstGeom prst="rect">
            <a:avLst/>
          </a:prstGeom>
        </p:spPr>
      </p:pic>
      <p:pic>
        <p:nvPicPr>
          <p:cNvPr id="14" name="Imagen 7">
            <a:extLst>
              <a:ext uri="{FF2B5EF4-FFF2-40B4-BE49-F238E27FC236}">
                <a16:creationId xmlns:a16="http://schemas.microsoft.com/office/drawing/2014/main" id="{7821ABAC-7453-48E3-9446-1987634FE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7" y="207618"/>
            <a:ext cx="1569016" cy="62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3">
            <a:extLst>
              <a:ext uri="{FF2B5EF4-FFF2-40B4-BE49-F238E27FC236}">
                <a16:creationId xmlns:a16="http://schemas.microsoft.com/office/drawing/2014/main" id="{FD836FFD-500C-457A-9F91-0C631D3433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" t="-107" r="35705" b="107"/>
          <a:stretch/>
        </p:blipFill>
        <p:spPr bwMode="auto">
          <a:xfrm>
            <a:off x="1649953" y="238727"/>
            <a:ext cx="1369724" cy="68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654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26 Grupo">
            <a:extLst>
              <a:ext uri="{FF2B5EF4-FFF2-40B4-BE49-F238E27FC236}">
                <a16:creationId xmlns:a16="http://schemas.microsoft.com/office/drawing/2014/main" id="{5586F679-2D8D-4303-988D-0F7093ED850F}"/>
              </a:ext>
            </a:extLst>
          </p:cNvPr>
          <p:cNvGrpSpPr>
            <a:grpSpLocks/>
          </p:cNvGrpSpPr>
          <p:nvPr/>
        </p:nvGrpSpPr>
        <p:grpSpPr bwMode="auto">
          <a:xfrm>
            <a:off x="7143750" y="642938"/>
            <a:ext cx="1719263" cy="2293937"/>
            <a:chOff x="10620672" y="2500313"/>
            <a:chExt cx="3438525" cy="5362575"/>
          </a:xfrm>
        </p:grpSpPr>
        <p:pic>
          <p:nvPicPr>
            <p:cNvPr id="6162" name="Picture 21">
              <a:extLst>
                <a:ext uri="{FF2B5EF4-FFF2-40B4-BE49-F238E27FC236}">
                  <a16:creationId xmlns:a16="http://schemas.microsoft.com/office/drawing/2014/main" id="{DCAB89FE-06D1-498F-A620-7156723860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0672" y="2500313"/>
              <a:ext cx="3438525" cy="536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3" name="Picture 2">
              <a:extLst>
                <a:ext uri="{FF2B5EF4-FFF2-40B4-BE49-F238E27FC236}">
                  <a16:creationId xmlns:a16="http://schemas.microsoft.com/office/drawing/2014/main" id="{AE10D40D-405C-483C-8FA6-414DA31AFC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16483" y="6833984"/>
              <a:ext cx="916557" cy="627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29 Grupo">
            <a:extLst>
              <a:ext uri="{FF2B5EF4-FFF2-40B4-BE49-F238E27FC236}">
                <a16:creationId xmlns:a16="http://schemas.microsoft.com/office/drawing/2014/main" id="{1BB9213A-4255-4AA9-8B87-0D8BFA17C943}"/>
              </a:ext>
            </a:extLst>
          </p:cNvPr>
          <p:cNvGrpSpPr>
            <a:grpSpLocks/>
          </p:cNvGrpSpPr>
          <p:nvPr/>
        </p:nvGrpSpPr>
        <p:grpSpPr bwMode="auto">
          <a:xfrm>
            <a:off x="2928938" y="357188"/>
            <a:ext cx="3571875" cy="5857875"/>
            <a:chOff x="1857356" y="3429000"/>
            <a:chExt cx="4000528" cy="6335295"/>
          </a:xfrm>
        </p:grpSpPr>
        <p:pic>
          <p:nvPicPr>
            <p:cNvPr id="6159" name="Picture 2">
              <a:extLst>
                <a:ext uri="{FF2B5EF4-FFF2-40B4-BE49-F238E27FC236}">
                  <a16:creationId xmlns:a16="http://schemas.microsoft.com/office/drawing/2014/main" id="{4AE7656D-06F5-4281-A8BE-5B638EDD83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95" t="1830" r="3490" b="17082"/>
            <a:stretch>
              <a:fillRect/>
            </a:stretch>
          </p:blipFill>
          <p:spPr bwMode="auto">
            <a:xfrm>
              <a:off x="1857356" y="3429000"/>
              <a:ext cx="4000528" cy="6335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27 Rectángulo">
              <a:extLst>
                <a:ext uri="{FF2B5EF4-FFF2-40B4-BE49-F238E27FC236}">
                  <a16:creationId xmlns:a16="http://schemas.microsoft.com/office/drawing/2014/main" id="{1868259D-2348-4830-B527-0F4BF0D9241F}"/>
                </a:ext>
              </a:extLst>
            </p:cNvPr>
            <p:cNvSpPr/>
            <p:nvPr/>
          </p:nvSpPr>
          <p:spPr>
            <a:xfrm>
              <a:off x="1857356" y="8430277"/>
              <a:ext cx="643641" cy="1285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AR"/>
            </a:p>
          </p:txBody>
        </p:sp>
        <p:sp>
          <p:nvSpPr>
            <p:cNvPr id="29" name="28 Rectángulo">
              <a:extLst>
                <a:ext uri="{FF2B5EF4-FFF2-40B4-BE49-F238E27FC236}">
                  <a16:creationId xmlns:a16="http://schemas.microsoft.com/office/drawing/2014/main" id="{2740A138-D0D7-444F-902B-B080C9D35505}"/>
                </a:ext>
              </a:extLst>
            </p:cNvPr>
            <p:cNvSpPr/>
            <p:nvPr/>
          </p:nvSpPr>
          <p:spPr>
            <a:xfrm>
              <a:off x="4357241" y="9144500"/>
              <a:ext cx="1429522" cy="5717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s-AR"/>
            </a:p>
          </p:txBody>
        </p:sp>
      </p:grpSp>
      <p:pic>
        <p:nvPicPr>
          <p:cNvPr id="3080" name="Picture 7">
            <a:extLst>
              <a:ext uri="{FF2B5EF4-FFF2-40B4-BE49-F238E27FC236}">
                <a16:creationId xmlns:a16="http://schemas.microsoft.com/office/drawing/2014/main" id="{B3084162-C47D-46C8-9BC1-58525B28B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000125"/>
            <a:ext cx="1446213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22">
            <a:extLst>
              <a:ext uri="{FF2B5EF4-FFF2-40B4-BE49-F238E27FC236}">
                <a16:creationId xmlns:a16="http://schemas.microsoft.com/office/drawing/2014/main" id="{B9E16ACE-E0CF-4F42-9BB5-293AA003E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429000"/>
            <a:ext cx="176212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24">
            <a:extLst>
              <a:ext uri="{FF2B5EF4-FFF2-40B4-BE49-F238E27FC236}">
                <a16:creationId xmlns:a16="http://schemas.microsoft.com/office/drawing/2014/main" id="{EF71BCC1-BD83-427F-BF56-8E2091D82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857250"/>
            <a:ext cx="41386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4 Grupo">
            <a:extLst>
              <a:ext uri="{FF2B5EF4-FFF2-40B4-BE49-F238E27FC236}">
                <a16:creationId xmlns:a16="http://schemas.microsoft.com/office/drawing/2014/main" id="{473F0C65-EA97-4C1F-A77C-C76BBEC719F1}"/>
              </a:ext>
            </a:extLst>
          </p:cNvPr>
          <p:cNvGrpSpPr>
            <a:grpSpLocks/>
          </p:cNvGrpSpPr>
          <p:nvPr/>
        </p:nvGrpSpPr>
        <p:grpSpPr bwMode="auto">
          <a:xfrm>
            <a:off x="2643188" y="214313"/>
            <a:ext cx="4271962" cy="6419850"/>
            <a:chOff x="10620672" y="2500313"/>
            <a:chExt cx="3438525" cy="5362575"/>
          </a:xfrm>
        </p:grpSpPr>
        <p:pic>
          <p:nvPicPr>
            <p:cNvPr id="6157" name="Picture 21">
              <a:extLst>
                <a:ext uri="{FF2B5EF4-FFF2-40B4-BE49-F238E27FC236}">
                  <a16:creationId xmlns:a16="http://schemas.microsoft.com/office/drawing/2014/main" id="{5BCFA8A9-F342-4336-A500-CB1246121C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0672" y="2500313"/>
              <a:ext cx="3438525" cy="536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2">
              <a:extLst>
                <a:ext uri="{FF2B5EF4-FFF2-40B4-BE49-F238E27FC236}">
                  <a16:creationId xmlns:a16="http://schemas.microsoft.com/office/drawing/2014/main" id="{866DAEF6-0639-440F-947D-DFF22A207F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16483" y="6833984"/>
              <a:ext cx="916557" cy="627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7">
            <a:extLst>
              <a:ext uri="{FF2B5EF4-FFF2-40B4-BE49-F238E27FC236}">
                <a16:creationId xmlns:a16="http://schemas.microsoft.com/office/drawing/2014/main" id="{91EF8D9F-5034-46EE-9157-BB8AB7A11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71438"/>
            <a:ext cx="4465638" cy="683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30 Grupo">
            <a:extLst>
              <a:ext uri="{FF2B5EF4-FFF2-40B4-BE49-F238E27FC236}">
                <a16:creationId xmlns:a16="http://schemas.microsoft.com/office/drawing/2014/main" id="{BCA1F023-30B1-49B1-9D0D-20D6BAF26BD8}"/>
              </a:ext>
            </a:extLst>
          </p:cNvPr>
          <p:cNvGrpSpPr>
            <a:grpSpLocks/>
          </p:cNvGrpSpPr>
          <p:nvPr/>
        </p:nvGrpSpPr>
        <p:grpSpPr bwMode="auto">
          <a:xfrm>
            <a:off x="3429000" y="2500313"/>
            <a:ext cx="2714625" cy="2400300"/>
            <a:chOff x="9001207" y="2714492"/>
            <a:chExt cx="2714652" cy="2401014"/>
          </a:xfrm>
        </p:grpSpPr>
        <p:sp>
          <p:nvSpPr>
            <p:cNvPr id="30" name="29 CuadroTexto">
              <a:extLst>
                <a:ext uri="{FF2B5EF4-FFF2-40B4-BE49-F238E27FC236}">
                  <a16:creationId xmlns:a16="http://schemas.microsoft.com/office/drawing/2014/main" id="{860B66AB-BB80-4CCC-BE59-1755D81930C8}"/>
                </a:ext>
              </a:extLst>
            </p:cNvPr>
            <p:cNvSpPr txBox="1"/>
            <p:nvPr/>
          </p:nvSpPr>
          <p:spPr>
            <a:xfrm>
              <a:off x="9001207" y="2714492"/>
              <a:ext cx="2714652" cy="2401014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48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s-AR" sz="3000" b="1" dirty="0">
                  <a:solidFill>
                    <a:srgbClr val="FF0000"/>
                  </a:solidFill>
                  <a:latin typeface="Arial" charset="0"/>
                  <a:cs typeface="Arial" charset="0"/>
                </a:rPr>
                <a:t>165.321 Km2</a:t>
              </a:r>
            </a:p>
            <a:p>
              <a:pPr algn="ctr" eaLnBrk="1" hangingPunct="1">
                <a:defRPr/>
              </a:pPr>
              <a:r>
                <a:rPr lang="es-AR" sz="3000" b="1" dirty="0">
                  <a:solidFill>
                    <a:srgbClr val="FF0000"/>
                  </a:solidFill>
                  <a:latin typeface="Arial" charset="0"/>
                  <a:cs typeface="Arial" charset="0"/>
                </a:rPr>
                <a:t>31º 25’ S</a:t>
              </a:r>
            </a:p>
            <a:p>
              <a:pPr algn="ctr" eaLnBrk="1" hangingPunct="1">
                <a:defRPr/>
              </a:pPr>
              <a:r>
                <a:rPr lang="es-AR" sz="3000" b="1" dirty="0">
                  <a:solidFill>
                    <a:srgbClr val="FF0000"/>
                  </a:solidFill>
                  <a:latin typeface="Arial" charset="0"/>
                  <a:cs typeface="Arial" charset="0"/>
                </a:rPr>
                <a:t>64º 11’ O</a:t>
              </a:r>
            </a:p>
            <a:p>
              <a:pPr algn="ctr" eaLnBrk="1" hangingPunct="1">
                <a:defRPr/>
              </a:pPr>
              <a:endParaRPr lang="es-AR" sz="3000" b="1" dirty="0">
                <a:solidFill>
                  <a:srgbClr val="FF0000"/>
                </a:solidFill>
                <a:latin typeface="Arial" charset="0"/>
                <a:cs typeface="Arial" charset="0"/>
              </a:endParaRPr>
            </a:p>
            <a:p>
              <a:pPr algn="ctr" eaLnBrk="1" hangingPunct="1">
                <a:defRPr/>
              </a:pPr>
              <a:r>
                <a:rPr lang="es-AR" sz="3000" b="1" dirty="0">
                  <a:solidFill>
                    <a:srgbClr val="FF0000"/>
                  </a:solidFill>
                  <a:latin typeface="Arial" charset="0"/>
                  <a:cs typeface="Arial" charset="0"/>
                </a:rPr>
                <a:t>3.567.654 </a:t>
              </a:r>
            </a:p>
          </p:txBody>
        </p:sp>
        <p:pic>
          <p:nvPicPr>
            <p:cNvPr id="6156" name="Picture 25">
              <a:extLst>
                <a:ext uri="{FF2B5EF4-FFF2-40B4-BE49-F238E27FC236}">
                  <a16:creationId xmlns:a16="http://schemas.microsoft.com/office/drawing/2014/main" id="{A788CB42-35B6-49ED-9EA2-CEE8AF86E9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87235" y="4429514"/>
              <a:ext cx="300040" cy="642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Imagen 7">
            <a:extLst>
              <a:ext uri="{FF2B5EF4-FFF2-40B4-BE49-F238E27FC236}">
                <a16:creationId xmlns:a16="http://schemas.microsoft.com/office/drawing/2014/main" id="{487A230B-BDF4-46E1-B1A8-F00071480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7" y="207618"/>
            <a:ext cx="1569016" cy="62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n 3">
            <a:extLst>
              <a:ext uri="{FF2B5EF4-FFF2-40B4-BE49-F238E27FC236}">
                <a16:creationId xmlns:a16="http://schemas.microsoft.com/office/drawing/2014/main" id="{FB4EFA6F-BE57-457D-996A-E5D32AC05C3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" t="-107" r="35705" b="107"/>
          <a:stretch/>
        </p:blipFill>
        <p:spPr bwMode="auto">
          <a:xfrm>
            <a:off x="1649953" y="164083"/>
            <a:ext cx="1369724" cy="68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EDF977CF-6726-4F5C-A61F-8138B4E24B08}"/>
              </a:ext>
            </a:extLst>
          </p:cNvPr>
          <p:cNvSpPr txBox="1"/>
          <p:nvPr/>
        </p:nvSpPr>
        <p:spPr>
          <a:xfrm>
            <a:off x="353963" y="961099"/>
            <a:ext cx="19368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Y" sz="2600" b="1" dirty="0">
                <a:solidFill>
                  <a:srgbClr val="C00000"/>
                </a:solidFill>
                <a:latin typeface="Roman"/>
                <a:cs typeface="Calibri" pitchFamily="34" charset="0"/>
              </a:rPr>
              <a:t>Introducción</a:t>
            </a:r>
            <a:endParaRPr lang="es-AR" sz="2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4"/>
          <p:cNvSpPr/>
          <p:nvPr/>
        </p:nvSpPr>
        <p:spPr>
          <a:xfrm>
            <a:off x="307800" y="7920"/>
            <a:ext cx="304560" cy="30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34"/>
          <p:cNvSpPr/>
          <p:nvPr/>
        </p:nvSpPr>
        <p:spPr>
          <a:xfrm>
            <a:off x="460440" y="160200"/>
            <a:ext cx="304560" cy="30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4"/>
          <p:cNvSpPr/>
          <p:nvPr/>
        </p:nvSpPr>
        <p:spPr>
          <a:xfrm>
            <a:off x="612720" y="312840"/>
            <a:ext cx="304560" cy="30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1FE7DF-309D-002B-9956-2923E4D8F22B}"/>
              </a:ext>
            </a:extLst>
          </p:cNvPr>
          <p:cNvSpPr txBox="1"/>
          <p:nvPr/>
        </p:nvSpPr>
        <p:spPr>
          <a:xfrm>
            <a:off x="1649953" y="6421315"/>
            <a:ext cx="5887994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hangingPunct="0">
              <a:lnSpc>
                <a:spcPts val="2000"/>
              </a:lnSpc>
              <a:spcBef>
                <a:spcPts val="0"/>
              </a:spcBef>
              <a:spcAft>
                <a:spcPts val="1900"/>
              </a:spcAft>
            </a:pPr>
            <a:r>
              <a:rPr lang="es-UY" sz="18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 Congreso </a:t>
            </a:r>
            <a:r>
              <a:rPr lang="es-UY" b="1" kern="1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 </a:t>
            </a:r>
            <a:r>
              <a:rPr lang="es-UY" sz="18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Agua Ambiente y Energía, AUGM</a:t>
            </a:r>
            <a:endParaRPr lang="en-US" sz="1800" b="1" kern="15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F24843-89A1-BF9E-AAA5-0A97C229B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085" y="284057"/>
            <a:ext cx="1068689" cy="1341607"/>
          </a:xfrm>
          <a:prstGeom prst="rect">
            <a:avLst/>
          </a:prstGeom>
        </p:spPr>
      </p:pic>
      <p:pic>
        <p:nvPicPr>
          <p:cNvPr id="14" name="Imagen 7">
            <a:extLst>
              <a:ext uri="{FF2B5EF4-FFF2-40B4-BE49-F238E27FC236}">
                <a16:creationId xmlns:a16="http://schemas.microsoft.com/office/drawing/2014/main" id="{780DE4C3-A468-48CF-8C30-BB42CF0FA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7" y="207618"/>
            <a:ext cx="1569016" cy="62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3">
            <a:extLst>
              <a:ext uri="{FF2B5EF4-FFF2-40B4-BE49-F238E27FC236}">
                <a16:creationId xmlns:a16="http://schemas.microsoft.com/office/drawing/2014/main" id="{19CFF75A-FC10-4311-95ED-54DA177C90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" t="-107" r="35705" b="107"/>
          <a:stretch/>
        </p:blipFill>
        <p:spPr bwMode="auto">
          <a:xfrm>
            <a:off x="1649953" y="164083"/>
            <a:ext cx="1369724" cy="68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01507B6-0271-459F-B2EB-5B71EA0968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816" t="9512" b="5998"/>
          <a:stretch/>
        </p:blipFill>
        <p:spPr>
          <a:xfrm>
            <a:off x="76827" y="1085545"/>
            <a:ext cx="4632797" cy="318092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6AE7801-E09C-47BC-8955-77798D108CA2}"/>
              </a:ext>
            </a:extLst>
          </p:cNvPr>
          <p:cNvSpPr txBox="1"/>
          <p:nvPr/>
        </p:nvSpPr>
        <p:spPr>
          <a:xfrm>
            <a:off x="3661019" y="163692"/>
            <a:ext cx="4000977" cy="449353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600" dirty="0"/>
              <a:t>Cambio uso del suelo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600" dirty="0"/>
              <a:t>Cambio climático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AR" sz="2600" dirty="0"/>
              <a:t>Degradación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AR" sz="2600" dirty="0"/>
              <a:t>Salinización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AR" sz="2600" dirty="0"/>
              <a:t>Anegamiento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AR" sz="2600" dirty="0"/>
              <a:t>Sedimentación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AR" sz="2600" dirty="0"/>
              <a:t>Incendios</a:t>
            </a:r>
          </a:p>
          <a:p>
            <a:pPr lvl="1" algn="ctr"/>
            <a:r>
              <a:rPr lang="es-AR" sz="2600" dirty="0"/>
              <a:t>CALIDAD SUPERFICIAL DEL SUELO</a:t>
            </a:r>
          </a:p>
          <a:p>
            <a:pPr lvl="1" algn="ctr"/>
            <a:endParaRPr lang="es-AR" sz="2600" dirty="0"/>
          </a:p>
          <a:p>
            <a:pPr lvl="1" algn="ctr"/>
            <a:r>
              <a:rPr lang="es-AR" sz="2600" dirty="0"/>
              <a:t>AGUA Y RAÍCES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0FA0AD7-1753-4B2E-823E-0AD6BA9557B6}"/>
              </a:ext>
            </a:extLst>
          </p:cNvPr>
          <p:cNvSpPr txBox="1"/>
          <p:nvPr/>
        </p:nvSpPr>
        <p:spPr>
          <a:xfrm>
            <a:off x="0" y="4611231"/>
            <a:ext cx="9144000" cy="224676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s-AR" sz="2800" dirty="0"/>
              <a:t>OBJETIVO: </a:t>
            </a:r>
            <a:endParaRPr lang="es-AR" sz="2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s-ES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Evaluar parámetros físicos superficiales del suelo para identificar las modificaciones ocasionadas por una rotación intensiva en comparación a monocultivo de soja en relación al agua superficial y la producción de cultivos. </a:t>
            </a:r>
            <a:endParaRPr lang="es-AR" sz="2800" dirty="0"/>
          </a:p>
        </p:txBody>
      </p:sp>
      <p:sp>
        <p:nvSpPr>
          <p:cNvPr id="2" name="Flecha: hacia abajo 1">
            <a:extLst>
              <a:ext uri="{FF2B5EF4-FFF2-40B4-BE49-F238E27FC236}">
                <a16:creationId xmlns:a16="http://schemas.microsoft.com/office/drawing/2014/main" id="{A34886DD-07EB-4E58-AC55-4C0010B43321}"/>
              </a:ext>
            </a:extLst>
          </p:cNvPr>
          <p:cNvSpPr/>
          <p:nvPr/>
        </p:nvSpPr>
        <p:spPr>
          <a:xfrm>
            <a:off x="5523725" y="3694922"/>
            <a:ext cx="615820" cy="57154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89873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4"/>
          <p:cNvSpPr/>
          <p:nvPr/>
        </p:nvSpPr>
        <p:spPr>
          <a:xfrm>
            <a:off x="307800" y="7920"/>
            <a:ext cx="304560" cy="30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34"/>
          <p:cNvSpPr/>
          <p:nvPr/>
        </p:nvSpPr>
        <p:spPr>
          <a:xfrm>
            <a:off x="460440" y="160200"/>
            <a:ext cx="304560" cy="30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4"/>
          <p:cNvSpPr/>
          <p:nvPr/>
        </p:nvSpPr>
        <p:spPr>
          <a:xfrm>
            <a:off x="612720" y="312840"/>
            <a:ext cx="304560" cy="30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1FE7DF-309D-002B-9956-2923E4D8F22B}"/>
              </a:ext>
            </a:extLst>
          </p:cNvPr>
          <p:cNvSpPr txBox="1"/>
          <p:nvPr/>
        </p:nvSpPr>
        <p:spPr>
          <a:xfrm>
            <a:off x="1649953" y="6421315"/>
            <a:ext cx="5887994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hangingPunct="0">
              <a:lnSpc>
                <a:spcPts val="2000"/>
              </a:lnSpc>
              <a:spcBef>
                <a:spcPts val="0"/>
              </a:spcBef>
              <a:spcAft>
                <a:spcPts val="1900"/>
              </a:spcAft>
            </a:pPr>
            <a:r>
              <a:rPr lang="es-UY" sz="18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 Congreso </a:t>
            </a:r>
            <a:r>
              <a:rPr lang="es-UY" b="1" kern="1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 </a:t>
            </a:r>
            <a:r>
              <a:rPr lang="es-UY" sz="18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Agua Ambiente y Energía, AUGM</a:t>
            </a:r>
            <a:endParaRPr lang="en-US" sz="1800" b="1" kern="15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F24843-89A1-BF9E-AAA5-0A97C229B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085" y="284057"/>
            <a:ext cx="1068689" cy="1341607"/>
          </a:xfrm>
          <a:prstGeom prst="rect">
            <a:avLst/>
          </a:prstGeom>
        </p:spPr>
      </p:pic>
      <p:pic>
        <p:nvPicPr>
          <p:cNvPr id="14" name="Imagen 7">
            <a:extLst>
              <a:ext uri="{FF2B5EF4-FFF2-40B4-BE49-F238E27FC236}">
                <a16:creationId xmlns:a16="http://schemas.microsoft.com/office/drawing/2014/main" id="{780DE4C3-A468-48CF-8C30-BB42CF0FA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7" y="207618"/>
            <a:ext cx="1569016" cy="62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3">
            <a:extLst>
              <a:ext uri="{FF2B5EF4-FFF2-40B4-BE49-F238E27FC236}">
                <a16:creationId xmlns:a16="http://schemas.microsoft.com/office/drawing/2014/main" id="{19CFF75A-FC10-4311-95ED-54DA177C90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" t="-107" r="35705" b="107"/>
          <a:stretch/>
        </p:blipFill>
        <p:spPr bwMode="auto">
          <a:xfrm>
            <a:off x="1649953" y="164083"/>
            <a:ext cx="1369724" cy="68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DB3DAEA-9C67-4E6E-AE6D-C23F7CF677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511" t="9512" r="1" b="5998"/>
          <a:stretch/>
        </p:blipFill>
        <p:spPr>
          <a:xfrm>
            <a:off x="765000" y="1051511"/>
            <a:ext cx="7315310" cy="4860856"/>
          </a:xfrm>
          <a:prstGeom prst="rect">
            <a:avLst/>
          </a:prstGeom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9303BBAE-7475-4ECC-BDC6-86B74730350E}"/>
              </a:ext>
            </a:extLst>
          </p:cNvPr>
          <p:cNvSpPr/>
          <p:nvPr/>
        </p:nvSpPr>
        <p:spPr>
          <a:xfrm>
            <a:off x="3728550" y="3037792"/>
            <a:ext cx="843450" cy="8882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D9CE083-1DC0-4C2C-8063-B3065198DE3C}"/>
              </a:ext>
            </a:extLst>
          </p:cNvPr>
          <p:cNvSpPr txBox="1"/>
          <p:nvPr/>
        </p:nvSpPr>
        <p:spPr>
          <a:xfrm>
            <a:off x="231114" y="978585"/>
            <a:ext cx="4207402" cy="209288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s-AR" sz="2600" dirty="0"/>
              <a:t>860 mm lluvias anuales </a:t>
            </a:r>
          </a:p>
          <a:p>
            <a:r>
              <a:rPr lang="es-AR" sz="2600" dirty="0"/>
              <a:t>Monzónico</a:t>
            </a:r>
          </a:p>
          <a:p>
            <a:r>
              <a:rPr lang="es-AR" sz="2600" dirty="0" err="1"/>
              <a:t>Argiudol</a:t>
            </a:r>
            <a:r>
              <a:rPr lang="es-AR" sz="2600" dirty="0"/>
              <a:t> típico</a:t>
            </a:r>
          </a:p>
          <a:p>
            <a:r>
              <a:rPr lang="es-AR" sz="2600" dirty="0"/>
              <a:t>Pendientes menores al 0,5%</a:t>
            </a:r>
          </a:p>
          <a:p>
            <a:r>
              <a:rPr lang="es-AR" sz="2600" dirty="0"/>
              <a:t>Texturas finas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3485BCC-34CB-4FEE-8C91-AB85DE48BFEE}"/>
              </a:ext>
            </a:extLst>
          </p:cNvPr>
          <p:cNvSpPr txBox="1"/>
          <p:nvPr/>
        </p:nvSpPr>
        <p:spPr>
          <a:xfrm>
            <a:off x="3704871" y="292048"/>
            <a:ext cx="30186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Y" sz="2400" b="1" dirty="0">
                <a:solidFill>
                  <a:srgbClr val="C00000"/>
                </a:solidFill>
                <a:latin typeface="Roman"/>
                <a:cs typeface="Calibri" pitchFamily="34" charset="0"/>
              </a:rPr>
              <a:t>Materiales y métodos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6587376-F6C9-4177-9D4A-00AA534C3E30}"/>
              </a:ext>
            </a:extLst>
          </p:cNvPr>
          <p:cNvSpPr txBox="1"/>
          <p:nvPr/>
        </p:nvSpPr>
        <p:spPr>
          <a:xfrm>
            <a:off x="3782161" y="4517268"/>
            <a:ext cx="5186412" cy="169277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s-AR" sz="2600" dirty="0"/>
              <a:t>Densidad aparente (</a:t>
            </a:r>
            <a:r>
              <a:rPr lang="es-AR" sz="2600" dirty="0" err="1"/>
              <a:t>Dap</a:t>
            </a:r>
            <a:r>
              <a:rPr lang="es-AR" sz="2600" dirty="0"/>
              <a:t>)</a:t>
            </a:r>
          </a:p>
          <a:p>
            <a:r>
              <a:rPr lang="es-AR" sz="2600" dirty="0"/>
              <a:t>Estabilidad estructural (EE)</a:t>
            </a:r>
          </a:p>
          <a:p>
            <a:r>
              <a:rPr lang="es-AR" sz="2600" dirty="0"/>
              <a:t>Agua edáfica</a:t>
            </a:r>
          </a:p>
          <a:p>
            <a:r>
              <a:rPr lang="es-AR" sz="2600" dirty="0"/>
              <a:t>Producción (biomasa y rendimiento)</a:t>
            </a:r>
          </a:p>
        </p:txBody>
      </p:sp>
    </p:spTree>
    <p:extLst>
      <p:ext uri="{BB962C8B-B14F-4D97-AF65-F5344CB8AC3E}">
        <p14:creationId xmlns:p14="http://schemas.microsoft.com/office/powerpoint/2010/main" val="184463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9B9CC64-8E20-4033-AA0D-5107032F23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70" t="10025" r="4355" b="35008"/>
          <a:stretch/>
        </p:blipFill>
        <p:spPr>
          <a:xfrm>
            <a:off x="0" y="831564"/>
            <a:ext cx="9084507" cy="5422174"/>
          </a:xfrm>
          <a:prstGeom prst="rect">
            <a:avLst/>
          </a:prstGeom>
        </p:spPr>
      </p:pic>
      <p:sp>
        <p:nvSpPr>
          <p:cNvPr id="372" name="Google Shape;372;p3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4"/>
          <p:cNvSpPr/>
          <p:nvPr/>
        </p:nvSpPr>
        <p:spPr>
          <a:xfrm>
            <a:off x="307800" y="7920"/>
            <a:ext cx="304560" cy="30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34"/>
          <p:cNvSpPr/>
          <p:nvPr/>
        </p:nvSpPr>
        <p:spPr>
          <a:xfrm>
            <a:off x="460440" y="160200"/>
            <a:ext cx="304560" cy="30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4"/>
          <p:cNvSpPr/>
          <p:nvPr/>
        </p:nvSpPr>
        <p:spPr>
          <a:xfrm>
            <a:off x="612720" y="312840"/>
            <a:ext cx="304560" cy="30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1FE7DF-309D-002B-9956-2923E4D8F22B}"/>
              </a:ext>
            </a:extLst>
          </p:cNvPr>
          <p:cNvSpPr txBox="1"/>
          <p:nvPr/>
        </p:nvSpPr>
        <p:spPr>
          <a:xfrm>
            <a:off x="1649953" y="6421315"/>
            <a:ext cx="5887994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hangingPunct="0">
              <a:lnSpc>
                <a:spcPts val="2000"/>
              </a:lnSpc>
              <a:spcBef>
                <a:spcPts val="0"/>
              </a:spcBef>
              <a:spcAft>
                <a:spcPts val="1900"/>
              </a:spcAft>
            </a:pPr>
            <a:r>
              <a:rPr lang="es-UY" sz="18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 Congreso </a:t>
            </a:r>
            <a:r>
              <a:rPr lang="es-UY" b="1" kern="1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 </a:t>
            </a:r>
            <a:r>
              <a:rPr lang="es-UY" sz="18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Agua Ambiente y Energía, AUGM</a:t>
            </a:r>
            <a:endParaRPr lang="en-US" sz="1800" b="1" kern="15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F24843-89A1-BF9E-AAA5-0A97C229B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7085" y="284057"/>
            <a:ext cx="1068689" cy="1341607"/>
          </a:xfrm>
          <a:prstGeom prst="rect">
            <a:avLst/>
          </a:prstGeom>
        </p:spPr>
      </p:pic>
      <p:pic>
        <p:nvPicPr>
          <p:cNvPr id="14" name="Imagen 7">
            <a:extLst>
              <a:ext uri="{FF2B5EF4-FFF2-40B4-BE49-F238E27FC236}">
                <a16:creationId xmlns:a16="http://schemas.microsoft.com/office/drawing/2014/main" id="{780DE4C3-A468-48CF-8C30-BB42CF0FA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7" y="207618"/>
            <a:ext cx="1569016" cy="62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3">
            <a:extLst>
              <a:ext uri="{FF2B5EF4-FFF2-40B4-BE49-F238E27FC236}">
                <a16:creationId xmlns:a16="http://schemas.microsoft.com/office/drawing/2014/main" id="{19CFF75A-FC10-4311-95ED-54DA177C90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" t="-107" r="35705" b="107"/>
          <a:stretch/>
        </p:blipFill>
        <p:spPr bwMode="auto">
          <a:xfrm>
            <a:off x="1649953" y="164083"/>
            <a:ext cx="1369724" cy="68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540FBA24-9A04-49E6-8DB1-48B9A918D24C}"/>
              </a:ext>
            </a:extLst>
          </p:cNvPr>
          <p:cNvSpPr/>
          <p:nvPr/>
        </p:nvSpPr>
        <p:spPr>
          <a:xfrm>
            <a:off x="122754" y="999127"/>
            <a:ext cx="3718847" cy="627518"/>
          </a:xfrm>
          <a:prstGeom prst="roundRect">
            <a:avLst/>
          </a:prstGeom>
          <a:gradFill>
            <a:gsLst>
              <a:gs pos="0">
                <a:srgbClr val="00B050"/>
              </a:gs>
              <a:gs pos="40000">
                <a:schemeClr val="accent1">
                  <a:lumMod val="45000"/>
                  <a:lumOff val="55000"/>
                </a:schemeClr>
              </a:gs>
              <a:gs pos="65000">
                <a:srgbClr val="FF0000"/>
              </a:gs>
              <a:gs pos="85000">
                <a:srgbClr val="FFC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>
                <a:solidFill>
                  <a:schemeClr val="tx1"/>
                </a:solidFill>
              </a:rPr>
              <a:t>ROTACIÓN INTENSIVA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241BB12A-BFE3-428C-8618-7E16EE20712C}"/>
              </a:ext>
            </a:extLst>
          </p:cNvPr>
          <p:cNvSpPr/>
          <p:nvPr/>
        </p:nvSpPr>
        <p:spPr>
          <a:xfrm>
            <a:off x="5081950" y="5569172"/>
            <a:ext cx="3955512" cy="62751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>
                <a:solidFill>
                  <a:schemeClr val="tx1"/>
                </a:solidFill>
              </a:rPr>
              <a:t>MONOCULTIVO DE SOJA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812C5835-0455-4613-8128-22D904530EBA}"/>
              </a:ext>
            </a:extLst>
          </p:cNvPr>
          <p:cNvGrpSpPr/>
          <p:nvPr/>
        </p:nvGrpSpPr>
        <p:grpSpPr>
          <a:xfrm>
            <a:off x="80936" y="3198058"/>
            <a:ext cx="9063063" cy="1698171"/>
            <a:chOff x="155520" y="3831750"/>
            <a:chExt cx="8839190" cy="1698171"/>
          </a:xfrm>
        </p:grpSpPr>
        <p:sp>
          <p:nvSpPr>
            <p:cNvPr id="5" name="Flecha: a la derecha 4">
              <a:extLst>
                <a:ext uri="{FF2B5EF4-FFF2-40B4-BE49-F238E27FC236}">
                  <a16:creationId xmlns:a16="http://schemas.microsoft.com/office/drawing/2014/main" id="{91FBAB83-B6B8-4853-AA9F-7595BA4AAD0E}"/>
                </a:ext>
              </a:extLst>
            </p:cNvPr>
            <p:cNvSpPr/>
            <p:nvPr/>
          </p:nvSpPr>
          <p:spPr>
            <a:xfrm>
              <a:off x="155520" y="3831750"/>
              <a:ext cx="8839190" cy="169817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9" name="Rectángulo: esquinas redondeadas 18">
              <a:extLst>
                <a:ext uri="{FF2B5EF4-FFF2-40B4-BE49-F238E27FC236}">
                  <a16:creationId xmlns:a16="http://schemas.microsoft.com/office/drawing/2014/main" id="{0ACD30A8-5AC6-4320-AF67-AFDDB4629D74}"/>
                </a:ext>
              </a:extLst>
            </p:cNvPr>
            <p:cNvSpPr/>
            <p:nvPr/>
          </p:nvSpPr>
          <p:spPr>
            <a:xfrm>
              <a:off x="220968" y="4385027"/>
              <a:ext cx="1569016" cy="627518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2400" b="1" dirty="0">
                  <a:solidFill>
                    <a:schemeClr val="tx1"/>
                  </a:solidFill>
                </a:rPr>
                <a:t>2017</a:t>
              </a:r>
            </a:p>
          </p:txBody>
        </p:sp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B5FAA194-F443-4075-ADEE-D55D2F7CD0D1}"/>
                </a:ext>
              </a:extLst>
            </p:cNvPr>
            <p:cNvSpPr/>
            <p:nvPr/>
          </p:nvSpPr>
          <p:spPr>
            <a:xfrm>
              <a:off x="1942039" y="4385027"/>
              <a:ext cx="1569016" cy="627518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2400" b="1" dirty="0">
                  <a:solidFill>
                    <a:schemeClr val="tx1"/>
                  </a:solidFill>
                </a:rPr>
                <a:t>2018</a:t>
              </a:r>
            </a:p>
          </p:txBody>
        </p:sp>
        <p:sp>
          <p:nvSpPr>
            <p:cNvPr id="21" name="Rectángulo: esquinas redondeadas 20">
              <a:extLst>
                <a:ext uri="{FF2B5EF4-FFF2-40B4-BE49-F238E27FC236}">
                  <a16:creationId xmlns:a16="http://schemas.microsoft.com/office/drawing/2014/main" id="{73175982-34A8-457F-AAAC-368B929F015D}"/>
                </a:ext>
              </a:extLst>
            </p:cNvPr>
            <p:cNvSpPr/>
            <p:nvPr/>
          </p:nvSpPr>
          <p:spPr>
            <a:xfrm>
              <a:off x="3685909" y="4385027"/>
              <a:ext cx="1569016" cy="627518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2400" b="1" dirty="0">
                  <a:solidFill>
                    <a:schemeClr val="tx1"/>
                  </a:solidFill>
                </a:rPr>
                <a:t>2019</a:t>
              </a:r>
            </a:p>
          </p:txBody>
        </p:sp>
        <p:sp>
          <p:nvSpPr>
            <p:cNvPr id="22" name="Rectángulo: esquinas redondeadas 21">
              <a:extLst>
                <a:ext uri="{FF2B5EF4-FFF2-40B4-BE49-F238E27FC236}">
                  <a16:creationId xmlns:a16="http://schemas.microsoft.com/office/drawing/2014/main" id="{ED17A163-F107-45A2-BA63-0E845428B0F6}"/>
                </a:ext>
              </a:extLst>
            </p:cNvPr>
            <p:cNvSpPr/>
            <p:nvPr/>
          </p:nvSpPr>
          <p:spPr>
            <a:xfrm>
              <a:off x="5407325" y="4367076"/>
              <a:ext cx="1569016" cy="627518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2400" b="1" dirty="0">
                  <a:solidFill>
                    <a:schemeClr val="tx1"/>
                  </a:solidFill>
                </a:rPr>
                <a:t>2020</a:t>
              </a:r>
            </a:p>
          </p:txBody>
        </p:sp>
        <p:sp>
          <p:nvSpPr>
            <p:cNvPr id="23" name="Rectángulo: esquinas redondeadas 22">
              <a:extLst>
                <a:ext uri="{FF2B5EF4-FFF2-40B4-BE49-F238E27FC236}">
                  <a16:creationId xmlns:a16="http://schemas.microsoft.com/office/drawing/2014/main" id="{9C89CDD9-A4D1-4C5B-84CF-20149F8A4288}"/>
                </a:ext>
              </a:extLst>
            </p:cNvPr>
            <p:cNvSpPr/>
            <p:nvPr/>
          </p:nvSpPr>
          <p:spPr>
            <a:xfrm>
              <a:off x="7057063" y="4376068"/>
              <a:ext cx="1569016" cy="627518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2400" b="1" dirty="0">
                  <a:solidFill>
                    <a:schemeClr val="tx1"/>
                  </a:solidFill>
                </a:rPr>
                <a:t>2021</a:t>
              </a:r>
            </a:p>
          </p:txBody>
        </p: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DFD14E8B-8DCC-4671-A1D5-2F7682BF2747}"/>
              </a:ext>
            </a:extLst>
          </p:cNvPr>
          <p:cNvGrpSpPr/>
          <p:nvPr/>
        </p:nvGrpSpPr>
        <p:grpSpPr>
          <a:xfrm>
            <a:off x="1036875" y="2517246"/>
            <a:ext cx="7954328" cy="677899"/>
            <a:chOff x="1143413" y="2514437"/>
            <a:chExt cx="7954328" cy="677899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FC132AB7-AD77-4DEF-8F61-A209C6F51FB4}"/>
                </a:ext>
              </a:extLst>
            </p:cNvPr>
            <p:cNvGrpSpPr/>
            <p:nvPr/>
          </p:nvGrpSpPr>
          <p:grpSpPr>
            <a:xfrm>
              <a:off x="1143413" y="2546867"/>
              <a:ext cx="6501072" cy="645469"/>
              <a:chOff x="1143413" y="3311933"/>
              <a:chExt cx="6501072" cy="645469"/>
            </a:xfrm>
          </p:grpSpPr>
          <p:sp>
            <p:nvSpPr>
              <p:cNvPr id="18" name="Rectángulo: esquinas redondeadas 17">
                <a:extLst>
                  <a:ext uri="{FF2B5EF4-FFF2-40B4-BE49-F238E27FC236}">
                    <a16:creationId xmlns:a16="http://schemas.microsoft.com/office/drawing/2014/main" id="{B399470E-40C8-4425-B3F6-1A732B34560C}"/>
                  </a:ext>
                </a:extLst>
              </p:cNvPr>
              <p:cNvSpPr/>
              <p:nvPr/>
            </p:nvSpPr>
            <p:spPr>
              <a:xfrm>
                <a:off x="1143413" y="3329884"/>
                <a:ext cx="1226156" cy="627518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AR" sz="2400" b="1" dirty="0">
                    <a:solidFill>
                      <a:schemeClr val="tx1"/>
                    </a:solidFill>
                  </a:rPr>
                  <a:t>maíz</a:t>
                </a:r>
              </a:p>
            </p:txBody>
          </p:sp>
          <p:sp>
            <p:nvSpPr>
              <p:cNvPr id="29" name="Rectángulo: esquinas redondeadas 28">
                <a:extLst>
                  <a:ext uri="{FF2B5EF4-FFF2-40B4-BE49-F238E27FC236}">
                    <a16:creationId xmlns:a16="http://schemas.microsoft.com/office/drawing/2014/main" id="{43C26D2F-5F6D-43B8-AFEE-63EAC4CACABF}"/>
                  </a:ext>
                </a:extLst>
              </p:cNvPr>
              <p:cNvSpPr/>
              <p:nvPr/>
            </p:nvSpPr>
            <p:spPr>
              <a:xfrm>
                <a:off x="6506732" y="3311933"/>
                <a:ext cx="1137753" cy="627518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AR" sz="2400" b="1" dirty="0">
                    <a:solidFill>
                      <a:schemeClr val="tx1"/>
                    </a:solidFill>
                  </a:rPr>
                  <a:t>maíz</a:t>
                </a:r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B6AADBE6-09B1-4B83-9775-EC575778E8E7}"/>
                </a:ext>
              </a:extLst>
            </p:cNvPr>
            <p:cNvGrpSpPr/>
            <p:nvPr/>
          </p:nvGrpSpPr>
          <p:grpSpPr>
            <a:xfrm>
              <a:off x="3038977" y="2514437"/>
              <a:ext cx="6058764" cy="677899"/>
              <a:chOff x="3038977" y="3299122"/>
              <a:chExt cx="6058764" cy="677899"/>
            </a:xfrm>
          </p:grpSpPr>
          <p:sp>
            <p:nvSpPr>
              <p:cNvPr id="30" name="Rectángulo: esquinas redondeadas 29">
                <a:extLst>
                  <a:ext uri="{FF2B5EF4-FFF2-40B4-BE49-F238E27FC236}">
                    <a16:creationId xmlns:a16="http://schemas.microsoft.com/office/drawing/2014/main" id="{8C191805-D22D-4D25-8F29-2ED3C2933032}"/>
                  </a:ext>
                </a:extLst>
              </p:cNvPr>
              <p:cNvSpPr/>
              <p:nvPr/>
            </p:nvSpPr>
            <p:spPr>
              <a:xfrm>
                <a:off x="7959988" y="3299122"/>
                <a:ext cx="1137753" cy="627518"/>
              </a:xfrm>
              <a:prstGeom prst="round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AR" sz="2400" b="1" dirty="0">
                    <a:solidFill>
                      <a:schemeClr val="tx1"/>
                    </a:solidFill>
                  </a:rPr>
                  <a:t>soja</a:t>
                </a:r>
              </a:p>
            </p:txBody>
          </p:sp>
          <p:sp>
            <p:nvSpPr>
              <p:cNvPr id="31" name="Rectángulo: esquinas redondeadas 30">
                <a:extLst>
                  <a:ext uri="{FF2B5EF4-FFF2-40B4-BE49-F238E27FC236}">
                    <a16:creationId xmlns:a16="http://schemas.microsoft.com/office/drawing/2014/main" id="{2B1B30E6-8842-4327-8A5C-54C48BA774E4}"/>
                  </a:ext>
                </a:extLst>
              </p:cNvPr>
              <p:cNvSpPr/>
              <p:nvPr/>
            </p:nvSpPr>
            <p:spPr>
              <a:xfrm>
                <a:off x="4847156" y="3349503"/>
                <a:ext cx="1137753" cy="627518"/>
              </a:xfrm>
              <a:prstGeom prst="round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AR" sz="2400" b="1" dirty="0">
                    <a:solidFill>
                      <a:schemeClr val="tx1"/>
                    </a:solidFill>
                  </a:rPr>
                  <a:t>soja </a:t>
                </a:r>
              </a:p>
            </p:txBody>
          </p:sp>
          <p:sp>
            <p:nvSpPr>
              <p:cNvPr id="32" name="Rectángulo: esquinas redondeadas 31">
                <a:extLst>
                  <a:ext uri="{FF2B5EF4-FFF2-40B4-BE49-F238E27FC236}">
                    <a16:creationId xmlns:a16="http://schemas.microsoft.com/office/drawing/2014/main" id="{FA40FFD5-4894-4215-B3AF-94FEAB872218}"/>
                  </a:ext>
                </a:extLst>
              </p:cNvPr>
              <p:cNvSpPr/>
              <p:nvPr/>
            </p:nvSpPr>
            <p:spPr>
              <a:xfrm>
                <a:off x="3038977" y="3306991"/>
                <a:ext cx="1226156" cy="627518"/>
              </a:xfrm>
              <a:prstGeom prst="round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AR" sz="2400" b="1" dirty="0">
                    <a:solidFill>
                      <a:schemeClr val="tx1"/>
                    </a:solidFill>
                  </a:rPr>
                  <a:t>soja</a:t>
                </a:r>
              </a:p>
            </p:txBody>
          </p:sp>
        </p:grp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C9A06FAD-140B-47AE-8FD6-2FED39CAB641}"/>
              </a:ext>
            </a:extLst>
          </p:cNvPr>
          <p:cNvGrpSpPr/>
          <p:nvPr/>
        </p:nvGrpSpPr>
        <p:grpSpPr>
          <a:xfrm>
            <a:off x="59492" y="1840112"/>
            <a:ext cx="8184373" cy="659871"/>
            <a:chOff x="80937" y="2252317"/>
            <a:chExt cx="8184373" cy="659871"/>
          </a:xfrm>
        </p:grpSpPr>
        <p:sp>
          <p:nvSpPr>
            <p:cNvPr id="17" name="Rectángulo: esquinas redondeadas 16">
              <a:extLst>
                <a:ext uri="{FF2B5EF4-FFF2-40B4-BE49-F238E27FC236}">
                  <a16:creationId xmlns:a16="http://schemas.microsoft.com/office/drawing/2014/main" id="{1337E224-8B79-4B6E-9794-5D2597E8737A}"/>
                </a:ext>
              </a:extLst>
            </p:cNvPr>
            <p:cNvSpPr/>
            <p:nvPr/>
          </p:nvSpPr>
          <p:spPr>
            <a:xfrm>
              <a:off x="7196620" y="2284670"/>
              <a:ext cx="1068690" cy="627518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2400" b="1" dirty="0">
                  <a:solidFill>
                    <a:schemeClr val="tx1"/>
                  </a:solidFill>
                </a:rPr>
                <a:t>vicia</a:t>
              </a:r>
            </a:p>
          </p:txBody>
        </p:sp>
        <p:sp>
          <p:nvSpPr>
            <p:cNvPr id="33" name="Rectángulo: esquinas redondeadas 32">
              <a:extLst>
                <a:ext uri="{FF2B5EF4-FFF2-40B4-BE49-F238E27FC236}">
                  <a16:creationId xmlns:a16="http://schemas.microsoft.com/office/drawing/2014/main" id="{83922DB6-C4A3-453F-8CC7-AF06CB89517D}"/>
                </a:ext>
              </a:extLst>
            </p:cNvPr>
            <p:cNvSpPr/>
            <p:nvPr/>
          </p:nvSpPr>
          <p:spPr>
            <a:xfrm>
              <a:off x="1862482" y="2252317"/>
              <a:ext cx="1469809" cy="627518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2400" b="1" dirty="0">
                  <a:solidFill>
                    <a:schemeClr val="tx1"/>
                  </a:solidFill>
                </a:rPr>
                <a:t>vicia</a:t>
              </a:r>
            </a:p>
          </p:txBody>
        </p:sp>
        <p:sp>
          <p:nvSpPr>
            <p:cNvPr id="34" name="Rectángulo: esquinas redondeadas 33">
              <a:extLst>
                <a:ext uri="{FF2B5EF4-FFF2-40B4-BE49-F238E27FC236}">
                  <a16:creationId xmlns:a16="http://schemas.microsoft.com/office/drawing/2014/main" id="{BAC26E10-6358-4EA5-8776-626CCB75F35B}"/>
                </a:ext>
              </a:extLst>
            </p:cNvPr>
            <p:cNvSpPr/>
            <p:nvPr/>
          </p:nvSpPr>
          <p:spPr>
            <a:xfrm>
              <a:off x="80937" y="2284670"/>
              <a:ext cx="1292266" cy="627518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2400" b="1" dirty="0">
                  <a:solidFill>
                    <a:schemeClr val="tx1"/>
                  </a:solidFill>
                </a:rPr>
                <a:t>centeno</a:t>
              </a:r>
            </a:p>
          </p:txBody>
        </p:sp>
        <p:sp>
          <p:nvSpPr>
            <p:cNvPr id="35" name="Rectángulo: esquinas redondeadas 34">
              <a:extLst>
                <a:ext uri="{FF2B5EF4-FFF2-40B4-BE49-F238E27FC236}">
                  <a16:creationId xmlns:a16="http://schemas.microsoft.com/office/drawing/2014/main" id="{F5B8A14E-6DFB-430F-82A1-5AFDCA25F7BF}"/>
                </a:ext>
              </a:extLst>
            </p:cNvPr>
            <p:cNvSpPr/>
            <p:nvPr/>
          </p:nvSpPr>
          <p:spPr>
            <a:xfrm>
              <a:off x="3800804" y="2272013"/>
              <a:ext cx="1303002" cy="627518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2400" b="1" dirty="0">
                  <a:solidFill>
                    <a:schemeClr val="tx1"/>
                  </a:solidFill>
                </a:rPr>
                <a:t>trigo C</a:t>
              </a: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8ADA3510-C4D3-4480-BEA1-D28C924D234D}"/>
              </a:ext>
            </a:extLst>
          </p:cNvPr>
          <p:cNvGrpSpPr/>
          <p:nvPr/>
        </p:nvGrpSpPr>
        <p:grpSpPr>
          <a:xfrm>
            <a:off x="1227059" y="4753920"/>
            <a:ext cx="7767653" cy="677635"/>
            <a:chOff x="793085" y="5240011"/>
            <a:chExt cx="7767653" cy="677635"/>
          </a:xfrm>
        </p:grpSpPr>
        <p:sp>
          <p:nvSpPr>
            <p:cNvPr id="24" name="Rectángulo: esquinas redondeadas 23">
              <a:extLst>
                <a:ext uri="{FF2B5EF4-FFF2-40B4-BE49-F238E27FC236}">
                  <a16:creationId xmlns:a16="http://schemas.microsoft.com/office/drawing/2014/main" id="{FF036ED2-F9F0-44EA-8621-A4866E57C2D2}"/>
                </a:ext>
              </a:extLst>
            </p:cNvPr>
            <p:cNvSpPr/>
            <p:nvPr/>
          </p:nvSpPr>
          <p:spPr>
            <a:xfrm>
              <a:off x="793085" y="5240011"/>
              <a:ext cx="1298122" cy="627518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2400" b="1" dirty="0">
                  <a:solidFill>
                    <a:schemeClr val="tx1"/>
                  </a:solidFill>
                </a:rPr>
                <a:t>soja</a:t>
              </a:r>
            </a:p>
          </p:txBody>
        </p:sp>
        <p:sp>
          <p:nvSpPr>
            <p:cNvPr id="26" name="Rectángulo: esquinas redondeadas 25">
              <a:extLst>
                <a:ext uri="{FF2B5EF4-FFF2-40B4-BE49-F238E27FC236}">
                  <a16:creationId xmlns:a16="http://schemas.microsoft.com/office/drawing/2014/main" id="{CE595D9A-CA42-46FE-87B4-90E39EA5DAAE}"/>
                </a:ext>
              </a:extLst>
            </p:cNvPr>
            <p:cNvSpPr/>
            <p:nvPr/>
          </p:nvSpPr>
          <p:spPr>
            <a:xfrm>
              <a:off x="5952363" y="5290128"/>
              <a:ext cx="1169166" cy="627518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2400" b="1" dirty="0">
                  <a:solidFill>
                    <a:schemeClr val="tx1"/>
                  </a:solidFill>
                </a:rPr>
                <a:t>soja</a:t>
              </a:r>
            </a:p>
          </p:txBody>
        </p:sp>
        <p:sp>
          <p:nvSpPr>
            <p:cNvPr id="27" name="Rectángulo: esquinas redondeadas 26">
              <a:extLst>
                <a:ext uri="{FF2B5EF4-FFF2-40B4-BE49-F238E27FC236}">
                  <a16:creationId xmlns:a16="http://schemas.microsoft.com/office/drawing/2014/main" id="{D9C87F2B-081A-4BB5-AF18-3965F6654DD5}"/>
                </a:ext>
              </a:extLst>
            </p:cNvPr>
            <p:cNvSpPr/>
            <p:nvPr/>
          </p:nvSpPr>
          <p:spPr>
            <a:xfrm>
              <a:off x="4254391" y="5269690"/>
              <a:ext cx="1175616" cy="627518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2400" b="1" dirty="0">
                  <a:solidFill>
                    <a:schemeClr val="tx1"/>
                  </a:solidFill>
                </a:rPr>
                <a:t>soja</a:t>
              </a:r>
            </a:p>
          </p:txBody>
        </p:sp>
        <p:sp>
          <p:nvSpPr>
            <p:cNvPr id="28" name="Rectángulo: esquinas redondeadas 27">
              <a:extLst>
                <a:ext uri="{FF2B5EF4-FFF2-40B4-BE49-F238E27FC236}">
                  <a16:creationId xmlns:a16="http://schemas.microsoft.com/office/drawing/2014/main" id="{8A8DA752-9FFF-48F3-A3DA-E675DBDA68E2}"/>
                </a:ext>
              </a:extLst>
            </p:cNvPr>
            <p:cNvSpPr/>
            <p:nvPr/>
          </p:nvSpPr>
          <p:spPr>
            <a:xfrm>
              <a:off x="2445489" y="5276090"/>
              <a:ext cx="1298122" cy="627518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2400" b="1" dirty="0">
                  <a:solidFill>
                    <a:schemeClr val="tx1"/>
                  </a:solidFill>
                </a:rPr>
                <a:t>soja</a:t>
              </a:r>
            </a:p>
          </p:txBody>
        </p:sp>
        <p:sp>
          <p:nvSpPr>
            <p:cNvPr id="39" name="Rectángulo: esquinas redondeadas 38">
              <a:extLst>
                <a:ext uri="{FF2B5EF4-FFF2-40B4-BE49-F238E27FC236}">
                  <a16:creationId xmlns:a16="http://schemas.microsoft.com/office/drawing/2014/main" id="{5BA5F60E-36E3-41F4-8171-13F5D4CEB61A}"/>
                </a:ext>
              </a:extLst>
            </p:cNvPr>
            <p:cNvSpPr/>
            <p:nvPr/>
          </p:nvSpPr>
          <p:spPr>
            <a:xfrm>
              <a:off x="7425696" y="5299788"/>
              <a:ext cx="1135042" cy="57138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AR" sz="2400" b="1" dirty="0">
                  <a:solidFill>
                    <a:schemeClr val="tx1"/>
                  </a:solidFill>
                </a:rPr>
                <a:t>soja</a:t>
              </a:r>
            </a:p>
          </p:txBody>
        </p:sp>
      </p:grp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1DBDC2E-B856-4CE3-9489-408D35AA57E5}"/>
              </a:ext>
            </a:extLst>
          </p:cNvPr>
          <p:cNvSpPr txBox="1"/>
          <p:nvPr/>
        </p:nvSpPr>
        <p:spPr>
          <a:xfrm>
            <a:off x="8332565" y="1921200"/>
            <a:ext cx="663241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2400" b="1" dirty="0">
                <a:solidFill>
                  <a:schemeClr val="bg1"/>
                </a:solidFill>
              </a:rPr>
              <a:t>INV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6066CAE0-96FE-4A5C-A431-B47B0BF574AF}"/>
              </a:ext>
            </a:extLst>
          </p:cNvPr>
          <p:cNvSpPr txBox="1"/>
          <p:nvPr/>
        </p:nvSpPr>
        <p:spPr>
          <a:xfrm>
            <a:off x="84275" y="4872925"/>
            <a:ext cx="788502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2400" b="1" dirty="0">
                <a:solidFill>
                  <a:schemeClr val="bg1"/>
                </a:solidFill>
              </a:rPr>
              <a:t>VER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33A45CE4-6D16-4B24-8E51-31657BC4C86B}"/>
              </a:ext>
            </a:extLst>
          </p:cNvPr>
          <p:cNvSpPr txBox="1"/>
          <p:nvPr/>
        </p:nvSpPr>
        <p:spPr>
          <a:xfrm>
            <a:off x="84276" y="2725961"/>
            <a:ext cx="788501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2400" b="1" dirty="0">
                <a:solidFill>
                  <a:schemeClr val="bg1"/>
                </a:solidFill>
              </a:rPr>
              <a:t>VER</a:t>
            </a:r>
          </a:p>
        </p:txBody>
      </p:sp>
    </p:spTree>
    <p:extLst>
      <p:ext uri="{BB962C8B-B14F-4D97-AF65-F5344CB8AC3E}">
        <p14:creationId xmlns:p14="http://schemas.microsoft.com/office/powerpoint/2010/main" val="415707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4"/>
          <p:cNvSpPr/>
          <p:nvPr/>
        </p:nvSpPr>
        <p:spPr>
          <a:xfrm>
            <a:off x="307800" y="7920"/>
            <a:ext cx="304560" cy="30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34"/>
          <p:cNvSpPr/>
          <p:nvPr/>
        </p:nvSpPr>
        <p:spPr>
          <a:xfrm>
            <a:off x="460440" y="160200"/>
            <a:ext cx="304560" cy="30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4"/>
          <p:cNvSpPr/>
          <p:nvPr/>
        </p:nvSpPr>
        <p:spPr>
          <a:xfrm>
            <a:off x="612720" y="312840"/>
            <a:ext cx="304560" cy="30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1FE7DF-309D-002B-9956-2923E4D8F22B}"/>
              </a:ext>
            </a:extLst>
          </p:cNvPr>
          <p:cNvSpPr txBox="1"/>
          <p:nvPr/>
        </p:nvSpPr>
        <p:spPr>
          <a:xfrm>
            <a:off x="1649953" y="6421315"/>
            <a:ext cx="5887994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hangingPunct="0">
              <a:lnSpc>
                <a:spcPts val="2000"/>
              </a:lnSpc>
              <a:spcBef>
                <a:spcPts val="0"/>
              </a:spcBef>
              <a:spcAft>
                <a:spcPts val="1900"/>
              </a:spcAft>
            </a:pPr>
            <a:r>
              <a:rPr lang="es-UY" sz="18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 Congreso </a:t>
            </a:r>
            <a:r>
              <a:rPr lang="es-UY" b="1" kern="1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 </a:t>
            </a:r>
            <a:r>
              <a:rPr lang="es-UY" sz="18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Agua Ambiente y Energía, AUGM</a:t>
            </a:r>
            <a:endParaRPr lang="en-US" sz="1800" b="1" kern="15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F24843-89A1-BF9E-AAA5-0A97C229B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085" y="284057"/>
            <a:ext cx="1068689" cy="1341607"/>
          </a:xfrm>
          <a:prstGeom prst="rect">
            <a:avLst/>
          </a:prstGeom>
        </p:spPr>
      </p:pic>
      <p:pic>
        <p:nvPicPr>
          <p:cNvPr id="14" name="Imagen 7">
            <a:extLst>
              <a:ext uri="{FF2B5EF4-FFF2-40B4-BE49-F238E27FC236}">
                <a16:creationId xmlns:a16="http://schemas.microsoft.com/office/drawing/2014/main" id="{780DE4C3-A468-48CF-8C30-BB42CF0FA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7" y="207618"/>
            <a:ext cx="1569016" cy="62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3">
            <a:extLst>
              <a:ext uri="{FF2B5EF4-FFF2-40B4-BE49-F238E27FC236}">
                <a16:creationId xmlns:a16="http://schemas.microsoft.com/office/drawing/2014/main" id="{19CFF75A-FC10-4311-95ED-54DA177C90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" t="-107" r="35705" b="107"/>
          <a:stretch/>
        </p:blipFill>
        <p:spPr bwMode="auto">
          <a:xfrm>
            <a:off x="1649953" y="164083"/>
            <a:ext cx="1369724" cy="68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3E61A9B9-7FE7-48E2-99EB-82C1CA8116F5}"/>
              </a:ext>
            </a:extLst>
          </p:cNvPr>
          <p:cNvSpPr txBox="1">
            <a:spLocks/>
          </p:cNvSpPr>
          <p:nvPr/>
        </p:nvSpPr>
        <p:spPr>
          <a:xfrm>
            <a:off x="88073" y="835135"/>
            <a:ext cx="6648629" cy="85741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4800" dirty="0"/>
              <a:t>RESULTADOS Y DISCUSIÓN</a:t>
            </a:r>
          </a:p>
        </p:txBody>
      </p:sp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353CD259-9273-4834-856C-36674E0250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136771"/>
              </p:ext>
            </p:extLst>
          </p:nvPr>
        </p:nvGraphicFramePr>
        <p:xfrm>
          <a:off x="353013" y="1631399"/>
          <a:ext cx="8437973" cy="47800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3841">
                  <a:extLst>
                    <a:ext uri="{9D8B030D-6E8A-4147-A177-3AD203B41FA5}">
                      <a16:colId xmlns:a16="http://schemas.microsoft.com/office/drawing/2014/main" val="931378874"/>
                    </a:ext>
                  </a:extLst>
                </a:gridCol>
                <a:gridCol w="1026367">
                  <a:extLst>
                    <a:ext uri="{9D8B030D-6E8A-4147-A177-3AD203B41FA5}">
                      <a16:colId xmlns:a16="http://schemas.microsoft.com/office/drawing/2014/main" val="2905699719"/>
                    </a:ext>
                  </a:extLst>
                </a:gridCol>
                <a:gridCol w="1047953">
                  <a:extLst>
                    <a:ext uri="{9D8B030D-6E8A-4147-A177-3AD203B41FA5}">
                      <a16:colId xmlns:a16="http://schemas.microsoft.com/office/drawing/2014/main" val="1412674512"/>
                    </a:ext>
                  </a:extLst>
                </a:gridCol>
                <a:gridCol w="923983">
                  <a:extLst>
                    <a:ext uri="{9D8B030D-6E8A-4147-A177-3AD203B41FA5}">
                      <a16:colId xmlns:a16="http://schemas.microsoft.com/office/drawing/2014/main" val="3962342582"/>
                    </a:ext>
                  </a:extLst>
                </a:gridCol>
                <a:gridCol w="1187202">
                  <a:extLst>
                    <a:ext uri="{9D8B030D-6E8A-4147-A177-3AD203B41FA5}">
                      <a16:colId xmlns:a16="http://schemas.microsoft.com/office/drawing/2014/main" val="3834991312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3250811221"/>
                    </a:ext>
                  </a:extLst>
                </a:gridCol>
                <a:gridCol w="989045">
                  <a:extLst>
                    <a:ext uri="{9D8B030D-6E8A-4147-A177-3AD203B41FA5}">
                      <a16:colId xmlns:a16="http://schemas.microsoft.com/office/drawing/2014/main" val="2041896930"/>
                    </a:ext>
                  </a:extLst>
                </a:gridCol>
                <a:gridCol w="1119673">
                  <a:extLst>
                    <a:ext uri="{9D8B030D-6E8A-4147-A177-3AD203B41FA5}">
                      <a16:colId xmlns:a16="http://schemas.microsoft.com/office/drawing/2014/main" val="3022585637"/>
                    </a:ext>
                  </a:extLst>
                </a:gridCol>
                <a:gridCol w="1057349">
                  <a:extLst>
                    <a:ext uri="{9D8B030D-6E8A-4147-A177-3AD203B41FA5}">
                      <a16:colId xmlns:a16="http://schemas.microsoft.com/office/drawing/2014/main" val="3744838510"/>
                    </a:ext>
                  </a:extLst>
                </a:gridCol>
              </a:tblGrid>
              <a:tr h="584774"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s-A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000" dirty="0">
                          <a:effectLst/>
                        </a:rPr>
                        <a:t>Precipitaciones</a:t>
                      </a:r>
                    </a:p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(mm)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000" dirty="0">
                          <a:effectLst/>
                        </a:rPr>
                        <a:t>Monocultivo</a:t>
                      </a:r>
                    </a:p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(mm)    (kg/ha)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000" dirty="0">
                          <a:effectLst/>
                        </a:rPr>
                        <a:t>Rotación intensiva</a:t>
                      </a:r>
                    </a:p>
                    <a:p>
                      <a:pPr marL="0" marR="0" lvl="0" indent="18288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(mm)    (kg/ha)      (kg/ha)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990199"/>
                  </a:ext>
                </a:extLst>
              </a:tr>
              <a:tr h="574869"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000" dirty="0">
                          <a:effectLst/>
                        </a:rPr>
                        <a:t>año</a:t>
                      </a:r>
                      <a:endParaRPr lang="es-A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000">
                          <a:effectLst/>
                        </a:rPr>
                        <a:t>anual</a:t>
                      </a:r>
                      <a:endParaRPr lang="es-A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000">
                          <a:effectLst/>
                        </a:rPr>
                        <a:t>estival</a:t>
                      </a:r>
                      <a:endParaRPr lang="es-A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000">
                          <a:effectLst/>
                        </a:rPr>
                        <a:t>agua</a:t>
                      </a:r>
                      <a:endParaRPr lang="es-A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000" dirty="0" err="1">
                          <a:effectLst/>
                        </a:rPr>
                        <a:t>Rto</a:t>
                      </a:r>
                      <a:endParaRPr lang="es-AR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endParaRPr lang="es-A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000">
                          <a:effectLst/>
                        </a:rPr>
                        <a:t>agua</a:t>
                      </a:r>
                      <a:endParaRPr lang="es-A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000">
                          <a:effectLst/>
                        </a:rPr>
                        <a:t>Rto</a:t>
                      </a:r>
                      <a:endParaRPr lang="es-A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000">
                          <a:effectLst/>
                        </a:rPr>
                        <a:t>BT</a:t>
                      </a:r>
                      <a:endParaRPr lang="es-AR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0916746"/>
                  </a:ext>
                </a:extLst>
              </a:tr>
              <a:tr h="584774"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000" dirty="0">
                          <a:effectLst/>
                        </a:rPr>
                        <a:t>2017</a:t>
                      </a:r>
                      <a:endParaRPr lang="es-A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400" dirty="0">
                          <a:effectLst/>
                        </a:rPr>
                        <a:t>-</a:t>
                      </a:r>
                      <a:endParaRPr lang="es-A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400" dirty="0">
                          <a:effectLst/>
                        </a:rPr>
                        <a:t>-</a:t>
                      </a:r>
                      <a:endParaRPr lang="es-A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400" dirty="0">
                          <a:effectLst/>
                        </a:rPr>
                        <a:t>34 a</a:t>
                      </a:r>
                      <a:endParaRPr lang="es-A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400" dirty="0">
                          <a:effectLst/>
                        </a:rPr>
                        <a:t>-</a:t>
                      </a:r>
                      <a:endParaRPr lang="es-A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endParaRPr lang="es-A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400" dirty="0">
                          <a:effectLst/>
                        </a:rPr>
                        <a:t>34 a</a:t>
                      </a:r>
                      <a:endParaRPr lang="es-A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400" dirty="0">
                          <a:effectLst/>
                        </a:rPr>
                        <a:t> </a:t>
                      </a:r>
                      <a:endParaRPr lang="es-A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400">
                          <a:effectLst/>
                        </a:rPr>
                        <a:t> </a:t>
                      </a:r>
                      <a:endParaRPr lang="es-AR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4224584"/>
                  </a:ext>
                </a:extLst>
              </a:tr>
              <a:tr h="651034"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000" dirty="0">
                          <a:effectLst/>
                        </a:rPr>
                        <a:t>2018</a:t>
                      </a:r>
                      <a:endParaRPr lang="es-A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400" dirty="0">
                          <a:effectLst/>
                        </a:rPr>
                        <a:t>687</a:t>
                      </a:r>
                      <a:endParaRPr lang="es-A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400" dirty="0">
                          <a:effectLst/>
                        </a:rPr>
                        <a:t>491</a:t>
                      </a:r>
                      <a:endParaRPr lang="es-A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400" dirty="0">
                          <a:effectLst/>
                        </a:rPr>
                        <a:t>21 a</a:t>
                      </a:r>
                      <a:endParaRPr lang="es-A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400" dirty="0">
                          <a:effectLst/>
                        </a:rPr>
                        <a:t>5000</a:t>
                      </a:r>
                      <a:endParaRPr lang="es-A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endParaRPr lang="es-A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400" dirty="0">
                          <a:effectLst/>
                        </a:rPr>
                        <a:t>23 a</a:t>
                      </a:r>
                      <a:endParaRPr lang="es-A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400" dirty="0">
                          <a:effectLst/>
                        </a:rPr>
                        <a:t>13000</a:t>
                      </a:r>
                      <a:endParaRPr lang="es-A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400" dirty="0">
                          <a:effectLst/>
                        </a:rPr>
                        <a:t>2000</a:t>
                      </a:r>
                      <a:endParaRPr lang="es-A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722770"/>
                  </a:ext>
                </a:extLst>
              </a:tr>
              <a:tr h="584774"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000" dirty="0">
                          <a:effectLst/>
                        </a:rPr>
                        <a:t>2019</a:t>
                      </a:r>
                      <a:endParaRPr lang="es-A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400">
                          <a:effectLst/>
                        </a:rPr>
                        <a:t>1273</a:t>
                      </a:r>
                      <a:endParaRPr lang="es-AR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400" dirty="0">
                          <a:effectLst/>
                        </a:rPr>
                        <a:t>1113</a:t>
                      </a:r>
                      <a:endParaRPr lang="es-A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400" dirty="0">
                          <a:effectLst/>
                        </a:rPr>
                        <a:t>26 b</a:t>
                      </a:r>
                      <a:endParaRPr lang="es-A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400" dirty="0">
                          <a:effectLst/>
                        </a:rPr>
                        <a:t>4950 a</a:t>
                      </a:r>
                      <a:endParaRPr lang="es-A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endParaRPr lang="es-A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400" dirty="0">
                          <a:effectLst/>
                        </a:rPr>
                        <a:t>22 a</a:t>
                      </a:r>
                      <a:endParaRPr lang="es-A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400" dirty="0">
                          <a:effectLst/>
                        </a:rPr>
                        <a:t>5366a</a:t>
                      </a:r>
                      <a:endParaRPr lang="es-A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400" dirty="0">
                          <a:effectLst/>
                        </a:rPr>
                        <a:t>7000</a:t>
                      </a:r>
                      <a:endParaRPr lang="es-A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6296799"/>
                  </a:ext>
                </a:extLst>
              </a:tr>
              <a:tr h="584774"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000" dirty="0">
                          <a:effectLst/>
                        </a:rPr>
                        <a:t>2020</a:t>
                      </a:r>
                      <a:endParaRPr lang="es-A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400">
                          <a:effectLst/>
                        </a:rPr>
                        <a:t>663</a:t>
                      </a:r>
                      <a:endParaRPr lang="es-AR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400">
                          <a:effectLst/>
                        </a:rPr>
                        <a:t>590</a:t>
                      </a:r>
                      <a:endParaRPr lang="es-AR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400" dirty="0">
                          <a:effectLst/>
                        </a:rPr>
                        <a:t>25 a</a:t>
                      </a:r>
                      <a:endParaRPr lang="es-A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400" dirty="0">
                          <a:effectLst/>
                        </a:rPr>
                        <a:t>5186 a</a:t>
                      </a:r>
                      <a:endParaRPr lang="es-A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endParaRPr lang="es-A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400" dirty="0">
                          <a:effectLst/>
                        </a:rPr>
                        <a:t>25 a</a:t>
                      </a:r>
                      <a:endParaRPr lang="es-A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400" dirty="0">
                          <a:effectLst/>
                        </a:rPr>
                        <a:t>4550a</a:t>
                      </a:r>
                      <a:endParaRPr lang="es-A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400" dirty="0">
                          <a:effectLst/>
                        </a:rPr>
                        <a:t>5000</a:t>
                      </a:r>
                      <a:endParaRPr lang="es-A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839510"/>
                  </a:ext>
                </a:extLst>
              </a:tr>
              <a:tr h="584774"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000" dirty="0">
                          <a:effectLst/>
                        </a:rPr>
                        <a:t>2021</a:t>
                      </a:r>
                      <a:endParaRPr lang="es-A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400">
                          <a:effectLst/>
                        </a:rPr>
                        <a:t>633</a:t>
                      </a:r>
                      <a:endParaRPr lang="es-AR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400">
                          <a:effectLst/>
                        </a:rPr>
                        <a:t>610</a:t>
                      </a:r>
                      <a:endParaRPr lang="es-AR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400" dirty="0">
                          <a:effectLst/>
                        </a:rPr>
                        <a:t>22 a</a:t>
                      </a:r>
                      <a:endParaRPr lang="es-A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400" dirty="0">
                          <a:effectLst/>
                        </a:rPr>
                        <a:t>4960</a:t>
                      </a:r>
                      <a:endParaRPr lang="es-A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endParaRPr lang="es-A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400" dirty="0">
                          <a:effectLst/>
                        </a:rPr>
                        <a:t>22 a</a:t>
                      </a:r>
                      <a:endParaRPr lang="es-A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400">
                          <a:effectLst/>
                        </a:rPr>
                        <a:t>14460</a:t>
                      </a:r>
                      <a:endParaRPr lang="es-AR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400" dirty="0">
                          <a:effectLst/>
                        </a:rPr>
                        <a:t> </a:t>
                      </a:r>
                      <a:endParaRPr lang="es-A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180211"/>
                  </a:ext>
                </a:extLst>
              </a:tr>
              <a:tr h="584774"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000" dirty="0">
                          <a:effectLst/>
                        </a:rPr>
                        <a:t>2022</a:t>
                      </a:r>
                      <a:endParaRPr lang="es-AR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400">
                          <a:effectLst/>
                        </a:rPr>
                        <a:t>482</a:t>
                      </a:r>
                      <a:endParaRPr lang="es-AR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400" dirty="0">
                          <a:effectLst/>
                        </a:rPr>
                        <a:t>432</a:t>
                      </a:r>
                      <a:endParaRPr lang="es-A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400">
                          <a:effectLst/>
                        </a:rPr>
                        <a:t>-</a:t>
                      </a:r>
                      <a:endParaRPr lang="es-AR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400" dirty="0">
                          <a:effectLst/>
                        </a:rPr>
                        <a:t>5067 a</a:t>
                      </a:r>
                      <a:endParaRPr lang="es-A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endParaRPr lang="es-A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400">
                          <a:effectLst/>
                        </a:rPr>
                        <a:t>-</a:t>
                      </a:r>
                      <a:endParaRPr lang="es-AR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400" dirty="0">
                          <a:effectLst/>
                        </a:rPr>
                        <a:t>5286a</a:t>
                      </a:r>
                      <a:endParaRPr lang="es-A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just">
                        <a:lnSpc>
                          <a:spcPct val="107000"/>
                        </a:lnSpc>
                      </a:pPr>
                      <a:r>
                        <a:rPr lang="es-AR" sz="2400" dirty="0">
                          <a:effectLst/>
                        </a:rPr>
                        <a:t>5400</a:t>
                      </a:r>
                      <a:endParaRPr lang="es-A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1371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5733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4"/>
          <p:cNvSpPr/>
          <p:nvPr/>
        </p:nvSpPr>
        <p:spPr>
          <a:xfrm>
            <a:off x="307800" y="7920"/>
            <a:ext cx="304560" cy="30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34"/>
          <p:cNvSpPr/>
          <p:nvPr/>
        </p:nvSpPr>
        <p:spPr>
          <a:xfrm>
            <a:off x="460440" y="160200"/>
            <a:ext cx="304560" cy="30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4"/>
          <p:cNvSpPr/>
          <p:nvPr/>
        </p:nvSpPr>
        <p:spPr>
          <a:xfrm>
            <a:off x="612720" y="312840"/>
            <a:ext cx="304560" cy="30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1FE7DF-309D-002B-9956-2923E4D8F22B}"/>
              </a:ext>
            </a:extLst>
          </p:cNvPr>
          <p:cNvSpPr txBox="1"/>
          <p:nvPr/>
        </p:nvSpPr>
        <p:spPr>
          <a:xfrm>
            <a:off x="1649953" y="6421315"/>
            <a:ext cx="5887994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hangingPunct="0">
              <a:lnSpc>
                <a:spcPts val="2000"/>
              </a:lnSpc>
              <a:spcBef>
                <a:spcPts val="0"/>
              </a:spcBef>
              <a:spcAft>
                <a:spcPts val="1900"/>
              </a:spcAft>
            </a:pPr>
            <a:r>
              <a:rPr lang="es-UY" sz="18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 Congreso </a:t>
            </a:r>
            <a:r>
              <a:rPr lang="es-UY" b="1" kern="1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 </a:t>
            </a:r>
            <a:r>
              <a:rPr lang="es-UY" sz="18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Agua Ambiente y Energía, AUGM</a:t>
            </a:r>
            <a:endParaRPr lang="en-US" sz="1800" b="1" kern="15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F24843-89A1-BF9E-AAA5-0A97C229B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085" y="284057"/>
            <a:ext cx="1068689" cy="1341607"/>
          </a:xfrm>
          <a:prstGeom prst="rect">
            <a:avLst/>
          </a:prstGeom>
        </p:spPr>
      </p:pic>
      <p:pic>
        <p:nvPicPr>
          <p:cNvPr id="14" name="Imagen 7">
            <a:extLst>
              <a:ext uri="{FF2B5EF4-FFF2-40B4-BE49-F238E27FC236}">
                <a16:creationId xmlns:a16="http://schemas.microsoft.com/office/drawing/2014/main" id="{780DE4C3-A468-48CF-8C30-BB42CF0FA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7" y="207618"/>
            <a:ext cx="1569016" cy="62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3">
            <a:extLst>
              <a:ext uri="{FF2B5EF4-FFF2-40B4-BE49-F238E27FC236}">
                <a16:creationId xmlns:a16="http://schemas.microsoft.com/office/drawing/2014/main" id="{19CFF75A-FC10-4311-95ED-54DA177C90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" t="-107" r="35705" b="107"/>
          <a:stretch/>
        </p:blipFill>
        <p:spPr bwMode="auto">
          <a:xfrm>
            <a:off x="1649953" y="164083"/>
            <a:ext cx="1369724" cy="68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Objeto1">
            <a:extLst>
              <a:ext uri="{FF2B5EF4-FFF2-40B4-BE49-F238E27FC236}">
                <a16:creationId xmlns:a16="http://schemas.microsoft.com/office/drawing/2014/main" id="{00E1D535-DA52-4571-AD79-BA1AE3977F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9750572"/>
              </p:ext>
            </p:extLst>
          </p:nvPr>
        </p:nvGraphicFramePr>
        <p:xfrm>
          <a:off x="277799" y="1068092"/>
          <a:ext cx="8756781" cy="4777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2" name="Grupo 1">
            <a:extLst>
              <a:ext uri="{FF2B5EF4-FFF2-40B4-BE49-F238E27FC236}">
                <a16:creationId xmlns:a16="http://schemas.microsoft.com/office/drawing/2014/main" id="{C29B69D1-E6D1-40B2-8B7B-EE896CEBB625}"/>
              </a:ext>
            </a:extLst>
          </p:cNvPr>
          <p:cNvGrpSpPr/>
          <p:nvPr/>
        </p:nvGrpSpPr>
        <p:grpSpPr>
          <a:xfrm>
            <a:off x="461999" y="1841943"/>
            <a:ext cx="8220003" cy="4219702"/>
            <a:chOff x="461999" y="1841943"/>
            <a:chExt cx="8220003" cy="4219702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F4454E01-41BE-425F-901C-E4F8D137F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461999" y="3252421"/>
              <a:ext cx="3745632" cy="2809224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FA37B651-B10B-4695-8352-35906AE7A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36370" y="1841943"/>
              <a:ext cx="3745632" cy="2809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567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4"/>
          <p:cNvSpPr/>
          <p:nvPr/>
        </p:nvSpPr>
        <p:spPr>
          <a:xfrm>
            <a:off x="307800" y="7920"/>
            <a:ext cx="304560" cy="30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34"/>
          <p:cNvSpPr/>
          <p:nvPr/>
        </p:nvSpPr>
        <p:spPr>
          <a:xfrm>
            <a:off x="460440" y="160200"/>
            <a:ext cx="304560" cy="30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4"/>
          <p:cNvSpPr/>
          <p:nvPr/>
        </p:nvSpPr>
        <p:spPr>
          <a:xfrm>
            <a:off x="612720" y="312840"/>
            <a:ext cx="304560" cy="30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1FE7DF-309D-002B-9956-2923E4D8F22B}"/>
              </a:ext>
            </a:extLst>
          </p:cNvPr>
          <p:cNvSpPr txBox="1"/>
          <p:nvPr/>
        </p:nvSpPr>
        <p:spPr>
          <a:xfrm>
            <a:off x="1649953" y="6421315"/>
            <a:ext cx="5887994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hangingPunct="0">
              <a:lnSpc>
                <a:spcPts val="2000"/>
              </a:lnSpc>
              <a:spcBef>
                <a:spcPts val="0"/>
              </a:spcBef>
              <a:spcAft>
                <a:spcPts val="1900"/>
              </a:spcAft>
            </a:pPr>
            <a:r>
              <a:rPr lang="es-UY" sz="18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 Congreso </a:t>
            </a:r>
            <a:r>
              <a:rPr lang="es-UY" b="1" kern="1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 </a:t>
            </a:r>
            <a:r>
              <a:rPr lang="es-UY" sz="1800" b="1" kern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Agua Ambiente y Energía, AUGM</a:t>
            </a:r>
            <a:endParaRPr lang="en-US" sz="1800" b="1" kern="15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F24843-89A1-BF9E-AAA5-0A97C229B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085" y="284057"/>
            <a:ext cx="1068689" cy="1341607"/>
          </a:xfrm>
          <a:prstGeom prst="rect">
            <a:avLst/>
          </a:prstGeom>
        </p:spPr>
      </p:pic>
      <p:pic>
        <p:nvPicPr>
          <p:cNvPr id="14" name="Imagen 7">
            <a:extLst>
              <a:ext uri="{FF2B5EF4-FFF2-40B4-BE49-F238E27FC236}">
                <a16:creationId xmlns:a16="http://schemas.microsoft.com/office/drawing/2014/main" id="{780DE4C3-A468-48CF-8C30-BB42CF0FA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7" y="207618"/>
            <a:ext cx="1569016" cy="62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3">
            <a:extLst>
              <a:ext uri="{FF2B5EF4-FFF2-40B4-BE49-F238E27FC236}">
                <a16:creationId xmlns:a16="http://schemas.microsoft.com/office/drawing/2014/main" id="{19CFF75A-FC10-4311-95ED-54DA177C90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" t="-107" r="35705" b="107"/>
          <a:stretch/>
        </p:blipFill>
        <p:spPr bwMode="auto">
          <a:xfrm>
            <a:off x="1649953" y="164083"/>
            <a:ext cx="1369724" cy="68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Objeto2">
            <a:extLst>
              <a:ext uri="{FF2B5EF4-FFF2-40B4-BE49-F238E27FC236}">
                <a16:creationId xmlns:a16="http://schemas.microsoft.com/office/drawing/2014/main" id="{0ABD9414-1751-460D-AF4F-71671D279D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0982198"/>
              </p:ext>
            </p:extLst>
          </p:nvPr>
        </p:nvGraphicFramePr>
        <p:xfrm>
          <a:off x="155520" y="1268964"/>
          <a:ext cx="8590254" cy="4917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17" name="Grupo 16">
            <a:extLst>
              <a:ext uri="{FF2B5EF4-FFF2-40B4-BE49-F238E27FC236}">
                <a16:creationId xmlns:a16="http://schemas.microsoft.com/office/drawing/2014/main" id="{34B5E81E-F04F-46EC-9BC8-43DC2546B178}"/>
              </a:ext>
            </a:extLst>
          </p:cNvPr>
          <p:cNvGrpSpPr/>
          <p:nvPr/>
        </p:nvGrpSpPr>
        <p:grpSpPr>
          <a:xfrm>
            <a:off x="467845" y="669657"/>
            <a:ext cx="7743584" cy="5727045"/>
            <a:chOff x="467845" y="669657"/>
            <a:chExt cx="7743584" cy="5727045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76A67738-AC27-456D-A0A5-9D515AA67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8289" t="11524" r="18504" b="23514"/>
            <a:stretch/>
          </p:blipFill>
          <p:spPr>
            <a:xfrm rot="5400000">
              <a:off x="5693129" y="3878402"/>
              <a:ext cx="2629135" cy="2407465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DED8A6F6-C343-4F4D-9EBB-F7903EB42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342" t="32273" r="4717" b="15561"/>
            <a:stretch/>
          </p:blipFill>
          <p:spPr>
            <a:xfrm rot="10800000">
              <a:off x="1068185" y="669657"/>
              <a:ext cx="7007629" cy="2981977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7A832285-6B39-4CC3-B811-1B38CFBA43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4301" r="10918"/>
            <a:stretch/>
          </p:blipFill>
          <p:spPr>
            <a:xfrm rot="10800000">
              <a:off x="467845" y="3742955"/>
              <a:ext cx="2621451" cy="2629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823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12283</TotalTime>
  <Words>481</Words>
  <Application>Microsoft Office PowerPoint</Application>
  <PresentationFormat>Presentación en pantalla (4:3)</PresentationFormat>
  <Paragraphs>159</Paragraphs>
  <Slides>11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Arial</vt:lpstr>
      <vt:lpstr>Times New Roman</vt:lpstr>
      <vt:lpstr>Roman</vt:lpstr>
      <vt:lpstr>Calibri Light</vt:lpstr>
      <vt:lpstr>Calibri</vt:lpstr>
      <vt:lpstr>Retrospect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yoda</dc:creator>
  <cp:lastModifiedBy>Cecilia</cp:lastModifiedBy>
  <cp:revision>66</cp:revision>
  <dcterms:modified xsi:type="dcterms:W3CDTF">2023-10-04T14:27:12Z</dcterms:modified>
</cp:coreProperties>
</file>