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</p:sldMasterIdLst>
  <p:notesMasterIdLst>
    <p:notesMasterId r:id="rId18"/>
  </p:notesMasterIdLst>
  <p:sldIdLst>
    <p:sldId id="309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mbria Math" panose="02040503050406030204" pitchFamily="18" charset="0"/>
      <p:regular r:id="rId25"/>
    </p:embeddedFont>
    <p:embeddedFont>
      <p:font typeface="HK Grotesk Medium" panose="020B0604020202020204" charset="0"/>
      <p:regular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81" autoAdjust="0"/>
  </p:normalViewPr>
  <p:slideViewPr>
    <p:cSldViewPr snapToGrid="0">
      <p:cViewPr>
        <p:scale>
          <a:sx n="64" d="100"/>
          <a:sy n="64" d="100"/>
        </p:scale>
        <p:origin x="15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7" name="Google Shape;367;p1:notes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 smtClean="0"/>
              <a:t>‹Nº›</a:t>
            </a:fld>
            <a:endParaRPr lang="es-PY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39775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20292776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66426583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33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dirty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9651601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 smtClean="0"/>
              <a:t>‹Nº›</a:t>
            </a:fld>
            <a:endParaRPr lang="es-PY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45467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9460146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55188714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1863824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8/29/2023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71367469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8/29/2023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0476813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18512237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 smtClean="0"/>
              <a:t>‹Nº›</a:t>
            </a:fld>
            <a:endParaRPr lang="es-PY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29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4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4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4"/>
          <p:cNvSpPr/>
          <p:nvPr/>
        </p:nvSpPr>
        <p:spPr>
          <a:xfrm>
            <a:off x="612720" y="312840"/>
            <a:ext cx="304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11 CuadroTexto">
            <a:extLst>
              <a:ext uri="{FF2B5EF4-FFF2-40B4-BE49-F238E27FC236}">
                <a16:creationId xmlns:a16="http://schemas.microsoft.com/office/drawing/2014/main" id="{05519194-9CBA-4866-89E4-5F5E3A79BBCE}"/>
              </a:ext>
            </a:extLst>
          </p:cNvPr>
          <p:cNvSpPr txBox="1"/>
          <p:nvPr/>
        </p:nvSpPr>
        <p:spPr>
          <a:xfrm>
            <a:off x="917280" y="5947173"/>
            <a:ext cx="3403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Email</a:t>
            </a:r>
            <a: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tatianawieczorko@cyt.uni.edu.py </a:t>
            </a:r>
            <a:endParaRPr lang="es-PY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6 CuadroTexto">
            <a:extLst>
              <a:ext uri="{FF2B5EF4-FFF2-40B4-BE49-F238E27FC236}">
                <a16:creationId xmlns:a16="http://schemas.microsoft.com/office/drawing/2014/main" id="{7BA66D96-8953-4428-80A4-2884BE88E65C}"/>
              </a:ext>
            </a:extLst>
          </p:cNvPr>
          <p:cNvSpPr txBox="1"/>
          <p:nvPr/>
        </p:nvSpPr>
        <p:spPr>
          <a:xfrm>
            <a:off x="669085" y="2452093"/>
            <a:ext cx="8474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Estimación de la demanda hídrica superficial de la ciudad de Encarnación</a:t>
            </a:r>
            <a:endParaRPr lang="es-PY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377;p34">
            <a:extLst>
              <a:ext uri="{FF2B5EF4-FFF2-40B4-BE49-F238E27FC236}">
                <a16:creationId xmlns:a16="http://schemas.microsoft.com/office/drawing/2014/main" id="{98C9E8DA-5740-4730-8178-3EC33F1A714A}"/>
              </a:ext>
            </a:extLst>
          </p:cNvPr>
          <p:cNvSpPr txBox="1"/>
          <p:nvPr/>
        </p:nvSpPr>
        <p:spPr>
          <a:xfrm>
            <a:off x="950693" y="5359932"/>
            <a:ext cx="7286514" cy="682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rgbClr val="57576E"/>
                </a:solidFill>
              </a:rPr>
              <a:t>Tatiana </a:t>
            </a:r>
            <a:r>
              <a:rPr lang="es-ES" sz="2400" dirty="0" err="1">
                <a:solidFill>
                  <a:srgbClr val="57576E"/>
                </a:solidFill>
              </a:rPr>
              <a:t>Wieczorko</a:t>
            </a:r>
            <a:r>
              <a:rPr lang="es-ES" sz="2400" dirty="0">
                <a:solidFill>
                  <a:srgbClr val="57576E"/>
                </a:solidFill>
              </a:rPr>
              <a:t> </a:t>
            </a:r>
            <a:r>
              <a:rPr lang="es-ES" sz="2400" dirty="0" err="1">
                <a:solidFill>
                  <a:srgbClr val="57576E"/>
                </a:solidFill>
              </a:rPr>
              <a:t>Barán</a:t>
            </a:r>
            <a:r>
              <a:rPr lang="es-ES" sz="2400" dirty="0">
                <a:solidFill>
                  <a:srgbClr val="57576E"/>
                </a:solidFill>
              </a:rPr>
              <a:t>; Estelvina Rodríguez Portillo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2" name="6 CuadroTexto">
            <a:extLst>
              <a:ext uri="{FF2B5EF4-FFF2-40B4-BE49-F238E27FC236}">
                <a16:creationId xmlns:a16="http://schemas.microsoft.com/office/drawing/2014/main" id="{EE6CC453-6286-EEE2-DE57-8E1332F918DE}"/>
              </a:ext>
            </a:extLst>
          </p:cNvPr>
          <p:cNvSpPr txBox="1"/>
          <p:nvPr/>
        </p:nvSpPr>
        <p:spPr>
          <a:xfrm>
            <a:off x="270859" y="1740731"/>
            <a:ext cx="8474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Gestión y manejo de recursos naturales</a:t>
            </a:r>
            <a:endParaRPr lang="es-PY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1FE7DF-309D-002B-9956-2923E4D8F22B}"/>
              </a:ext>
            </a:extLst>
          </p:cNvPr>
          <p:cNvSpPr txBox="1"/>
          <p:nvPr/>
        </p:nvSpPr>
        <p:spPr>
          <a:xfrm>
            <a:off x="1649953" y="6421315"/>
            <a:ext cx="5887994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hangingPunct="0">
              <a:lnSpc>
                <a:spcPts val="2000"/>
              </a:lnSpc>
              <a:spcBef>
                <a:spcPts val="0"/>
              </a:spcBef>
              <a:spcAft>
                <a:spcPts val="1900"/>
              </a:spcAft>
            </a:pPr>
            <a:r>
              <a:rPr lang="es-UY" sz="1800" b="1" kern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III Congreso </a:t>
            </a:r>
            <a:r>
              <a:rPr lang="es-UY" b="1" kern="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</a:t>
            </a:r>
            <a:r>
              <a:rPr lang="es-UY" sz="1800" b="1" kern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Agua Ambiente y Energía, AUGM</a:t>
            </a:r>
            <a:endParaRPr lang="en-US" sz="1800" b="1" kern="15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F24843-89A1-BF9E-AAA5-0A97C229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085" y="284057"/>
            <a:ext cx="1068689" cy="134160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6C7C7E6-FE07-4530-AED3-A1A834628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80" y="414628"/>
            <a:ext cx="916410" cy="122395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F5FA397-21B5-444C-83BC-9EFE41C506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89" y="4436710"/>
            <a:ext cx="1088484" cy="108848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84C6300-F9DA-45FB-91B3-60A4E61B3E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5970" y="427187"/>
            <a:ext cx="1389314" cy="115977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1C384F4-CC8A-4C68-BB16-1E73A16403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2058" y="564103"/>
            <a:ext cx="1833690" cy="89273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48BD410-DF15-4E3E-9CEA-DDA6184B4DF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603" t="12926" r="36683" b="49300"/>
          <a:stretch/>
        </p:blipFill>
        <p:spPr>
          <a:xfrm>
            <a:off x="5617029" y="4436710"/>
            <a:ext cx="974097" cy="10884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5BB37B7-BD56-4674-8407-1C161DBA0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545" y="454554"/>
            <a:ext cx="8258910" cy="4774037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C8A2E364-876B-4CF8-855D-D2C83F4EBF2A}"/>
              </a:ext>
            </a:extLst>
          </p:cNvPr>
          <p:cNvSpPr txBox="1"/>
          <p:nvPr/>
        </p:nvSpPr>
        <p:spPr>
          <a:xfrm>
            <a:off x="442546" y="5527171"/>
            <a:ext cx="8477519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914400"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</a:rPr>
              <a:t>Se </a:t>
            </a:r>
            <a:r>
              <a:rPr lang="en-US" dirty="0" err="1">
                <a:solidFill>
                  <a:srgbClr val="000000"/>
                </a:solidFill>
              </a:rPr>
              <a:t>estima</a:t>
            </a:r>
            <a:r>
              <a:rPr lang="en-US" dirty="0">
                <a:solidFill>
                  <a:srgbClr val="000000"/>
                </a:solidFill>
              </a:rPr>
              <a:t> una </a:t>
            </a:r>
            <a:r>
              <a:rPr lang="en-US" dirty="0" err="1">
                <a:solidFill>
                  <a:srgbClr val="000000"/>
                </a:solidFill>
              </a:rPr>
              <a:t>demanda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agua</a:t>
            </a:r>
            <a:r>
              <a:rPr lang="en-US" dirty="0">
                <a:solidFill>
                  <a:srgbClr val="000000"/>
                </a:solidFill>
              </a:rPr>
              <a:t> total para </a:t>
            </a:r>
            <a:r>
              <a:rPr lang="en-US" dirty="0" err="1">
                <a:solidFill>
                  <a:srgbClr val="000000"/>
                </a:solidFill>
              </a:rPr>
              <a:t>uso</a:t>
            </a:r>
            <a:r>
              <a:rPr lang="en-US" dirty="0">
                <a:solidFill>
                  <a:srgbClr val="000000"/>
                </a:solidFill>
              </a:rPr>
              <a:t> industrial </a:t>
            </a:r>
            <a:r>
              <a:rPr lang="en-US" dirty="0" err="1">
                <a:solidFill>
                  <a:srgbClr val="000000"/>
                </a:solidFill>
              </a:rPr>
              <a:t>en</a:t>
            </a:r>
            <a:r>
              <a:rPr lang="en-US" dirty="0">
                <a:solidFill>
                  <a:srgbClr val="000000"/>
                </a:solidFill>
              </a:rPr>
              <a:t> los </a:t>
            </a:r>
            <a:r>
              <a:rPr lang="en-US" dirty="0" err="1">
                <a:solidFill>
                  <a:srgbClr val="000000"/>
                </a:solidFill>
              </a:rPr>
              <a:t>diversos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sectores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productivos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presentes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en</a:t>
            </a:r>
            <a:r>
              <a:rPr lang="en-US" dirty="0">
                <a:solidFill>
                  <a:srgbClr val="000000"/>
                </a:solidFill>
              </a:rPr>
              <a:t> la ciudad de </a:t>
            </a:r>
            <a:r>
              <a:rPr lang="en-US" dirty="0" err="1">
                <a:solidFill>
                  <a:srgbClr val="000000"/>
                </a:solidFill>
              </a:rPr>
              <a:t>Encarnación</a:t>
            </a:r>
            <a:r>
              <a:rPr lang="en-US" dirty="0">
                <a:solidFill>
                  <a:srgbClr val="000000"/>
                </a:solidFill>
              </a:rPr>
              <a:t> de 194.059,33 m3/</a:t>
            </a:r>
            <a:r>
              <a:rPr lang="en-US" dirty="0" err="1">
                <a:solidFill>
                  <a:srgbClr val="000000"/>
                </a:solidFill>
              </a:rPr>
              <a:t>año</a:t>
            </a:r>
            <a:r>
              <a:rPr lang="en-US" dirty="0">
                <a:solidFill>
                  <a:srgbClr val="000000"/>
                </a:solidFill>
              </a:rPr>
              <a:t>. Una </a:t>
            </a:r>
            <a:r>
              <a:rPr lang="en-US" dirty="0" err="1">
                <a:solidFill>
                  <a:srgbClr val="000000"/>
                </a:solidFill>
              </a:rPr>
              <a:t>demanda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excesiva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este</a:t>
            </a:r>
            <a:r>
              <a:rPr lang="en-US" dirty="0">
                <a:solidFill>
                  <a:srgbClr val="000000"/>
                </a:solidFill>
              </a:rPr>
              <a:t> sector </a:t>
            </a:r>
            <a:r>
              <a:rPr lang="en-US" dirty="0" err="1">
                <a:solidFill>
                  <a:srgbClr val="000000"/>
                </a:solidFill>
              </a:rPr>
              <a:t>supone</a:t>
            </a:r>
            <a:r>
              <a:rPr lang="en-US" dirty="0">
                <a:solidFill>
                  <a:srgbClr val="000000"/>
                </a:solidFill>
              </a:rPr>
              <a:t> una crisis </a:t>
            </a:r>
            <a:r>
              <a:rPr lang="en-US" dirty="0" err="1">
                <a:solidFill>
                  <a:srgbClr val="000000"/>
                </a:solidFill>
              </a:rPr>
              <a:t>económica</a:t>
            </a:r>
            <a:r>
              <a:rPr lang="en-US" dirty="0">
                <a:solidFill>
                  <a:srgbClr val="000000"/>
                </a:solidFill>
              </a:rPr>
              <a:t> y un </a:t>
            </a:r>
            <a:r>
              <a:rPr lang="en-US" dirty="0" err="1">
                <a:solidFill>
                  <a:srgbClr val="000000"/>
                </a:solidFill>
              </a:rPr>
              <a:t>aumento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precio</a:t>
            </a:r>
            <a:r>
              <a:rPr lang="en-US" dirty="0">
                <a:solidFill>
                  <a:srgbClr val="000000"/>
                </a:solidFill>
              </a:rPr>
              <a:t> del </a:t>
            </a:r>
            <a:r>
              <a:rPr lang="en-US" dirty="0" err="1">
                <a:solidFill>
                  <a:srgbClr val="000000"/>
                </a:solidFill>
              </a:rPr>
              <a:t>agua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3657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02DE229-54CB-4870-9E0E-28E80488E55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42596" y="0"/>
            <a:ext cx="5048250" cy="6307138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BD54B19E-3DD4-4D27-BB9F-54647BB185D1}"/>
              </a:ext>
            </a:extLst>
          </p:cNvPr>
          <p:cNvSpPr txBox="1"/>
          <p:nvPr/>
        </p:nvSpPr>
        <p:spPr>
          <a:xfrm>
            <a:off x="5290846" y="2045573"/>
            <a:ext cx="356030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914400"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</a:rPr>
              <a:t>El </a:t>
            </a:r>
            <a:r>
              <a:rPr lang="en-US" dirty="0" err="1">
                <a:solidFill>
                  <a:srgbClr val="000000"/>
                </a:solidFill>
              </a:rPr>
              <a:t>volumen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agua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concesionado</a:t>
            </a:r>
            <a:r>
              <a:rPr lang="en-US" dirty="0">
                <a:solidFill>
                  <a:srgbClr val="000000"/>
                </a:solidFill>
              </a:rPr>
              <a:t> para </a:t>
            </a:r>
            <a:r>
              <a:rPr lang="en-US" dirty="0" err="1">
                <a:solidFill>
                  <a:srgbClr val="000000"/>
                </a:solidFill>
              </a:rPr>
              <a:t>el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desarrollo</a:t>
            </a:r>
            <a:r>
              <a:rPr lang="en-US" dirty="0">
                <a:solidFill>
                  <a:srgbClr val="000000"/>
                </a:solidFill>
              </a:rPr>
              <a:t> de las </a:t>
            </a:r>
            <a:r>
              <a:rPr lang="en-US" dirty="0" err="1">
                <a:solidFill>
                  <a:srgbClr val="000000"/>
                </a:solidFill>
              </a:rPr>
              <a:t>actividades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servicios</a:t>
            </a:r>
            <a:r>
              <a:rPr lang="en-US" dirty="0">
                <a:solidFill>
                  <a:srgbClr val="000000"/>
                </a:solidFill>
              </a:rPr>
              <a:t> es del </a:t>
            </a:r>
            <a:r>
              <a:rPr lang="en-US" dirty="0" err="1">
                <a:solidFill>
                  <a:srgbClr val="000000"/>
                </a:solidFill>
              </a:rPr>
              <a:t>orden</a:t>
            </a:r>
            <a:r>
              <a:rPr lang="en-US" dirty="0">
                <a:solidFill>
                  <a:srgbClr val="000000"/>
                </a:solidFill>
              </a:rPr>
              <a:t> de 123.259,68 m3/</a:t>
            </a:r>
            <a:r>
              <a:rPr lang="en-US" dirty="0" err="1">
                <a:solidFill>
                  <a:srgbClr val="000000"/>
                </a:solidFill>
              </a:rPr>
              <a:t>año</a:t>
            </a:r>
            <a:r>
              <a:rPr lang="en-US" dirty="0">
                <a:solidFill>
                  <a:srgbClr val="000000"/>
                </a:solidFill>
              </a:rPr>
              <a:t>. Una </a:t>
            </a:r>
            <a:r>
              <a:rPr lang="en-US" dirty="0" err="1">
                <a:solidFill>
                  <a:srgbClr val="000000"/>
                </a:solidFill>
              </a:rPr>
              <a:t>demanda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excesiva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este</a:t>
            </a:r>
            <a:r>
              <a:rPr lang="en-US" dirty="0">
                <a:solidFill>
                  <a:srgbClr val="000000"/>
                </a:solidFill>
              </a:rPr>
              <a:t> sector </a:t>
            </a:r>
            <a:r>
              <a:rPr lang="en-US" dirty="0" err="1">
                <a:solidFill>
                  <a:srgbClr val="000000"/>
                </a:solidFill>
              </a:rPr>
              <a:t>podría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conducir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conflictos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debido</a:t>
            </a:r>
            <a:r>
              <a:rPr lang="en-US" dirty="0">
                <a:solidFill>
                  <a:srgbClr val="000000"/>
                </a:solidFill>
              </a:rPr>
              <a:t> a la </a:t>
            </a:r>
            <a:r>
              <a:rPr lang="en-US" dirty="0" err="1">
                <a:solidFill>
                  <a:srgbClr val="000000"/>
                </a:solidFill>
              </a:rPr>
              <a:t>escasez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agua</a:t>
            </a:r>
            <a:r>
              <a:rPr lang="en-US" dirty="0">
                <a:solidFill>
                  <a:srgbClr val="000000"/>
                </a:solidFill>
              </a:rPr>
              <a:t> y </a:t>
            </a:r>
            <a:r>
              <a:rPr lang="en-US" dirty="0" err="1">
                <a:solidFill>
                  <a:srgbClr val="000000"/>
                </a:solidFill>
              </a:rPr>
              <a:t>restricciones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uso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3544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1ED939F-F54E-4B9D-B399-BEBA18141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782" y="791776"/>
            <a:ext cx="8810435" cy="4022820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B9971B18-E97A-46A0-9A49-A771E953E9A9}"/>
              </a:ext>
            </a:extLst>
          </p:cNvPr>
          <p:cNvSpPr txBox="1"/>
          <p:nvPr/>
        </p:nvSpPr>
        <p:spPr>
          <a:xfrm>
            <a:off x="513182" y="4958228"/>
            <a:ext cx="8117633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914400"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</a:rPr>
              <a:t>Se </a:t>
            </a:r>
            <a:r>
              <a:rPr lang="en-US" dirty="0" err="1">
                <a:solidFill>
                  <a:srgbClr val="000000"/>
                </a:solidFill>
              </a:rPr>
              <a:t>estima</a:t>
            </a:r>
            <a:r>
              <a:rPr lang="en-US" dirty="0">
                <a:solidFill>
                  <a:srgbClr val="000000"/>
                </a:solidFill>
              </a:rPr>
              <a:t> una </a:t>
            </a:r>
            <a:r>
              <a:rPr lang="en-US" dirty="0" err="1">
                <a:solidFill>
                  <a:srgbClr val="000000"/>
                </a:solidFill>
              </a:rPr>
              <a:t>demanda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agua</a:t>
            </a:r>
            <a:r>
              <a:rPr lang="en-US" dirty="0">
                <a:solidFill>
                  <a:srgbClr val="000000"/>
                </a:solidFill>
              </a:rPr>
              <a:t> para </a:t>
            </a:r>
            <a:r>
              <a:rPr lang="en-US" dirty="0" err="1">
                <a:solidFill>
                  <a:srgbClr val="000000"/>
                </a:solidFill>
              </a:rPr>
              <a:t>uso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agrícola</a:t>
            </a:r>
            <a:r>
              <a:rPr lang="en-US" dirty="0">
                <a:solidFill>
                  <a:srgbClr val="000000"/>
                </a:solidFill>
              </a:rPr>
              <a:t> de 47.032.160,2 m3/</a:t>
            </a:r>
            <a:r>
              <a:rPr lang="en-US" dirty="0" err="1">
                <a:solidFill>
                  <a:srgbClr val="000000"/>
                </a:solidFill>
              </a:rPr>
              <a:t>año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teniendo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cuenta</a:t>
            </a:r>
            <a:r>
              <a:rPr lang="en-US" dirty="0">
                <a:solidFill>
                  <a:srgbClr val="000000"/>
                </a:solidFill>
              </a:rPr>
              <a:t> los </a:t>
            </a:r>
            <a:r>
              <a:rPr lang="en-US" dirty="0" err="1">
                <a:solidFill>
                  <a:srgbClr val="000000"/>
                </a:solidFill>
              </a:rPr>
              <a:t>diferentes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tipos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cultivo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distrito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Encarnación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Superar</a:t>
            </a:r>
            <a:r>
              <a:rPr lang="en-US" dirty="0">
                <a:solidFill>
                  <a:srgbClr val="000000"/>
                </a:solidFill>
              </a:rPr>
              <a:t> la </a:t>
            </a:r>
            <a:r>
              <a:rPr lang="en-US" dirty="0" err="1">
                <a:solidFill>
                  <a:srgbClr val="000000"/>
                </a:solidFill>
              </a:rPr>
              <a:t>oferta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hídrica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este</a:t>
            </a:r>
            <a:r>
              <a:rPr lang="en-US" dirty="0">
                <a:solidFill>
                  <a:srgbClr val="000000"/>
                </a:solidFill>
              </a:rPr>
              <a:t> sector </a:t>
            </a:r>
            <a:r>
              <a:rPr lang="en-US" dirty="0" err="1">
                <a:solidFill>
                  <a:srgbClr val="000000"/>
                </a:solidFill>
              </a:rPr>
              <a:t>puede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ocasionar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problemas</a:t>
            </a: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en-US" dirty="0" err="1">
                <a:solidFill>
                  <a:srgbClr val="000000"/>
                </a:solidFill>
              </a:rPr>
              <a:t>debido</a:t>
            </a:r>
            <a:r>
              <a:rPr lang="en-US" dirty="0">
                <a:solidFill>
                  <a:srgbClr val="000000"/>
                </a:solidFill>
              </a:rPr>
              <a:t> a las malas </a:t>
            </a:r>
            <a:r>
              <a:rPr lang="en-US" dirty="0" err="1">
                <a:solidFill>
                  <a:srgbClr val="000000"/>
                </a:solidFill>
              </a:rPr>
              <a:t>cosechas</a:t>
            </a:r>
            <a:r>
              <a:rPr lang="en-US" dirty="0">
                <a:solidFill>
                  <a:srgbClr val="000000"/>
                </a:solidFill>
              </a:rPr>
              <a:t> y </a:t>
            </a:r>
            <a:r>
              <a:rPr lang="en-US" dirty="0" err="1">
                <a:solidFill>
                  <a:srgbClr val="000000"/>
                </a:solidFill>
              </a:rPr>
              <a:t>producir</a:t>
            </a:r>
            <a:r>
              <a:rPr lang="en-US" dirty="0">
                <a:solidFill>
                  <a:srgbClr val="000000"/>
                </a:solidFill>
              </a:rPr>
              <a:t> un </a:t>
            </a:r>
            <a:r>
              <a:rPr lang="en-US" dirty="0" err="1">
                <a:solidFill>
                  <a:srgbClr val="000000"/>
                </a:solidFill>
              </a:rPr>
              <a:t>aumento</a:t>
            </a:r>
            <a:r>
              <a:rPr lang="en-US" dirty="0">
                <a:solidFill>
                  <a:srgbClr val="000000"/>
                </a:solidFill>
              </a:rPr>
              <a:t> del </a:t>
            </a:r>
            <a:r>
              <a:rPr lang="en-US" dirty="0" err="1">
                <a:solidFill>
                  <a:srgbClr val="000000"/>
                </a:solidFill>
              </a:rPr>
              <a:t>precio</a:t>
            </a:r>
            <a:r>
              <a:rPr lang="en-US" dirty="0">
                <a:solidFill>
                  <a:srgbClr val="000000"/>
                </a:solidFill>
              </a:rPr>
              <a:t> de los </a:t>
            </a:r>
            <a:r>
              <a:rPr lang="en-US" dirty="0" err="1">
                <a:solidFill>
                  <a:srgbClr val="000000"/>
                </a:solidFill>
              </a:rPr>
              <a:t>alimentos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2931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EB67041-DFF6-4757-9644-FE309DD28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91" y="426009"/>
            <a:ext cx="8464617" cy="4108668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B741B6FC-3312-4AF7-A438-E0D3B0DDC118}"/>
              </a:ext>
            </a:extLst>
          </p:cNvPr>
          <p:cNvSpPr txBox="1"/>
          <p:nvPr/>
        </p:nvSpPr>
        <p:spPr>
          <a:xfrm>
            <a:off x="518724" y="4534677"/>
            <a:ext cx="828558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Nota: a= (National Academy of Sciences, 1981); b= (</a:t>
            </a:r>
            <a:r>
              <a:rPr lang="en-US" sz="1400" dirty="0" err="1">
                <a:solidFill>
                  <a:srgbClr val="000000"/>
                </a:solidFill>
              </a:rPr>
              <a:t>Ecosistema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Urbano</a:t>
            </a:r>
            <a:r>
              <a:rPr lang="en-US" sz="1400" dirty="0">
                <a:solidFill>
                  <a:srgbClr val="000000"/>
                </a:solidFill>
              </a:rPr>
              <a:t>, 2016b); *= (</a:t>
            </a:r>
            <a:r>
              <a:rPr lang="en-US" sz="1400" dirty="0" err="1">
                <a:solidFill>
                  <a:srgbClr val="000000"/>
                </a:solidFill>
              </a:rPr>
              <a:t>Ministerio</a:t>
            </a:r>
            <a:r>
              <a:rPr lang="en-US" sz="1400" dirty="0">
                <a:solidFill>
                  <a:srgbClr val="000000"/>
                </a:solidFill>
              </a:rPr>
              <a:t> de </a:t>
            </a:r>
            <a:r>
              <a:rPr lang="en-US" sz="1400" dirty="0" err="1">
                <a:solidFill>
                  <a:srgbClr val="000000"/>
                </a:solidFill>
              </a:rPr>
              <a:t>Ambiente</a:t>
            </a:r>
            <a:r>
              <a:rPr lang="en-US" sz="1400" dirty="0">
                <a:solidFill>
                  <a:srgbClr val="000000"/>
                </a:solidFill>
              </a:rPr>
              <a:t>, Vivienda y Desarrollo Territorial, 2004).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6A334AA0-5F11-413A-958E-79D21B6948B5}"/>
              </a:ext>
            </a:extLst>
          </p:cNvPr>
          <p:cNvSpPr txBox="1"/>
          <p:nvPr/>
        </p:nvSpPr>
        <p:spPr>
          <a:xfrm>
            <a:off x="339690" y="5121641"/>
            <a:ext cx="846461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914400"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</a:rPr>
              <a:t>Se </a:t>
            </a:r>
            <a:r>
              <a:rPr lang="en-US" dirty="0" err="1">
                <a:solidFill>
                  <a:srgbClr val="000000"/>
                </a:solidFill>
              </a:rPr>
              <a:t>estima</a:t>
            </a:r>
            <a:r>
              <a:rPr lang="en-US" dirty="0">
                <a:solidFill>
                  <a:srgbClr val="000000"/>
                </a:solidFill>
              </a:rPr>
              <a:t> una </a:t>
            </a:r>
            <a:r>
              <a:rPr lang="en-US" dirty="0" err="1">
                <a:solidFill>
                  <a:srgbClr val="000000"/>
                </a:solidFill>
              </a:rPr>
              <a:t>demanda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agua</a:t>
            </a:r>
            <a:r>
              <a:rPr lang="en-US" dirty="0">
                <a:solidFill>
                  <a:srgbClr val="000000"/>
                </a:solidFill>
              </a:rPr>
              <a:t> total </a:t>
            </a:r>
            <a:r>
              <a:rPr lang="en-US" dirty="0" err="1">
                <a:solidFill>
                  <a:srgbClr val="000000"/>
                </a:solidFill>
              </a:rPr>
              <a:t>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</a:t>
            </a:r>
            <a:r>
              <a:rPr lang="en-US" dirty="0">
                <a:solidFill>
                  <a:srgbClr val="000000"/>
                </a:solidFill>
              </a:rPr>
              <a:t> sector </a:t>
            </a:r>
            <a:r>
              <a:rPr lang="en-US" dirty="0" err="1">
                <a:solidFill>
                  <a:srgbClr val="000000"/>
                </a:solidFill>
              </a:rPr>
              <a:t>pecuario</a:t>
            </a:r>
            <a:r>
              <a:rPr lang="en-US" dirty="0">
                <a:solidFill>
                  <a:srgbClr val="000000"/>
                </a:solidFill>
              </a:rPr>
              <a:t> de 98.180,53 m3/</a:t>
            </a:r>
            <a:r>
              <a:rPr lang="en-US" dirty="0" err="1">
                <a:solidFill>
                  <a:srgbClr val="000000"/>
                </a:solidFill>
              </a:rPr>
              <a:t>año</a:t>
            </a:r>
            <a:r>
              <a:rPr lang="en-US" dirty="0">
                <a:solidFill>
                  <a:srgbClr val="000000"/>
                </a:solidFill>
              </a:rPr>
              <a:t>. Una </a:t>
            </a:r>
            <a:r>
              <a:rPr lang="en-US" dirty="0" err="1">
                <a:solidFill>
                  <a:srgbClr val="000000"/>
                </a:solidFill>
              </a:rPr>
              <a:t>elevada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demanda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este</a:t>
            </a:r>
            <a:r>
              <a:rPr lang="en-US" dirty="0">
                <a:solidFill>
                  <a:srgbClr val="000000"/>
                </a:solidFill>
              </a:rPr>
              <a:t> sector </a:t>
            </a:r>
            <a:r>
              <a:rPr lang="en-US" dirty="0" err="1">
                <a:solidFill>
                  <a:srgbClr val="000000"/>
                </a:solidFill>
              </a:rPr>
              <a:t>puede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ocasionar</a:t>
            </a:r>
            <a:r>
              <a:rPr lang="en-US" dirty="0">
                <a:solidFill>
                  <a:srgbClr val="000000"/>
                </a:solidFill>
              </a:rPr>
              <a:t> la </a:t>
            </a:r>
            <a:r>
              <a:rPr lang="en-US" dirty="0" err="1">
                <a:solidFill>
                  <a:srgbClr val="000000"/>
                </a:solidFill>
              </a:rPr>
              <a:t>pérdida</a:t>
            </a:r>
            <a:r>
              <a:rPr lang="en-US" dirty="0">
                <a:solidFill>
                  <a:srgbClr val="000000"/>
                </a:solidFill>
              </a:rPr>
              <a:t> de la </a:t>
            </a:r>
            <a:r>
              <a:rPr lang="en-US" dirty="0" err="1">
                <a:solidFill>
                  <a:srgbClr val="000000"/>
                </a:solidFill>
              </a:rPr>
              <a:t>biodiversidad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pues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equilibrio</a:t>
            </a:r>
            <a:r>
              <a:rPr lang="en-US" dirty="0">
                <a:solidFill>
                  <a:srgbClr val="000000"/>
                </a:solidFill>
              </a:rPr>
              <a:t> del medio </a:t>
            </a:r>
            <a:r>
              <a:rPr lang="en-US" dirty="0" err="1">
                <a:solidFill>
                  <a:srgbClr val="000000"/>
                </a:solidFill>
              </a:rPr>
              <a:t>ambiente</a:t>
            </a:r>
            <a:r>
              <a:rPr lang="en-US" dirty="0">
                <a:solidFill>
                  <a:srgbClr val="000000"/>
                </a:solidFill>
              </a:rPr>
              <a:t> se </a:t>
            </a:r>
            <a:r>
              <a:rPr lang="en-US" dirty="0" err="1">
                <a:solidFill>
                  <a:srgbClr val="000000"/>
                </a:solidFill>
              </a:rPr>
              <a:t>basa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en</a:t>
            </a:r>
            <a:r>
              <a:rPr lang="en-US" dirty="0">
                <a:solidFill>
                  <a:srgbClr val="000000"/>
                </a:solidFill>
              </a:rPr>
              <a:t> la </a:t>
            </a:r>
            <a:r>
              <a:rPr lang="en-US" dirty="0" err="1">
                <a:solidFill>
                  <a:srgbClr val="000000"/>
                </a:solidFill>
              </a:rPr>
              <a:t>diversidad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especies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animales</a:t>
            </a:r>
            <a:r>
              <a:rPr lang="en-US" dirty="0">
                <a:solidFill>
                  <a:srgbClr val="000000"/>
                </a:solidFill>
              </a:rPr>
              <a:t> y </a:t>
            </a:r>
            <a:r>
              <a:rPr lang="en-US" dirty="0" err="1">
                <a:solidFill>
                  <a:srgbClr val="000000"/>
                </a:solidFill>
              </a:rPr>
              <a:t>vegetales</a:t>
            </a:r>
            <a:r>
              <a:rPr lang="en-US" dirty="0">
                <a:solidFill>
                  <a:srgbClr val="000000"/>
                </a:solidFill>
              </a:rPr>
              <a:t>, y </a:t>
            </a:r>
            <a:r>
              <a:rPr lang="en-US" dirty="0" err="1">
                <a:solidFill>
                  <a:srgbClr val="000000"/>
                </a:solidFill>
              </a:rPr>
              <a:t>esa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diversidad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puede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reducirse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consecuencia</a:t>
            </a:r>
            <a:r>
              <a:rPr lang="en-US" dirty="0">
                <a:solidFill>
                  <a:srgbClr val="000000"/>
                </a:solidFill>
              </a:rPr>
              <a:t> de la </a:t>
            </a:r>
            <a:r>
              <a:rPr lang="en-US" dirty="0" err="1">
                <a:solidFill>
                  <a:srgbClr val="000000"/>
                </a:solidFill>
              </a:rPr>
              <a:t>escasez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agua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4265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09E4E00-8D83-4C2F-9A6D-8F2DEE0A6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685" y="391886"/>
            <a:ext cx="6278630" cy="4758612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5B7576BB-CA3F-4FB8-A2E5-353C7A4FDB54}"/>
              </a:ext>
            </a:extLst>
          </p:cNvPr>
          <p:cNvSpPr txBox="1"/>
          <p:nvPr/>
        </p:nvSpPr>
        <p:spPr>
          <a:xfrm>
            <a:off x="1068791" y="5150498"/>
            <a:ext cx="749161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914400"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</a:rPr>
              <a:t>La </a:t>
            </a:r>
            <a:r>
              <a:rPr lang="en-US" dirty="0" err="1">
                <a:solidFill>
                  <a:srgbClr val="000000"/>
                </a:solidFill>
              </a:rPr>
              <a:t>demanda</a:t>
            </a:r>
            <a:r>
              <a:rPr lang="en-US" dirty="0">
                <a:solidFill>
                  <a:srgbClr val="000000"/>
                </a:solidFill>
              </a:rPr>
              <a:t> total de </a:t>
            </a:r>
            <a:r>
              <a:rPr lang="en-US" dirty="0" err="1">
                <a:solidFill>
                  <a:srgbClr val="000000"/>
                </a:solidFill>
              </a:rPr>
              <a:t>agua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en</a:t>
            </a:r>
            <a:r>
              <a:rPr lang="en-US" dirty="0">
                <a:solidFill>
                  <a:srgbClr val="000000"/>
                </a:solidFill>
              </a:rPr>
              <a:t> la ciudad de </a:t>
            </a:r>
            <a:r>
              <a:rPr lang="en-US" dirty="0" err="1">
                <a:solidFill>
                  <a:srgbClr val="000000"/>
                </a:solidFill>
              </a:rPr>
              <a:t>Encarnación</a:t>
            </a:r>
            <a:r>
              <a:rPr lang="en-US" dirty="0">
                <a:solidFill>
                  <a:srgbClr val="000000"/>
                </a:solidFill>
              </a:rPr>
              <a:t> es </a:t>
            </a:r>
            <a:r>
              <a:rPr lang="en-US" dirty="0" err="1">
                <a:solidFill>
                  <a:srgbClr val="000000"/>
                </a:solidFill>
              </a:rPr>
              <a:t>igual</a:t>
            </a:r>
            <a:r>
              <a:rPr lang="en-US" dirty="0">
                <a:solidFill>
                  <a:srgbClr val="000000"/>
                </a:solidFill>
              </a:rPr>
              <a:t> a la </a:t>
            </a:r>
            <a:r>
              <a:rPr lang="en-US" dirty="0" err="1">
                <a:solidFill>
                  <a:srgbClr val="000000"/>
                </a:solidFill>
              </a:rPr>
              <a:t>suma</a:t>
            </a:r>
            <a:r>
              <a:rPr lang="en-US" dirty="0">
                <a:solidFill>
                  <a:srgbClr val="000000"/>
                </a:solidFill>
              </a:rPr>
              <a:t> de las </a:t>
            </a:r>
            <a:r>
              <a:rPr lang="en-US" dirty="0" err="1">
                <a:solidFill>
                  <a:srgbClr val="000000"/>
                </a:solidFill>
              </a:rPr>
              <a:t>demandas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en</a:t>
            </a:r>
            <a:r>
              <a:rPr lang="en-US" dirty="0">
                <a:solidFill>
                  <a:srgbClr val="000000"/>
                </a:solidFill>
              </a:rPr>
              <a:t> los </a:t>
            </a:r>
            <a:r>
              <a:rPr lang="en-US" dirty="0" err="1">
                <a:solidFill>
                  <a:srgbClr val="000000"/>
                </a:solidFill>
              </a:rPr>
              <a:t>sectores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consumo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doméstico</a:t>
            </a:r>
            <a:r>
              <a:rPr lang="en-US" dirty="0">
                <a:solidFill>
                  <a:srgbClr val="000000"/>
                </a:solidFill>
              </a:rPr>
              <a:t>, industrial, </a:t>
            </a:r>
            <a:r>
              <a:rPr lang="en-US" dirty="0" err="1">
                <a:solidFill>
                  <a:srgbClr val="000000"/>
                </a:solidFill>
              </a:rPr>
              <a:t>servicios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agrícola</a:t>
            </a:r>
            <a:r>
              <a:rPr lang="en-US" dirty="0">
                <a:solidFill>
                  <a:srgbClr val="000000"/>
                </a:solidFill>
              </a:rPr>
              <a:t> y </a:t>
            </a:r>
            <a:r>
              <a:rPr lang="en-US" dirty="0" err="1">
                <a:solidFill>
                  <a:srgbClr val="000000"/>
                </a:solidFill>
              </a:rPr>
              <a:t>pecuario</a:t>
            </a:r>
            <a:r>
              <a:rPr lang="en-US" dirty="0">
                <a:solidFill>
                  <a:srgbClr val="000000"/>
                </a:solidFill>
              </a:rPr>
              <a:t>, lo que </a:t>
            </a:r>
            <a:r>
              <a:rPr lang="en-US" dirty="0" err="1">
                <a:solidFill>
                  <a:srgbClr val="000000"/>
                </a:solidFill>
              </a:rPr>
              <a:t>dio</a:t>
            </a:r>
            <a:r>
              <a:rPr lang="en-US" dirty="0">
                <a:solidFill>
                  <a:srgbClr val="000000"/>
                </a:solidFill>
              </a:rPr>
              <a:t> un valor </a:t>
            </a:r>
            <a:r>
              <a:rPr lang="en-US" dirty="0" err="1">
                <a:solidFill>
                  <a:srgbClr val="000000"/>
                </a:solidFill>
              </a:rPr>
              <a:t>estimado</a:t>
            </a:r>
            <a:r>
              <a:rPr lang="en-US" dirty="0">
                <a:solidFill>
                  <a:srgbClr val="000000"/>
                </a:solidFill>
              </a:rPr>
              <a:t> de 52.688.940,78 m3/</a:t>
            </a:r>
            <a:r>
              <a:rPr lang="en-US" dirty="0" err="1">
                <a:solidFill>
                  <a:srgbClr val="000000"/>
                </a:solidFill>
              </a:rPr>
              <a:t>año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1359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C31F36-8074-4F8A-8793-9EDD6C7D9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Conclusión</a:t>
            </a:r>
            <a:endParaRPr lang="es-PY" b="1" dirty="0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CB55EFC1-DCDE-48A0-9886-93D34702ADA9}"/>
              </a:ext>
            </a:extLst>
          </p:cNvPr>
          <p:cNvSpPr txBox="1"/>
          <p:nvPr/>
        </p:nvSpPr>
        <p:spPr>
          <a:xfrm>
            <a:off x="822960" y="2067088"/>
            <a:ext cx="7749540" cy="327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914400">
              <a:spcBef>
                <a:spcPct val="0"/>
              </a:spcBef>
            </a:pPr>
            <a:r>
              <a:rPr lang="en-US" sz="3300" dirty="0">
                <a:solidFill>
                  <a:srgbClr val="000000"/>
                </a:solidFill>
                <a:latin typeface="HK Grotesk Medium"/>
              </a:rPr>
              <a:t>	</a:t>
            </a:r>
            <a:r>
              <a:rPr lang="en-US" sz="2000" dirty="0">
                <a:solidFill>
                  <a:srgbClr val="000000"/>
                </a:solidFill>
              </a:rPr>
              <a:t>La </a:t>
            </a:r>
            <a:r>
              <a:rPr lang="en-US" sz="2000" dirty="0" err="1">
                <a:solidFill>
                  <a:srgbClr val="000000"/>
                </a:solidFill>
              </a:rPr>
              <a:t>estimación</a:t>
            </a:r>
            <a:r>
              <a:rPr lang="en-US" sz="2000" dirty="0">
                <a:solidFill>
                  <a:srgbClr val="000000"/>
                </a:solidFill>
              </a:rPr>
              <a:t> de la </a:t>
            </a:r>
            <a:r>
              <a:rPr lang="en-US" sz="2000" dirty="0" err="1">
                <a:solidFill>
                  <a:srgbClr val="000000"/>
                </a:solidFill>
              </a:rPr>
              <a:t>demanda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hídrica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en</a:t>
            </a:r>
            <a:r>
              <a:rPr lang="en-US" sz="2000" dirty="0">
                <a:solidFill>
                  <a:srgbClr val="000000"/>
                </a:solidFill>
              </a:rPr>
              <a:t> la ciudad de </a:t>
            </a:r>
            <a:r>
              <a:rPr lang="en-US" sz="2000" dirty="0" err="1">
                <a:solidFill>
                  <a:srgbClr val="000000"/>
                </a:solidFill>
              </a:rPr>
              <a:t>Encarnación</a:t>
            </a:r>
            <a:r>
              <a:rPr lang="en-US" sz="2000" dirty="0">
                <a:solidFill>
                  <a:srgbClr val="000000"/>
                </a:solidFill>
              </a:rPr>
              <a:t> (52.688.940,78 m3/</a:t>
            </a:r>
            <a:r>
              <a:rPr lang="en-US" sz="2000" dirty="0" err="1">
                <a:solidFill>
                  <a:srgbClr val="000000"/>
                </a:solidFill>
              </a:rPr>
              <a:t>año</a:t>
            </a:r>
            <a:r>
              <a:rPr lang="en-US" sz="2000" dirty="0">
                <a:solidFill>
                  <a:srgbClr val="000000"/>
                </a:solidFill>
              </a:rPr>
              <a:t>) es una </a:t>
            </a:r>
            <a:r>
              <a:rPr lang="en-US" sz="2000" dirty="0" err="1">
                <a:solidFill>
                  <a:srgbClr val="000000"/>
                </a:solidFill>
              </a:rPr>
              <a:t>herramienta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útil</a:t>
            </a:r>
            <a:r>
              <a:rPr lang="en-US" sz="2000" dirty="0">
                <a:solidFill>
                  <a:srgbClr val="000000"/>
                </a:solidFill>
              </a:rPr>
              <a:t>, que </a:t>
            </a:r>
            <a:r>
              <a:rPr lang="en-US" sz="2000" dirty="0" err="1">
                <a:solidFill>
                  <a:srgbClr val="000000"/>
                </a:solidFill>
              </a:rPr>
              <a:t>comparada</a:t>
            </a:r>
            <a:r>
              <a:rPr lang="en-US" sz="2000" dirty="0">
                <a:solidFill>
                  <a:srgbClr val="000000"/>
                </a:solidFill>
              </a:rPr>
              <a:t> con la </a:t>
            </a:r>
            <a:r>
              <a:rPr lang="en-US" sz="2000" dirty="0" err="1">
                <a:solidFill>
                  <a:srgbClr val="000000"/>
                </a:solidFill>
              </a:rPr>
              <a:t>oferta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hídrica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nos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permitirá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realizar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consideraciones</a:t>
            </a:r>
            <a:r>
              <a:rPr lang="en-US" sz="2000" dirty="0">
                <a:solidFill>
                  <a:srgbClr val="000000"/>
                </a:solidFill>
              </a:rPr>
              <a:t> para </a:t>
            </a:r>
            <a:r>
              <a:rPr lang="en-US" sz="2000" dirty="0" err="1">
                <a:solidFill>
                  <a:srgbClr val="000000"/>
                </a:solidFill>
              </a:rPr>
              <a:t>llamar</a:t>
            </a:r>
            <a:r>
              <a:rPr lang="en-US" sz="2000" dirty="0">
                <a:solidFill>
                  <a:srgbClr val="000000"/>
                </a:solidFill>
              </a:rPr>
              <a:t> la </a:t>
            </a:r>
            <a:r>
              <a:rPr lang="en-US" sz="2000" dirty="0" err="1">
                <a:solidFill>
                  <a:srgbClr val="000000"/>
                </a:solidFill>
              </a:rPr>
              <a:t>atención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sobre</a:t>
            </a:r>
            <a:r>
              <a:rPr lang="en-US" sz="2000" dirty="0">
                <a:solidFill>
                  <a:srgbClr val="000000"/>
                </a:solidFill>
              </a:rPr>
              <a:t> la </a:t>
            </a:r>
            <a:r>
              <a:rPr lang="en-US" sz="2000" dirty="0" err="1">
                <a:solidFill>
                  <a:srgbClr val="000000"/>
                </a:solidFill>
              </a:rPr>
              <a:t>necesidad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tomar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acciones</a:t>
            </a:r>
            <a:r>
              <a:rPr lang="en-US" sz="2000" dirty="0">
                <a:solidFill>
                  <a:srgbClr val="000000"/>
                </a:solidFill>
              </a:rPr>
              <a:t> a fin de </a:t>
            </a:r>
            <a:r>
              <a:rPr lang="en-US" sz="2000" dirty="0" err="1">
                <a:solidFill>
                  <a:srgbClr val="000000"/>
                </a:solidFill>
              </a:rPr>
              <a:t>reducir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riesgo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desabastecimiento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futuro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 algn="just" defTabSz="914400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err="1">
                <a:solidFill>
                  <a:srgbClr val="000000"/>
                </a:solidFill>
              </a:rPr>
              <a:t>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caso</a:t>
            </a:r>
            <a:r>
              <a:rPr lang="en-US" sz="2000" dirty="0">
                <a:solidFill>
                  <a:srgbClr val="000000"/>
                </a:solidFill>
              </a:rPr>
              <a:t> de que la </a:t>
            </a:r>
            <a:r>
              <a:rPr lang="en-US" sz="2000" dirty="0" err="1">
                <a:solidFill>
                  <a:srgbClr val="000000"/>
                </a:solidFill>
              </a:rPr>
              <a:t>demanda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supere</a:t>
            </a:r>
            <a:r>
              <a:rPr lang="en-US" sz="2000" dirty="0">
                <a:solidFill>
                  <a:srgbClr val="000000"/>
                </a:solidFill>
              </a:rPr>
              <a:t> a la </a:t>
            </a:r>
            <a:r>
              <a:rPr lang="en-US" sz="2000" dirty="0" err="1">
                <a:solidFill>
                  <a:srgbClr val="000000"/>
                </a:solidFill>
              </a:rPr>
              <a:t>oferta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hídrica</a:t>
            </a:r>
            <a:r>
              <a:rPr lang="en-US" sz="2000" dirty="0">
                <a:solidFill>
                  <a:srgbClr val="000000"/>
                </a:solidFill>
              </a:rPr>
              <a:t>, se </a:t>
            </a:r>
            <a:r>
              <a:rPr lang="en-US" sz="2000" dirty="0" err="1">
                <a:solidFill>
                  <a:srgbClr val="000000"/>
                </a:solidFill>
              </a:rPr>
              <a:t>deberán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generar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acciones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inmediatas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ordenamiento</a:t>
            </a:r>
            <a:r>
              <a:rPr lang="en-US" sz="2000" dirty="0">
                <a:solidFill>
                  <a:srgbClr val="000000"/>
                </a:solidFill>
              </a:rPr>
              <a:t> que </a:t>
            </a:r>
            <a:r>
              <a:rPr lang="en-US" sz="2000" dirty="0" err="1">
                <a:solidFill>
                  <a:srgbClr val="000000"/>
                </a:solidFill>
              </a:rPr>
              <a:t>prioricen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uso</a:t>
            </a:r>
            <a:r>
              <a:rPr lang="en-US" sz="2000" dirty="0">
                <a:solidFill>
                  <a:srgbClr val="000000"/>
                </a:solidFill>
              </a:rPr>
              <a:t> para </a:t>
            </a:r>
            <a:r>
              <a:rPr lang="en-US" sz="2000" dirty="0" err="1">
                <a:solidFill>
                  <a:srgbClr val="000000"/>
                </a:solidFill>
              </a:rPr>
              <a:t>consumo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humano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garanticen</a:t>
            </a:r>
            <a:r>
              <a:rPr lang="en-US" sz="2000" dirty="0">
                <a:solidFill>
                  <a:srgbClr val="000000"/>
                </a:solidFill>
              </a:rPr>
              <a:t> la </a:t>
            </a:r>
            <a:r>
              <a:rPr lang="en-US" sz="2000" dirty="0" err="1">
                <a:solidFill>
                  <a:srgbClr val="000000"/>
                </a:solidFill>
              </a:rPr>
              <a:t>conservación</a:t>
            </a:r>
            <a:r>
              <a:rPr lang="en-US" sz="2000" dirty="0">
                <a:solidFill>
                  <a:srgbClr val="000000"/>
                </a:solidFill>
              </a:rPr>
              <a:t> de los </a:t>
            </a:r>
            <a:r>
              <a:rPr lang="en-US" sz="2000" dirty="0" err="1">
                <a:solidFill>
                  <a:srgbClr val="000000"/>
                </a:solidFill>
              </a:rPr>
              <a:t>ecosistemas</a:t>
            </a:r>
            <a:r>
              <a:rPr lang="en-US" sz="2000" dirty="0">
                <a:solidFill>
                  <a:srgbClr val="000000"/>
                </a:solidFill>
              </a:rPr>
              <a:t>. No </a:t>
            </a:r>
            <a:r>
              <a:rPr lang="en-US" sz="2000" dirty="0" err="1">
                <a:solidFill>
                  <a:srgbClr val="000000"/>
                </a:solidFill>
              </a:rPr>
              <a:t>hacerlo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supondrá</a:t>
            </a:r>
            <a:r>
              <a:rPr lang="en-US" sz="2000" dirty="0">
                <a:solidFill>
                  <a:srgbClr val="000000"/>
                </a:solidFill>
              </a:rPr>
              <a:t> un </a:t>
            </a:r>
            <a:r>
              <a:rPr lang="en-US" sz="2000" dirty="0" err="1">
                <a:solidFill>
                  <a:srgbClr val="000000"/>
                </a:solidFill>
              </a:rPr>
              <a:t>límite</a:t>
            </a:r>
            <a:r>
              <a:rPr lang="en-US" sz="2000" dirty="0">
                <a:solidFill>
                  <a:srgbClr val="000000"/>
                </a:solidFill>
              </a:rPr>
              <a:t> para </a:t>
            </a:r>
            <a:r>
              <a:rPr lang="en-US" sz="2000" dirty="0" err="1">
                <a:solidFill>
                  <a:srgbClr val="000000"/>
                </a:solidFill>
              </a:rPr>
              <a:t>el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desarrollo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económico</a:t>
            </a:r>
            <a:r>
              <a:rPr lang="en-US" sz="2000" dirty="0">
                <a:solidFill>
                  <a:srgbClr val="000000"/>
                </a:solidFill>
              </a:rPr>
              <a:t> y de </a:t>
            </a:r>
            <a:r>
              <a:rPr lang="en-US" sz="2000" dirty="0" err="1">
                <a:solidFill>
                  <a:srgbClr val="000000"/>
                </a:solidFill>
              </a:rPr>
              <a:t>calidad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vida</a:t>
            </a:r>
            <a:r>
              <a:rPr lang="en-US" sz="2000" dirty="0">
                <a:solidFill>
                  <a:srgbClr val="000000"/>
                </a:solidFill>
              </a:rPr>
              <a:t> de los </a:t>
            </a:r>
            <a:r>
              <a:rPr lang="en-US" sz="2000" dirty="0" err="1">
                <a:solidFill>
                  <a:srgbClr val="000000"/>
                </a:solidFill>
              </a:rPr>
              <a:t>pobladores</a:t>
            </a:r>
            <a:r>
              <a:rPr lang="en-US" sz="2000" dirty="0">
                <a:solidFill>
                  <a:srgbClr val="000000"/>
                </a:solidFill>
              </a:rPr>
              <a:t> de la ciudad.</a:t>
            </a:r>
          </a:p>
        </p:txBody>
      </p:sp>
    </p:spTree>
    <p:extLst>
      <p:ext uri="{BB962C8B-B14F-4D97-AF65-F5344CB8AC3E}">
        <p14:creationId xmlns:p14="http://schemas.microsoft.com/office/powerpoint/2010/main" val="3348600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53366-42FB-4B91-944D-D56548C72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Bibliografía</a:t>
            </a:r>
            <a:endParaRPr lang="es-PY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2F528F9-C7CC-4188-93F0-798933C55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737361"/>
            <a:ext cx="7498080" cy="467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22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D7B68-A070-41DE-8A19-CF01C950E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Introducción</a:t>
            </a:r>
            <a:endParaRPr lang="es-PY" b="1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E3CC461-2557-4F52-A3A2-163143C72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960" y="1776250"/>
            <a:ext cx="4680548" cy="40227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FA93BDE-EF0C-4CB3-B0EA-E45075A88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702" y="1932520"/>
            <a:ext cx="3823008" cy="3847010"/>
          </a:xfrm>
          <a:prstGeom prst="rect">
            <a:avLst/>
          </a:prstGeom>
        </p:spPr>
      </p:pic>
      <p:sp>
        <p:nvSpPr>
          <p:cNvPr id="8" name="Diagrama de flujo: conector 7">
            <a:extLst>
              <a:ext uri="{FF2B5EF4-FFF2-40B4-BE49-F238E27FC236}">
                <a16:creationId xmlns:a16="http://schemas.microsoft.com/office/drawing/2014/main" id="{F87A5F66-7264-42EC-AFE1-5EE894E0C3AA}"/>
              </a:ext>
            </a:extLst>
          </p:cNvPr>
          <p:cNvSpPr/>
          <p:nvPr/>
        </p:nvSpPr>
        <p:spPr>
          <a:xfrm>
            <a:off x="408005" y="3992718"/>
            <a:ext cx="3284376" cy="1786812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069760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C6449-58BC-48CF-88A2-5BE783F5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Objetivos</a:t>
            </a:r>
            <a:endParaRPr lang="es-PY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872D3E-C1CA-4A53-8348-3412D540C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349793"/>
          </a:xfrm>
        </p:spPr>
        <p:txBody>
          <a:bodyPr>
            <a:normAutofit lnSpcReduction="10000"/>
          </a:bodyPr>
          <a:lstStyle/>
          <a:p>
            <a:r>
              <a:rPr lang="es-ES" u="sng" dirty="0"/>
              <a:t>Objetivo General</a:t>
            </a:r>
          </a:p>
          <a:p>
            <a:r>
              <a:rPr lang="es-ES" dirty="0"/>
              <a:t>Analizar la disponibilidad hídrica superficial en la ciudad de Encarnación.</a:t>
            </a:r>
          </a:p>
          <a:p>
            <a:endParaRPr lang="es-ES" dirty="0"/>
          </a:p>
          <a:p>
            <a:r>
              <a:rPr lang="es-ES" u="sng" dirty="0"/>
              <a:t>Objetivos Específicos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 </a:t>
            </a:r>
            <a:r>
              <a:rPr lang="es-ES" b="1" dirty="0"/>
              <a:t>Describir la demanda hídrica en la ciudad de Encarnación en base a las líneas de consumo.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 Determinar la oferta hídrica en la ciudad de Encarnación.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 Determinar el índice de escasez de agua superficial en la ciudad de Encarnación.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 Promover la gestión sostenible del recurso hídrico en la ciudad de Encarnación.</a:t>
            </a:r>
          </a:p>
          <a:p>
            <a:endParaRPr lang="es-PY" dirty="0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BD96CF4D-5BC3-425F-8E1B-2924DFB1EAD1}"/>
              </a:ext>
            </a:extLst>
          </p:cNvPr>
          <p:cNvSpPr/>
          <p:nvPr/>
        </p:nvSpPr>
        <p:spPr>
          <a:xfrm>
            <a:off x="292515" y="3866242"/>
            <a:ext cx="484725" cy="3325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043957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B6813-E416-45CF-8470-C81CF8FAB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Marco teórico</a:t>
            </a:r>
            <a:endParaRPr lang="es-PY" b="1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017754D-5A33-4011-A64B-17C291466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580" y="1881963"/>
            <a:ext cx="8412818" cy="224216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27E0D4E-EB0C-4D0D-AF5F-1E1F5B6EB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" y="3818154"/>
            <a:ext cx="9144000" cy="231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18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12A7E83-910A-4515-A11C-23BF1F39A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4631" y="0"/>
            <a:ext cx="4969369" cy="6853182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960E181C-493B-4C73-B08F-487377EA2BDB}"/>
              </a:ext>
            </a:extLst>
          </p:cNvPr>
          <p:cNvSpPr txBox="1">
            <a:spLocks/>
          </p:cNvSpPr>
          <p:nvPr/>
        </p:nvSpPr>
        <p:spPr>
          <a:xfrm>
            <a:off x="860281" y="1117946"/>
            <a:ext cx="2983931" cy="69219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/>
              <a:t>Figura 1. Ubicación del área de estudio.</a:t>
            </a:r>
          </a:p>
          <a:p>
            <a:r>
              <a:rPr lang="es-ES" sz="1400" dirty="0"/>
              <a:t>Fuente: Ecosistema Urbano, 2016b. </a:t>
            </a:r>
          </a:p>
        </p:txBody>
      </p:sp>
    </p:spTree>
    <p:extLst>
      <p:ext uri="{BB962C8B-B14F-4D97-AF65-F5344CB8AC3E}">
        <p14:creationId xmlns:p14="http://schemas.microsoft.com/office/powerpoint/2010/main" val="858976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5286C-6113-4C40-8011-E9419500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Metodología</a:t>
            </a:r>
            <a:endParaRPr lang="es-PY" b="1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415680A-229B-4419-B228-57CF6DDB0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652" y="2296429"/>
            <a:ext cx="8444416" cy="3254494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E3AA7F6-9A0E-499A-AC4C-C564470C9D77}"/>
              </a:ext>
            </a:extLst>
          </p:cNvPr>
          <p:cNvSpPr txBox="1">
            <a:spLocks/>
          </p:cNvSpPr>
          <p:nvPr/>
        </p:nvSpPr>
        <p:spPr>
          <a:xfrm>
            <a:off x="6623440" y="5946309"/>
            <a:ext cx="2193628" cy="3273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dirty="0"/>
              <a:t>Fuente: Rivera et al., 2004. </a:t>
            </a:r>
          </a:p>
        </p:txBody>
      </p:sp>
    </p:spTree>
    <p:extLst>
      <p:ext uri="{BB962C8B-B14F-4D97-AF65-F5344CB8AC3E}">
        <p14:creationId xmlns:p14="http://schemas.microsoft.com/office/powerpoint/2010/main" val="2234487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0CFB73F-0825-4E38-9144-D7132ABC3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6" y="1046272"/>
            <a:ext cx="8957388" cy="476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9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5E422ED1-FA21-4D16-B605-92A33D4F8B04}"/>
                  </a:ext>
                </a:extLst>
              </p:cNvPr>
              <p:cNvSpPr txBox="1"/>
              <p:nvPr/>
            </p:nvSpPr>
            <p:spPr>
              <a:xfrm>
                <a:off x="905069" y="653144"/>
                <a:ext cx="7333862" cy="15454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s-ES" sz="2000" b="1" u="sng" kern="150" dirty="0">
                    <a:effectLst/>
                    <a:latin typeface="Arial" panose="020B0604020202020204" pitchFamily="34" charset="0"/>
                    <a:ea typeface="AR PL SungtiL GB"/>
                    <a:cs typeface="Arial" panose="020B0604020202020204" pitchFamily="34" charset="0"/>
                  </a:rPr>
                  <a:t>4. Uso  agrícola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s-UY" sz="1800" i="1" kern="150" smtClean="0">
                        <a:effectLst/>
                        <a:latin typeface="Cambria Math" panose="02040503050406030204" pitchFamily="18" charset="0"/>
                        <a:ea typeface="AR PL SungtiL GB"/>
                        <a:cs typeface="Times New Roman" panose="02020603050405020304" pitchFamily="18" charset="0"/>
                      </a:rPr>
                      <m:t>𝐷𝑢𝑎</m:t>
                    </m:r>
                    <m:r>
                      <a:rPr lang="es-UY" sz="1800" i="1" kern="150" smtClean="0">
                        <a:effectLst/>
                        <a:latin typeface="Cambria Math" panose="02040503050406030204" pitchFamily="18" charset="0"/>
                        <a:ea typeface="AR PL SungtiL GB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s-PY" sz="1800" i="1" kern="150">
                            <a:effectLst/>
                            <a:latin typeface="Cambria Math" panose="02040503050406030204" pitchFamily="18" charset="0"/>
                            <a:ea typeface="AR PL SungtiL GB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s-UY" sz="1800" i="1" kern="150">
                            <a:effectLst/>
                            <a:latin typeface="Cambria Math" panose="02040503050406030204" pitchFamily="18" charset="0"/>
                            <a:ea typeface="AR PL SungtiL GB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s-UY" sz="1800" i="1" kern="150">
                            <a:effectLst/>
                            <a:latin typeface="Cambria Math" panose="02040503050406030204" pitchFamily="18" charset="0"/>
                            <a:ea typeface="AR PL SungtiL GB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s-UY" sz="1800" i="1" kern="150">
                            <a:effectLst/>
                            <a:latin typeface="Cambria Math" panose="02040503050406030204" pitchFamily="18" charset="0"/>
                            <a:ea typeface="AR PL SungtiL GB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  <m:sup>
                        <m:r>
                          <a:rPr lang="es-UY" sz="1800" i="1" kern="150">
                            <a:effectLst/>
                            <a:latin typeface="Cambria Math" panose="02040503050406030204" pitchFamily="18" charset="0"/>
                            <a:ea typeface="AR PL SungtiL GB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s-PY" sz="1800" i="1" kern="150">
                                <a:effectLst/>
                                <a:latin typeface="Cambria Math" panose="02040503050406030204" pitchFamily="18" charset="0"/>
                                <a:ea typeface="AR PL SungtiL GB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s-UY" sz="1800" i="1" kern="150">
                                <a:effectLst/>
                                <a:latin typeface="Cambria Math" panose="02040503050406030204" pitchFamily="18" charset="0"/>
                                <a:ea typeface="AR PL SungtiL GB"/>
                                <a:cs typeface="Times New Roman" panose="02020603050405020304" pitchFamily="18" charset="0"/>
                              </a:rPr>
                              <m:t>𝐷𝑢𝑎</m:t>
                            </m:r>
                          </m:e>
                          <m:sup>
                            <m:r>
                              <a:rPr lang="es-UY" sz="1800" i="1" kern="150">
                                <a:effectLst/>
                                <a:latin typeface="Cambria Math" panose="02040503050406030204" pitchFamily="18" charset="0"/>
                                <a:ea typeface="AR PL SungtiL GB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s-UY" sz="1800" i="1" kern="150">
                            <a:effectLst/>
                            <a:latin typeface="Cambria Math" panose="02040503050406030204" pitchFamily="18" charset="0"/>
                            <a:ea typeface="AR PL SungtiL GB"/>
                            <a:cs typeface="Times New Roman" panose="02020603050405020304" pitchFamily="18" charset="0"/>
                          </a:rPr>
                          <m:t>  ;</m:t>
                        </m:r>
                      </m:e>
                    </m:nary>
                  </m:oMath>
                </a14:m>
                <a:r>
                  <a:rPr lang="es-UY" sz="1800" kern="150" dirty="0">
                    <a:effectLst/>
                    <a:latin typeface="Arial" panose="020B0604020202020204" pitchFamily="34" charset="0"/>
                    <a:ea typeface="AR PL SungtiL GB"/>
                    <a:cs typeface="Arial" panose="020B0604020202020204" pitchFamily="34" charset="0"/>
                  </a:rPr>
                  <a:t>	</a:t>
                </a:r>
                <a:endParaRPr lang="es-PY" sz="1800" kern="150" dirty="0">
                  <a:effectLst/>
                  <a:latin typeface="Arial" panose="020B0604020202020204" pitchFamily="34" charset="0"/>
                  <a:ea typeface="AR PL SungtiL GB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PY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s-UY" sz="1800" i="1">
                              <a:effectLst/>
                              <a:latin typeface="Cambria Math" panose="02040503050406030204" pitchFamily="18" charset="0"/>
                              <a:ea typeface="AR PL SungtiL GB"/>
                              <a:cs typeface="Times New Roman" panose="02020603050405020304" pitchFamily="18" charset="0"/>
                            </a:rPr>
                            <m:t>𝐷𝑢𝑎</m:t>
                          </m:r>
                        </m:e>
                        <m:sup>
                          <m:r>
                            <a:rPr lang="es-UY" sz="1800" i="1">
                              <a:effectLst/>
                              <a:latin typeface="Cambria Math" panose="02040503050406030204" pitchFamily="18" charset="0"/>
                              <a:ea typeface="AR PL SungtiL GB"/>
                              <a:cs typeface="Times New Roman" panose="020206030504050203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s-UY" sz="1800" i="1">
                          <a:effectLst/>
                          <a:latin typeface="Cambria Math" panose="02040503050406030204" pitchFamily="18" charset="0"/>
                          <a:ea typeface="AR PL SungtiL GB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s-PY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PY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s-UY" sz="1800" i="1">
                                  <a:effectLst/>
                                  <a:latin typeface="Cambria Math" panose="02040503050406030204" pitchFamily="18" charset="0"/>
                                  <a:ea typeface="AR PL SungtiL GB"/>
                                  <a:cs typeface="Times New Roman" panose="02020603050405020304" pitchFamily="18" charset="0"/>
                                </a:rPr>
                                <m:t>0 → </m:t>
                              </m:r>
                              <m:r>
                                <a:rPr lang="es-UY" sz="1800" i="1">
                                  <a:effectLst/>
                                  <a:latin typeface="Cambria Math" panose="02040503050406030204" pitchFamily="18" charset="0"/>
                                  <a:ea typeface="AR PL SungtiL GB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  <m:r>
                                <a:rPr lang="es-UY" sz="1800" i="1">
                                  <a:effectLst/>
                                  <a:latin typeface="Cambria Math" panose="02040503050406030204" pitchFamily="18" charset="0"/>
                                  <a:ea typeface="AR PL SungtiL GB"/>
                                  <a:cs typeface="Times New Roman" panose="02020603050405020304" pitchFamily="18" charset="0"/>
                                </a:rPr>
                                <m:t>í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PY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sz="1800" i="1">
                                      <a:effectLst/>
                                      <a:latin typeface="Cambria Math" panose="02040503050406030204" pitchFamily="18" charset="0"/>
                                      <a:ea typeface="AR PL SungtiL GB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  <m:r>
                                    <a:rPr lang="es-UY" sz="1800" i="1">
                                      <a:effectLst/>
                                      <a:latin typeface="Cambria Math" panose="02040503050406030204" pitchFamily="18" charset="0"/>
                                      <a:ea typeface="AR PL SungtiL GB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s-PY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sz="1800" i="1">
                                          <a:effectLst/>
                                          <a:latin typeface="Cambria Math" panose="02040503050406030204" pitchFamily="18" charset="0"/>
                                          <a:ea typeface="AR PL SungtiL GB"/>
                                          <a:cs typeface="Times New Roman" panose="02020603050405020304" pitchFamily="18" charset="0"/>
                                        </a:rPr>
                                        <m:t>𝐸𝑇𝑃</m:t>
                                      </m:r>
                                      <m:r>
                                        <a:rPr lang="es-UY" sz="1800" i="1">
                                          <a:effectLst/>
                                          <a:latin typeface="Cambria Math" panose="02040503050406030204" pitchFamily="18" charset="0"/>
                                          <a:ea typeface="AR PL SungtiL GB"/>
                                          <a:cs typeface="Times New Roman" panose="02020603050405020304" pitchFamily="18" charset="0"/>
                                        </a:rPr>
                                        <m:t> ×</m:t>
                                      </m:r>
                                      <m:sSub>
                                        <m:sSubPr>
                                          <m:ctrlPr>
                                            <a:rPr lang="es-PY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AR PL SungtiL GB"/>
                                              <a:cs typeface="Times New Roman" panose="02020603050405020304" pitchFamily="18" charset="0"/>
                                            </a:rPr>
                                            <m:t>𝐾𝑐</m:t>
                                          </m:r>
                                        </m:e>
                                        <m:sub>
                                          <m:r>
                                            <a:rPr lang="es-UY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AR PL SungtiL GB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s-UY" sz="1800" i="1">
                                  <a:effectLst/>
                                  <a:latin typeface="Cambria Math" panose="02040503050406030204" pitchFamily="18" charset="0"/>
                                  <a:ea typeface="AR PL SungtiL GB"/>
                                  <a:cs typeface="Times New Roman" panose="02020603050405020304" pitchFamily="18" charset="0"/>
                                </a:rPr>
                                <m:t> ≥0</m:t>
                              </m:r>
                            </m:e>
                            <m:e>
                              <m:r>
                                <a:rPr lang="es-UY" sz="1800" i="1">
                                  <a:effectLst/>
                                  <a:latin typeface="Cambria Math" panose="02040503050406030204" pitchFamily="18" charset="0"/>
                                  <a:ea typeface="AR PL SungtiL GB"/>
                                  <a:cs typeface="Times New Roman" panose="02020603050405020304" pitchFamily="18" charset="0"/>
                                </a:rPr>
                                <m:t>𝑎𝑏𝑠</m:t>
                              </m:r>
                              <m:d>
                                <m:dPr>
                                  <m:ctrlPr>
                                    <a:rPr lang="es-PY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s-PY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sz="1800" i="1">
                                          <a:effectLst/>
                                          <a:latin typeface="Cambria Math" panose="02040503050406030204" pitchFamily="18" charset="0"/>
                                          <a:ea typeface="AR PL SungtiL GB"/>
                                          <a:cs typeface="Times New Roman" panose="02020603050405020304" pitchFamily="18" charset="0"/>
                                        </a:rPr>
                                        <m:t>𝑃</m:t>
                                      </m:r>
                                      <m:r>
                                        <a:rPr lang="es-UY" sz="1800" i="1">
                                          <a:effectLst/>
                                          <a:latin typeface="Cambria Math" panose="02040503050406030204" pitchFamily="18" charset="0"/>
                                          <a:ea typeface="AR PL SungtiL GB"/>
                                          <a:cs typeface="Times New Roman" panose="02020603050405020304" pitchFamily="18" charset="0"/>
                                        </a:rPr>
                                        <m:t>− </m:t>
                                      </m:r>
                                      <m:d>
                                        <m:dPr>
                                          <m:ctrlPr>
                                            <a:rPr lang="es-PY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UY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AR PL SungtiL GB"/>
                                              <a:cs typeface="Times New Roman" panose="02020603050405020304" pitchFamily="18" charset="0"/>
                                            </a:rPr>
                                            <m:t>𝐸𝑇𝑃</m:t>
                                          </m:r>
                                          <m:r>
                                            <a:rPr lang="es-UY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AR PL SungtiL GB"/>
                                              <a:cs typeface="Times New Roman" panose="02020603050405020304" pitchFamily="18" charset="0"/>
                                            </a:rPr>
                                            <m:t> ×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s-PY" i="1">
                                                  <a:effectLst/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UY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AR PL SungtiL GB"/>
                                                  <a:cs typeface="Times New Roman" panose="02020603050405020304" pitchFamily="18" charset="0"/>
                                                </a:rPr>
                                                <m:t>𝐾𝑐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es-UY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AR PL SungtiL GB"/>
                                                  <a:cs typeface="Times New Roman" panose="020206030504050203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r>
                                    <a:rPr lang="es-UY" sz="1800" i="1">
                                      <a:effectLst/>
                                      <a:latin typeface="Cambria Math" panose="02040503050406030204" pitchFamily="18" charset="0"/>
                                      <a:ea typeface="AR PL SungtiL GB"/>
                                      <a:cs typeface="Times New Roman" panose="02020603050405020304" pitchFamily="18" charset="0"/>
                                    </a:rPr>
                                    <m:t> ×</m:t>
                                  </m:r>
                                  <m:sSub>
                                    <m:sSubPr>
                                      <m:ctrlPr>
                                        <a:rPr lang="es-PY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sz="1800" i="1">
                                          <a:effectLst/>
                                          <a:latin typeface="Cambria Math" panose="02040503050406030204" pitchFamily="18" charset="0"/>
                                          <a:ea typeface="AR PL SungtiL GB"/>
                                          <a:cs typeface="Times New Roman" panose="02020603050405020304" pitchFamily="18" charset="0"/>
                                        </a:rPr>
                                        <m:t>h𝑎</m:t>
                                      </m:r>
                                    </m:e>
                                    <m:sub>
                                      <m:r>
                                        <a:rPr lang="es-UY" sz="1800" i="1">
                                          <a:effectLst/>
                                          <a:latin typeface="Cambria Math" panose="02040503050406030204" pitchFamily="18" charset="0"/>
                                          <a:ea typeface="AR PL SungtiL GB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s-UY" sz="1800" i="1">
                                  <a:effectLst/>
                                  <a:latin typeface="Cambria Math" panose="02040503050406030204" pitchFamily="18" charset="0"/>
                                  <a:ea typeface="AR PL SungtiL GB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es-UY" sz="1800" i="1">
                                  <a:effectLst/>
                                  <a:latin typeface="Cambria Math" panose="02040503050406030204" pitchFamily="18" charset="0"/>
                                  <a:ea typeface="AR PL SungtiL GB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  <m:r>
                                <a:rPr lang="es-UY" sz="1800" i="1">
                                  <a:effectLst/>
                                  <a:latin typeface="Cambria Math" panose="02040503050406030204" pitchFamily="18" charset="0"/>
                                  <a:ea typeface="AR PL SungtiL GB"/>
                                  <a:cs typeface="Times New Roman" panose="02020603050405020304" pitchFamily="18" charset="0"/>
                                </a:rPr>
                                <m:t>í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PY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sz="1800" i="1">
                                      <a:effectLst/>
                                      <a:latin typeface="Cambria Math" panose="02040503050406030204" pitchFamily="18" charset="0"/>
                                      <a:ea typeface="AR PL SungtiL GB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  <m:r>
                                    <a:rPr lang="es-UY" sz="1800" i="1">
                                      <a:effectLst/>
                                      <a:latin typeface="Cambria Math" panose="02040503050406030204" pitchFamily="18" charset="0"/>
                                      <a:ea typeface="AR PL SungtiL GB"/>
                                      <a:cs typeface="Times New Roman" panose="02020603050405020304" pitchFamily="18" charset="0"/>
                                    </a:rPr>
                                    <m:t>− </m:t>
                                  </m:r>
                                  <m:d>
                                    <m:dPr>
                                      <m:ctrlPr>
                                        <a:rPr lang="es-PY" i="1">
                                          <a:effectLst/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sz="1800" i="1">
                                          <a:effectLst/>
                                          <a:latin typeface="Cambria Math" panose="02040503050406030204" pitchFamily="18" charset="0"/>
                                          <a:ea typeface="AR PL SungtiL GB"/>
                                          <a:cs typeface="Times New Roman" panose="02020603050405020304" pitchFamily="18" charset="0"/>
                                        </a:rPr>
                                        <m:t>𝐸𝑇𝑃</m:t>
                                      </m:r>
                                      <m:r>
                                        <a:rPr lang="es-UY" sz="1800" i="1">
                                          <a:effectLst/>
                                          <a:latin typeface="Cambria Math" panose="02040503050406030204" pitchFamily="18" charset="0"/>
                                          <a:ea typeface="AR PL SungtiL GB"/>
                                          <a:cs typeface="Times New Roman" panose="02020603050405020304" pitchFamily="18" charset="0"/>
                                        </a:rPr>
                                        <m:t> × </m:t>
                                      </m:r>
                                      <m:sSub>
                                        <m:sSubPr>
                                          <m:ctrlPr>
                                            <a:rPr lang="es-PY" i="1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UY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AR PL SungtiL GB"/>
                                              <a:cs typeface="Times New Roman" panose="02020603050405020304" pitchFamily="18" charset="0"/>
                                            </a:rPr>
                                            <m:t>𝐾𝑐</m:t>
                                          </m:r>
                                        </m:e>
                                        <m:sub>
                                          <m:r>
                                            <a:rPr lang="es-UY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AR PL SungtiL GB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s-UY" sz="1800" i="1">
                                  <a:effectLst/>
                                  <a:latin typeface="Cambria Math" panose="02040503050406030204" pitchFamily="18" charset="0"/>
                                  <a:ea typeface="AR PL SungtiL GB"/>
                                  <a:cs typeface="Times New Roman" panose="02020603050405020304" pitchFamily="18" charset="0"/>
                                </a:rPr>
                                <m:t> &lt;0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PY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5E422ED1-FA21-4D16-B605-92A33D4F8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069" y="653144"/>
                <a:ext cx="7333862" cy="1545423"/>
              </a:xfrm>
              <a:prstGeom prst="rect">
                <a:avLst/>
              </a:prstGeom>
              <a:blipFill>
                <a:blip r:embed="rId2"/>
                <a:stretch>
                  <a:fillRect l="-746" b="-46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P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209DDEA1-A58A-4FEA-9AC2-61CAF8C80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175" y="2239170"/>
            <a:ext cx="4417756" cy="130910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0B7D05D-A020-48EC-8E6F-0B45601E8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070" y="4319202"/>
            <a:ext cx="3609248" cy="113893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C396FF9-E596-413B-8771-F62F9EE87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317" y="4268033"/>
            <a:ext cx="3724614" cy="1326391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0AE3E374-03CB-49F5-BECE-717ACF32ACE3}"/>
              </a:ext>
            </a:extLst>
          </p:cNvPr>
          <p:cNvSpPr txBox="1">
            <a:spLocks/>
          </p:cNvSpPr>
          <p:nvPr/>
        </p:nvSpPr>
        <p:spPr>
          <a:xfrm>
            <a:off x="3601616" y="6052924"/>
            <a:ext cx="5095853" cy="26125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dirty="0"/>
              <a:t>Fuente: Ministerio de Ambiente, V. y D. T. (2004), Resolución  865. </a:t>
            </a:r>
          </a:p>
        </p:txBody>
      </p:sp>
    </p:spTree>
    <p:extLst>
      <p:ext uri="{BB962C8B-B14F-4D97-AF65-F5344CB8AC3E}">
        <p14:creationId xmlns:p14="http://schemas.microsoft.com/office/powerpoint/2010/main" val="2103490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3D978-A372-4445-8C5D-C09E7E139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Resultados</a:t>
            </a:r>
            <a:endParaRPr lang="es-PY" b="1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BD2D27F-1C74-4C6B-9F2B-D104D3E53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100" y="1737361"/>
            <a:ext cx="7543800" cy="3930618"/>
          </a:xfr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B18C5A24-0CB8-4389-8880-043DA4FBDD11}"/>
              </a:ext>
            </a:extLst>
          </p:cNvPr>
          <p:cNvSpPr txBox="1"/>
          <p:nvPr/>
        </p:nvSpPr>
        <p:spPr>
          <a:xfrm>
            <a:off x="422910" y="5667979"/>
            <a:ext cx="83439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1600" dirty="0" err="1">
                <a:solidFill>
                  <a:srgbClr val="000000"/>
                </a:solidFill>
              </a:rPr>
              <a:t>Esto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totaliza</a:t>
            </a:r>
            <a:r>
              <a:rPr lang="en-US" sz="1600" dirty="0">
                <a:solidFill>
                  <a:srgbClr val="000000"/>
                </a:solidFill>
              </a:rPr>
              <a:t> una </a:t>
            </a:r>
            <a:r>
              <a:rPr lang="en-US" sz="1600" dirty="0" err="1">
                <a:solidFill>
                  <a:srgbClr val="000000"/>
                </a:solidFill>
              </a:rPr>
              <a:t>demanda</a:t>
            </a:r>
            <a:r>
              <a:rPr lang="en-US" sz="1600" dirty="0">
                <a:solidFill>
                  <a:srgbClr val="000000"/>
                </a:solidFill>
              </a:rPr>
              <a:t> de </a:t>
            </a:r>
            <a:r>
              <a:rPr lang="en-US" sz="1600" dirty="0" err="1">
                <a:solidFill>
                  <a:srgbClr val="000000"/>
                </a:solidFill>
              </a:rPr>
              <a:t>agua</a:t>
            </a:r>
            <a:r>
              <a:rPr lang="en-US" sz="1600" dirty="0">
                <a:solidFill>
                  <a:srgbClr val="000000"/>
                </a:solidFill>
              </a:rPr>
              <a:t> para </a:t>
            </a:r>
            <a:r>
              <a:rPr lang="en-US" sz="1600" dirty="0" err="1">
                <a:solidFill>
                  <a:srgbClr val="000000"/>
                </a:solidFill>
              </a:rPr>
              <a:t>consumo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doméstico</a:t>
            </a:r>
            <a:r>
              <a:rPr lang="en-US" sz="1600" dirty="0">
                <a:solidFill>
                  <a:srgbClr val="000000"/>
                </a:solidFill>
              </a:rPr>
              <a:t> de 5.241.281,04 m3/</a:t>
            </a:r>
            <a:r>
              <a:rPr lang="en-US" sz="1600" dirty="0" err="1">
                <a:solidFill>
                  <a:srgbClr val="000000"/>
                </a:solidFill>
              </a:rPr>
              <a:t>año</a:t>
            </a:r>
            <a:r>
              <a:rPr lang="en-US" sz="1600" dirty="0">
                <a:solidFill>
                  <a:srgbClr val="000000"/>
                </a:solidFill>
              </a:rPr>
              <a:t>.  Un </a:t>
            </a:r>
            <a:r>
              <a:rPr lang="en-US" sz="1600" dirty="0" err="1">
                <a:solidFill>
                  <a:srgbClr val="000000"/>
                </a:solidFill>
              </a:rPr>
              <a:t>desabastecimiento</a:t>
            </a:r>
            <a:r>
              <a:rPr lang="en-US" sz="1600" dirty="0">
                <a:solidFill>
                  <a:srgbClr val="000000"/>
                </a:solidFill>
              </a:rPr>
              <a:t> del  </a:t>
            </a:r>
            <a:r>
              <a:rPr lang="en-US" sz="1600" dirty="0" err="1">
                <a:solidFill>
                  <a:srgbClr val="000000"/>
                </a:solidFill>
              </a:rPr>
              <a:t>líquido</a:t>
            </a:r>
            <a:r>
              <a:rPr lang="en-US" sz="1600" dirty="0">
                <a:solidFill>
                  <a:srgbClr val="000000"/>
                </a:solidFill>
              </a:rPr>
              <a:t> vital </a:t>
            </a:r>
            <a:r>
              <a:rPr lang="en-US" sz="1600" dirty="0" err="1">
                <a:solidFill>
                  <a:srgbClr val="000000"/>
                </a:solidFill>
              </a:rPr>
              <a:t>puede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suponer</a:t>
            </a:r>
            <a:r>
              <a:rPr lang="en-US" sz="1600" dirty="0">
                <a:solidFill>
                  <a:srgbClr val="000000"/>
                </a:solidFill>
              </a:rPr>
              <a:t> un </a:t>
            </a:r>
            <a:r>
              <a:rPr lang="en-US" sz="1600" dirty="0" err="1">
                <a:solidFill>
                  <a:srgbClr val="000000"/>
                </a:solidFill>
              </a:rPr>
              <a:t>agravamiento</a:t>
            </a:r>
            <a:r>
              <a:rPr lang="en-US" sz="1600" dirty="0">
                <a:solidFill>
                  <a:srgbClr val="000000"/>
                </a:solidFill>
              </a:rPr>
              <a:t> de la </a:t>
            </a:r>
            <a:r>
              <a:rPr lang="en-US" sz="1600" dirty="0" err="1">
                <a:solidFill>
                  <a:srgbClr val="000000"/>
                </a:solidFill>
              </a:rPr>
              <a:t>situación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debido</a:t>
            </a:r>
            <a:r>
              <a:rPr lang="en-US" sz="1600" dirty="0">
                <a:solidFill>
                  <a:srgbClr val="000000"/>
                </a:solidFill>
              </a:rPr>
              <a:t> a la </a:t>
            </a:r>
            <a:r>
              <a:rPr lang="en-US" sz="1600" dirty="0" err="1">
                <a:solidFill>
                  <a:srgbClr val="000000"/>
                </a:solidFill>
              </a:rPr>
              <a:t>propagación</a:t>
            </a:r>
            <a:r>
              <a:rPr lang="en-US" sz="1600" dirty="0">
                <a:solidFill>
                  <a:srgbClr val="000000"/>
                </a:solidFill>
              </a:rPr>
              <a:t> de </a:t>
            </a:r>
            <a:r>
              <a:rPr lang="en-US" sz="1600" dirty="0" err="1">
                <a:solidFill>
                  <a:srgbClr val="000000"/>
                </a:solidFill>
              </a:rPr>
              <a:t>enfermedades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80436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12292</TotalTime>
  <Words>604</Words>
  <Application>Microsoft Office PowerPoint</Application>
  <PresentationFormat>Presentación en pantalla (4:3)</PresentationFormat>
  <Paragraphs>37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Calibri</vt:lpstr>
      <vt:lpstr>Arial</vt:lpstr>
      <vt:lpstr>Cambria Math</vt:lpstr>
      <vt:lpstr>Times New Roman</vt:lpstr>
      <vt:lpstr>HK Grotesk Medium</vt:lpstr>
      <vt:lpstr>Calibri Light</vt:lpstr>
      <vt:lpstr>Retrospect</vt:lpstr>
      <vt:lpstr>Presentación de PowerPoint</vt:lpstr>
      <vt:lpstr>Introducción</vt:lpstr>
      <vt:lpstr>Objetivos</vt:lpstr>
      <vt:lpstr>Marco teórico</vt:lpstr>
      <vt:lpstr>Presentación de PowerPoint</vt:lpstr>
      <vt:lpstr>Metodología</vt:lpstr>
      <vt:lpstr>Presentación de PowerPoint</vt:lpstr>
      <vt:lpstr>Presentación de PowerPoint</vt:lpstr>
      <vt:lpstr>Resultados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Conclusión</vt:lpstr>
      <vt:lpstr>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yoda</dc:creator>
  <cp:lastModifiedBy>acer</cp:lastModifiedBy>
  <cp:revision>35</cp:revision>
  <dcterms:modified xsi:type="dcterms:W3CDTF">2023-08-29T16:06:07Z</dcterms:modified>
</cp:coreProperties>
</file>