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325" r:id="rId2"/>
    <p:sldId id="323" r:id="rId3"/>
    <p:sldId id="319" r:id="rId4"/>
    <p:sldId id="312" r:id="rId5"/>
    <p:sldId id="313" r:id="rId6"/>
    <p:sldId id="314" r:id="rId7"/>
    <p:sldId id="315" r:id="rId8"/>
    <p:sldId id="317" r:id="rId9"/>
    <p:sldId id="318" r:id="rId10"/>
    <p:sldId id="320" r:id="rId11"/>
    <p:sldId id="321" r:id="rId12"/>
    <p:sldId id="322" r:id="rId13"/>
    <p:sldId id="316" r:id="rId14"/>
    <p:sldId id="324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14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687375-D8D1-43DD-9F84-2C59EC274CFC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BDD16F-AF73-45F1-987D-259011054F9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745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7" name="Google Shape;367;p1:notes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9359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066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59775-4A1E-477A-9565-ABBFA3261416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DD8CF-21CE-4F7F-A5C3-0706D299659C}" type="slidenum">
              <a:rPr lang="en-US" smtClean="0"/>
              <a:t>‹Nº›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731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59775-4A1E-477A-9565-ABBFA3261416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DD8CF-21CE-4F7F-A5C3-0706D299659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790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59775-4A1E-477A-9565-ABBFA3261416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DD8CF-21CE-4F7F-A5C3-0706D299659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17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59775-4A1E-477A-9565-ABBFA3261416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DD8CF-21CE-4F7F-A5C3-0706D299659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031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59775-4A1E-477A-9565-ABBFA3261416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DD8CF-21CE-4F7F-A5C3-0706D299659C}" type="slidenum">
              <a:rPr lang="en-US" smtClean="0"/>
              <a:t>‹Nº›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3171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59775-4A1E-477A-9565-ABBFA3261416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DD8CF-21CE-4F7F-A5C3-0706D299659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945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59775-4A1E-477A-9565-ABBFA3261416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DD8CF-21CE-4F7F-A5C3-0706D299659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72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59775-4A1E-477A-9565-ABBFA3261416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DD8CF-21CE-4F7F-A5C3-0706D299659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689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59775-4A1E-477A-9565-ABBFA3261416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DD8CF-21CE-4F7F-A5C3-0706D299659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903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01E59775-4A1E-477A-9565-ABBFA3261416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6DD8CF-21CE-4F7F-A5C3-0706D299659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64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59775-4A1E-477A-9565-ABBFA3261416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DD8CF-21CE-4F7F-A5C3-0706D299659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778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1E59775-4A1E-477A-9565-ABBFA3261416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C6DD8CF-21CE-4F7F-A5C3-0706D299659C}" type="slidenum">
              <a:rPr lang="en-US" smtClean="0"/>
              <a:t>‹Nº›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4902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1 CuadroTexto">
            <a:extLst>
              <a:ext uri="{FF2B5EF4-FFF2-40B4-BE49-F238E27FC236}">
                <a16:creationId xmlns:a16="http://schemas.microsoft.com/office/drawing/2014/main" id="{05519194-9CBA-4866-89E4-5F5E3A79BBCE}"/>
              </a:ext>
            </a:extLst>
          </p:cNvPr>
          <p:cNvSpPr txBox="1"/>
          <p:nvPr/>
        </p:nvSpPr>
        <p:spPr>
          <a:xfrm>
            <a:off x="2944819" y="5815735"/>
            <a:ext cx="3167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solidFill>
                  <a:schemeClr val="tx1"/>
                </a:solidFill>
                <a:cs typeface="Arial" pitchFamily="34" charset="0"/>
              </a:rPr>
              <a:t>Email: smcgahan@facen.una.py</a:t>
            </a:r>
            <a:endParaRPr lang="es-PY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8" name="6 CuadroTexto">
            <a:extLst>
              <a:ext uri="{FF2B5EF4-FFF2-40B4-BE49-F238E27FC236}">
                <a16:creationId xmlns:a16="http://schemas.microsoft.com/office/drawing/2014/main" id="{7BA66D96-8953-4428-80A4-2884BE88E65C}"/>
              </a:ext>
            </a:extLst>
          </p:cNvPr>
          <p:cNvSpPr txBox="1"/>
          <p:nvPr/>
        </p:nvSpPr>
        <p:spPr>
          <a:xfrm>
            <a:off x="334542" y="2123303"/>
            <a:ext cx="84749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solidFill>
                  <a:srgbClr val="C00000"/>
                </a:solidFill>
                <a:latin typeface="Candara" panose="020E0502030303020204" pitchFamily="34" charset="0"/>
                <a:cs typeface="Calibri" pitchFamily="34" charset="0"/>
              </a:rPr>
              <a:t>Empleo de </a:t>
            </a:r>
            <a:r>
              <a:rPr lang="es-MX" sz="3200" b="1" i="1" dirty="0">
                <a:solidFill>
                  <a:srgbClr val="C00000"/>
                </a:solidFill>
                <a:latin typeface="Candara" panose="020E0502030303020204" pitchFamily="34" charset="0"/>
                <a:cs typeface="Calibri" pitchFamily="34" charset="0"/>
              </a:rPr>
              <a:t>Landoltia punctata </a:t>
            </a:r>
            <a:r>
              <a:rPr lang="es-MX" sz="3200" b="1" dirty="0">
                <a:solidFill>
                  <a:srgbClr val="C00000"/>
                </a:solidFill>
                <a:latin typeface="Candara" panose="020E0502030303020204" pitchFamily="34" charset="0"/>
                <a:cs typeface="Calibri" pitchFamily="34" charset="0"/>
              </a:rPr>
              <a:t>en el pulido final de efluentes y aprovechamiento de los remanentes nutritivos para generación de biomasa valorizada.</a:t>
            </a:r>
            <a:endParaRPr lang="es-PY" sz="3200" b="1" dirty="0">
              <a:solidFill>
                <a:srgbClr val="C00000"/>
              </a:solidFill>
              <a:latin typeface="Candara" panose="020E0502030303020204" pitchFamily="34" charset="0"/>
              <a:cs typeface="Calibri" pitchFamily="34" charset="0"/>
            </a:endParaRPr>
          </a:p>
        </p:txBody>
      </p:sp>
      <p:sp>
        <p:nvSpPr>
          <p:cNvPr id="26" name="Google Shape;377;p34">
            <a:extLst>
              <a:ext uri="{FF2B5EF4-FFF2-40B4-BE49-F238E27FC236}">
                <a16:creationId xmlns:a16="http://schemas.microsoft.com/office/drawing/2014/main" id="{98C9E8DA-5740-4730-8178-3EC33F1A714A}"/>
              </a:ext>
            </a:extLst>
          </p:cNvPr>
          <p:cNvSpPr txBox="1"/>
          <p:nvPr/>
        </p:nvSpPr>
        <p:spPr>
          <a:xfrm>
            <a:off x="1047795" y="4512331"/>
            <a:ext cx="1508526" cy="682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Y" sz="2400" dirty="0">
                <a:solidFill>
                  <a:srgbClr val="57576E"/>
                </a:solidFill>
              </a:rPr>
              <a:t>Autores:</a:t>
            </a:r>
            <a:endParaRPr lang="es-PY" sz="1800" dirty="0"/>
          </a:p>
        </p:txBody>
      </p:sp>
      <p:sp>
        <p:nvSpPr>
          <p:cNvPr id="2" name="6 CuadroTexto">
            <a:extLst>
              <a:ext uri="{FF2B5EF4-FFF2-40B4-BE49-F238E27FC236}">
                <a16:creationId xmlns:a16="http://schemas.microsoft.com/office/drawing/2014/main" id="{EE6CC453-6286-EEE2-DE57-8E1332F918DE}"/>
              </a:ext>
            </a:extLst>
          </p:cNvPr>
          <p:cNvSpPr txBox="1"/>
          <p:nvPr/>
        </p:nvSpPr>
        <p:spPr>
          <a:xfrm>
            <a:off x="334541" y="1572314"/>
            <a:ext cx="8474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effectLst/>
              </a:rPr>
              <a:t>Gestión del saneamiento y aguas urbanas (drenaje, saneamiento, residuos)</a:t>
            </a:r>
            <a:r>
              <a:rPr lang="es-PY" b="1" dirty="0">
                <a:cs typeface="Calibri" pitchFamily="34" charset="0"/>
              </a:rPr>
              <a:t>, 55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1FE7DF-309D-002B-9956-2923E4D8F22B}"/>
              </a:ext>
            </a:extLst>
          </p:cNvPr>
          <p:cNvSpPr txBox="1"/>
          <p:nvPr/>
        </p:nvSpPr>
        <p:spPr>
          <a:xfrm>
            <a:off x="1649953" y="6421315"/>
            <a:ext cx="5887994" cy="348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hangingPunct="0">
              <a:lnSpc>
                <a:spcPts val="2000"/>
              </a:lnSpc>
              <a:spcBef>
                <a:spcPts val="0"/>
              </a:spcBef>
              <a:spcAft>
                <a:spcPts val="1900"/>
              </a:spcAft>
            </a:pPr>
            <a:r>
              <a:rPr lang="es-UY" sz="1800" b="1" kern="1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 Congreso </a:t>
            </a:r>
            <a:r>
              <a:rPr lang="es-UY" b="1" kern="1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UY" sz="1800" b="1" kern="1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Agua Ambiente y Energía, AUGM</a:t>
            </a:r>
            <a:endParaRPr lang="en-US" sz="1800" b="1" kern="15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7F24843-89A1-BF9E-AAA5-0A97C229B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6321" y="202184"/>
            <a:ext cx="1068689" cy="1341607"/>
          </a:xfrm>
          <a:prstGeom prst="rect">
            <a:avLst/>
          </a:prstGeom>
        </p:spPr>
      </p:pic>
      <p:pic>
        <p:nvPicPr>
          <p:cNvPr id="3" name="image2.png">
            <a:extLst>
              <a:ext uri="{FF2B5EF4-FFF2-40B4-BE49-F238E27FC236}">
                <a16:creationId xmlns:a16="http://schemas.microsoft.com/office/drawing/2014/main" id="{3BF586C0-7BED-C561-D1FE-87F5D513FB55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7849169" y="474274"/>
            <a:ext cx="834390" cy="805815"/>
          </a:xfrm>
          <a:prstGeom prst="rect">
            <a:avLst/>
          </a:prstGeom>
          <a:ln/>
        </p:spPr>
      </p:pic>
      <p:pic>
        <p:nvPicPr>
          <p:cNvPr id="4" name="image1.png">
            <a:extLst>
              <a:ext uri="{FF2B5EF4-FFF2-40B4-BE49-F238E27FC236}">
                <a16:creationId xmlns:a16="http://schemas.microsoft.com/office/drawing/2014/main" id="{BB704050-5E19-0758-AC04-BC9A7D4E9CB5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4003728" y="672933"/>
            <a:ext cx="1506855" cy="428625"/>
          </a:xfrm>
          <a:prstGeom prst="rect">
            <a:avLst/>
          </a:prstGeom>
          <a:ln/>
        </p:spPr>
      </p:pic>
      <p:pic>
        <p:nvPicPr>
          <p:cNvPr id="5" name="image3.png">
            <a:extLst>
              <a:ext uri="{FF2B5EF4-FFF2-40B4-BE49-F238E27FC236}">
                <a16:creationId xmlns:a16="http://schemas.microsoft.com/office/drawing/2014/main" id="{094CE333-EF2A-0052-7D4A-4EDD99C1E0C8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5889301" y="684046"/>
            <a:ext cx="1581150" cy="438150"/>
          </a:xfrm>
          <a:prstGeom prst="rect">
            <a:avLst/>
          </a:prstGeom>
          <a:ln/>
        </p:spPr>
      </p:pic>
      <p:pic>
        <p:nvPicPr>
          <p:cNvPr id="6" name="image7.png">
            <a:extLst>
              <a:ext uri="{FF2B5EF4-FFF2-40B4-BE49-F238E27FC236}">
                <a16:creationId xmlns:a16="http://schemas.microsoft.com/office/drawing/2014/main" id="{52A2E95D-E853-F4FC-21DD-D1DE43448275}"/>
              </a:ext>
            </a:extLst>
          </p:cNvPr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8105791" y="5378772"/>
            <a:ext cx="847725" cy="952500"/>
          </a:xfrm>
          <a:prstGeom prst="rect">
            <a:avLst/>
          </a:prstGeom>
          <a:ln/>
        </p:spPr>
      </p:pic>
      <p:pic>
        <p:nvPicPr>
          <p:cNvPr id="7" name="image8.png">
            <a:extLst>
              <a:ext uri="{FF2B5EF4-FFF2-40B4-BE49-F238E27FC236}">
                <a16:creationId xmlns:a16="http://schemas.microsoft.com/office/drawing/2014/main" id="{8CBE7454-1589-BB0E-499E-CD8BD26D972E}"/>
              </a:ext>
            </a:extLst>
          </p:cNvPr>
          <p:cNvPicPr/>
          <p:nvPr/>
        </p:nvPicPr>
        <p:blipFill>
          <a:blip r:embed="rId8"/>
          <a:srcRect/>
          <a:stretch>
            <a:fillRect/>
          </a:stretch>
        </p:blipFill>
        <p:spPr>
          <a:xfrm>
            <a:off x="7429516" y="5558049"/>
            <a:ext cx="676275" cy="638175"/>
          </a:xfrm>
          <a:prstGeom prst="rect">
            <a:avLst/>
          </a:prstGeom>
          <a:ln/>
        </p:spPr>
      </p:pic>
      <p:sp>
        <p:nvSpPr>
          <p:cNvPr id="13" name="Cuadro de texto 1">
            <a:extLst>
              <a:ext uri="{FF2B5EF4-FFF2-40B4-BE49-F238E27FC236}">
                <a16:creationId xmlns:a16="http://schemas.microsoft.com/office/drawing/2014/main" id="{34B4581B-CFA0-B0BC-C81A-146C7CC8B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5919" y="5214675"/>
            <a:ext cx="1000125" cy="246380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dirty="0" err="1">
                <a:solidFill>
                  <a:srgbClr val="404040"/>
                </a:solidFill>
                <a:effectLst/>
                <a:latin typeface="Arial" panose="020B0604020202020204" pitchFamily="34" charset="0"/>
                <a:ea typeface="Liberation Serif"/>
                <a:cs typeface="Arial" panose="020B0604020202020204" pitchFamily="34" charset="0"/>
              </a:rPr>
              <a:t>Organizan</a:t>
            </a:r>
            <a:r>
              <a:rPr lang="en-US" sz="1000" b="1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Liberation Serif"/>
                <a:cs typeface="Arial" panose="020B0604020202020204" pitchFamily="34" charset="0"/>
              </a:rPr>
              <a:t>:</a:t>
            </a:r>
            <a:endParaRPr lang="en-US" sz="1200" dirty="0">
              <a:effectLst/>
              <a:latin typeface="Arial" panose="020B0604020202020204" pitchFamily="34" charset="0"/>
              <a:ea typeface="Liberation Serif"/>
              <a:cs typeface="Arial" panose="020B0604020202020204" pitchFamily="34" charset="0"/>
            </a:endParaRPr>
          </a:p>
        </p:txBody>
      </p:sp>
      <p:pic>
        <p:nvPicPr>
          <p:cNvPr id="14" name="Google Shape;636;p45">
            <a:extLst>
              <a:ext uri="{FF2B5EF4-FFF2-40B4-BE49-F238E27FC236}">
                <a16:creationId xmlns:a16="http://schemas.microsoft.com/office/drawing/2014/main" id="{9E9BF5BE-205A-086C-224F-BA32E47DE599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17735" y="708990"/>
            <a:ext cx="2078164" cy="66857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377;p34">
            <a:extLst>
              <a:ext uri="{FF2B5EF4-FFF2-40B4-BE49-F238E27FC236}">
                <a16:creationId xmlns:a16="http://schemas.microsoft.com/office/drawing/2014/main" id="{E32E293F-9062-E792-D42D-50D53C228B32}"/>
              </a:ext>
            </a:extLst>
          </p:cNvPr>
          <p:cNvSpPr txBox="1"/>
          <p:nvPr/>
        </p:nvSpPr>
        <p:spPr>
          <a:xfrm>
            <a:off x="2333037" y="4512331"/>
            <a:ext cx="5887994" cy="682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Y" sz="2400" dirty="0">
                <a:solidFill>
                  <a:srgbClr val="57576E"/>
                </a:solidFill>
              </a:rPr>
              <a:t>Shaun McGahan,  Tomás López, Pablo Heleno </a:t>
            </a:r>
            <a:r>
              <a:rPr lang="es-PY" sz="2400" dirty="0" err="1">
                <a:solidFill>
                  <a:srgbClr val="57576E"/>
                </a:solidFill>
              </a:rPr>
              <a:t>Sezerino</a:t>
            </a:r>
            <a:r>
              <a:rPr lang="es-PY" sz="2400" dirty="0">
                <a:solidFill>
                  <a:srgbClr val="57576E"/>
                </a:solidFill>
              </a:rPr>
              <a:t>, Francisco Ferreira</a:t>
            </a:r>
          </a:p>
        </p:txBody>
      </p:sp>
      <p:sp>
        <p:nvSpPr>
          <p:cNvPr id="19" name="Cuadro de texto 1">
            <a:extLst>
              <a:ext uri="{FF2B5EF4-FFF2-40B4-BE49-F238E27FC236}">
                <a16:creationId xmlns:a16="http://schemas.microsoft.com/office/drawing/2014/main" id="{DA067DB8-3A1B-DC4F-EF19-DA7228FCF1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6479" y="190818"/>
            <a:ext cx="707781" cy="24586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1" dirty="0" err="1">
                <a:solidFill>
                  <a:srgbClr val="404040"/>
                </a:solidFill>
                <a:effectLst/>
                <a:latin typeface="Arial" panose="020B0604020202020204" pitchFamily="34" charset="0"/>
                <a:ea typeface="Liberation Serif"/>
                <a:cs typeface="Arial" panose="020B0604020202020204" pitchFamily="34" charset="0"/>
              </a:rPr>
              <a:t>Apoyan</a:t>
            </a:r>
            <a:r>
              <a:rPr lang="en-US" sz="1000" b="1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Liberation Serif"/>
                <a:cs typeface="Arial" panose="020B0604020202020204" pitchFamily="34" charset="0"/>
              </a:rPr>
              <a:t>:</a:t>
            </a:r>
            <a:endParaRPr lang="en-US" sz="1200" dirty="0">
              <a:effectLst/>
              <a:latin typeface="Arial" panose="020B0604020202020204" pitchFamily="34" charset="0"/>
              <a:ea typeface="Liberation Serif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23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311;p19">
            <a:extLst>
              <a:ext uri="{FF2B5EF4-FFF2-40B4-BE49-F238E27FC236}">
                <a16:creationId xmlns:a16="http://schemas.microsoft.com/office/drawing/2014/main" id="{2D015767-5893-7B76-7206-C945CAC768BD}"/>
              </a:ext>
            </a:extLst>
          </p:cNvPr>
          <p:cNvSpPr/>
          <p:nvPr/>
        </p:nvSpPr>
        <p:spPr>
          <a:xfrm>
            <a:off x="752170" y="2416615"/>
            <a:ext cx="7639660" cy="1344285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000" b="1" dirty="0">
                <a:solidFill>
                  <a:schemeClr val="bg1"/>
                </a:solidFill>
                <a:latin typeface="Candara" panose="020E0502030303020204" pitchFamily="34" charset="0"/>
                <a:ea typeface="Calibri"/>
                <a:cs typeface="Calibri"/>
                <a:sym typeface="Calibri"/>
              </a:rPr>
              <a:t>RESULTADOS</a:t>
            </a:r>
            <a:endParaRPr sz="5000" b="1" dirty="0">
              <a:solidFill>
                <a:schemeClr val="bg1"/>
              </a:solidFill>
              <a:latin typeface="Candara" panose="020E0502030303020204" pitchFamily="34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9327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311;p19">
            <a:extLst>
              <a:ext uri="{FF2B5EF4-FFF2-40B4-BE49-F238E27FC236}">
                <a16:creationId xmlns:a16="http://schemas.microsoft.com/office/drawing/2014/main" id="{DEA856F2-08D4-6180-1476-297D97BEA07D}"/>
              </a:ext>
            </a:extLst>
          </p:cNvPr>
          <p:cNvSpPr/>
          <p:nvPr/>
        </p:nvSpPr>
        <p:spPr>
          <a:xfrm>
            <a:off x="752170" y="356924"/>
            <a:ext cx="7639660" cy="90509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b="1" dirty="0">
                <a:solidFill>
                  <a:schemeClr val="bg1"/>
                </a:solidFill>
                <a:latin typeface="Candara" panose="020E0502030303020204" pitchFamily="34" charset="0"/>
                <a:ea typeface="Calibri"/>
                <a:cs typeface="Calibri"/>
                <a:sym typeface="Calibri"/>
              </a:rPr>
              <a:t>Proteínas Totales</a:t>
            </a:r>
            <a:endParaRPr sz="3600" b="1" dirty="0">
              <a:solidFill>
                <a:schemeClr val="bg1"/>
              </a:solidFill>
              <a:latin typeface="Candara" panose="020E050203030302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3D4E84AF-84AF-674C-9365-EB41A5DB2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94" y="1944277"/>
            <a:ext cx="9027212" cy="319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66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11;p19">
            <a:extLst>
              <a:ext uri="{FF2B5EF4-FFF2-40B4-BE49-F238E27FC236}">
                <a16:creationId xmlns:a16="http://schemas.microsoft.com/office/drawing/2014/main" id="{654E5F13-4427-839D-990B-86812090137F}"/>
              </a:ext>
            </a:extLst>
          </p:cNvPr>
          <p:cNvSpPr/>
          <p:nvPr/>
        </p:nvSpPr>
        <p:spPr>
          <a:xfrm>
            <a:off x="752170" y="356924"/>
            <a:ext cx="7639660" cy="90509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b="1" dirty="0">
                <a:solidFill>
                  <a:schemeClr val="bg1"/>
                </a:solidFill>
                <a:latin typeface="Candara" panose="020E0502030303020204" pitchFamily="34" charset="0"/>
                <a:ea typeface="Calibri"/>
                <a:cs typeface="Calibri"/>
                <a:sym typeface="Calibri"/>
              </a:rPr>
              <a:t>Lípidos Totales</a:t>
            </a:r>
            <a:endParaRPr sz="3600" b="1" dirty="0">
              <a:solidFill>
                <a:schemeClr val="bg1"/>
              </a:solidFill>
              <a:latin typeface="Candara" panose="020E050203030302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4B9C9DA-A1C7-72FC-14E5-3BCD2D84D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" y="2271347"/>
            <a:ext cx="9065977" cy="28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355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26;p12">
            <a:extLst>
              <a:ext uri="{FF2B5EF4-FFF2-40B4-BE49-F238E27FC236}">
                <a16:creationId xmlns:a16="http://schemas.microsoft.com/office/drawing/2014/main" id="{68184C7E-86A8-AFC7-EB11-E4F9A071EBEE}"/>
              </a:ext>
            </a:extLst>
          </p:cNvPr>
          <p:cNvSpPr/>
          <p:nvPr/>
        </p:nvSpPr>
        <p:spPr>
          <a:xfrm>
            <a:off x="2367467" y="730757"/>
            <a:ext cx="4409064" cy="2304996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 i="1" dirty="0">
                <a:solidFill>
                  <a:schemeClr val="bg1"/>
                </a:solidFill>
                <a:latin typeface="Candara" panose="020E0502030303020204" pitchFamily="34" charset="0"/>
                <a:ea typeface="Calibri"/>
                <a:cs typeface="Calibri"/>
                <a:sym typeface="Calibri"/>
              </a:rPr>
              <a:t>Landoltia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 i="1" dirty="0">
                <a:solidFill>
                  <a:schemeClr val="bg1"/>
                </a:solidFill>
                <a:latin typeface="Candara" panose="020E0502030303020204" pitchFamily="34" charset="0"/>
                <a:ea typeface="Calibri"/>
                <a:cs typeface="Calibri"/>
                <a:sym typeface="Calibri"/>
              </a:rPr>
              <a:t>punctata</a:t>
            </a:r>
            <a:endParaRPr sz="3200" b="1" i="1" dirty="0">
              <a:solidFill>
                <a:schemeClr val="bg1"/>
              </a:solidFill>
              <a:latin typeface="Candara" panose="020E0502030303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227;p12">
            <a:extLst>
              <a:ext uri="{FF2B5EF4-FFF2-40B4-BE49-F238E27FC236}">
                <a16:creationId xmlns:a16="http://schemas.microsoft.com/office/drawing/2014/main" id="{15B7B04B-BD30-CE6E-AE54-37D2D2DA8DC1}"/>
              </a:ext>
            </a:extLst>
          </p:cNvPr>
          <p:cNvSpPr/>
          <p:nvPr/>
        </p:nvSpPr>
        <p:spPr>
          <a:xfrm rot="1933853">
            <a:off x="5988912" y="2292879"/>
            <a:ext cx="2108614" cy="79208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bg1"/>
              </a:solidFill>
              <a:latin typeface="Candara" panose="020E0502030303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228;p12">
            <a:extLst>
              <a:ext uri="{FF2B5EF4-FFF2-40B4-BE49-F238E27FC236}">
                <a16:creationId xmlns:a16="http://schemas.microsoft.com/office/drawing/2014/main" id="{7FE01899-CF7F-6EA3-BAC8-3EAEF3CC0027}"/>
              </a:ext>
            </a:extLst>
          </p:cNvPr>
          <p:cNvSpPr/>
          <p:nvPr/>
        </p:nvSpPr>
        <p:spPr>
          <a:xfrm rot="4051790">
            <a:off x="4810236" y="3481617"/>
            <a:ext cx="2043936" cy="79208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bg1"/>
              </a:solidFill>
              <a:latin typeface="Candara" panose="020E0502030303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229;p12">
            <a:extLst>
              <a:ext uri="{FF2B5EF4-FFF2-40B4-BE49-F238E27FC236}">
                <a16:creationId xmlns:a16="http://schemas.microsoft.com/office/drawing/2014/main" id="{93B42AE4-1959-7C45-E4DE-A0B8C6213FB4}"/>
              </a:ext>
            </a:extLst>
          </p:cNvPr>
          <p:cNvSpPr/>
          <p:nvPr/>
        </p:nvSpPr>
        <p:spPr>
          <a:xfrm rot="8982402">
            <a:off x="861187" y="2373420"/>
            <a:ext cx="1882552" cy="79208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bg1"/>
              </a:solidFill>
              <a:latin typeface="Candara" panose="020E0502030303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230;p12">
            <a:extLst>
              <a:ext uri="{FF2B5EF4-FFF2-40B4-BE49-F238E27FC236}">
                <a16:creationId xmlns:a16="http://schemas.microsoft.com/office/drawing/2014/main" id="{82F70745-8698-AF7E-3E39-BA15952CE91A}"/>
              </a:ext>
            </a:extLst>
          </p:cNvPr>
          <p:cNvSpPr/>
          <p:nvPr/>
        </p:nvSpPr>
        <p:spPr>
          <a:xfrm rot="6627133">
            <a:off x="2158910" y="3390046"/>
            <a:ext cx="2181777" cy="79208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bg1"/>
              </a:solidFill>
              <a:latin typeface="Candara" panose="020E0502030303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231;p12">
            <a:extLst>
              <a:ext uri="{FF2B5EF4-FFF2-40B4-BE49-F238E27FC236}">
                <a16:creationId xmlns:a16="http://schemas.microsoft.com/office/drawing/2014/main" id="{7C534291-F7E8-805E-35BA-A5AB584F2FA6}"/>
              </a:ext>
            </a:extLst>
          </p:cNvPr>
          <p:cNvSpPr/>
          <p:nvPr/>
        </p:nvSpPr>
        <p:spPr>
          <a:xfrm>
            <a:off x="227675" y="3439041"/>
            <a:ext cx="2232248" cy="877240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>
                <a:solidFill>
                  <a:schemeClr val="bg1"/>
                </a:solidFill>
                <a:latin typeface="Candara" panose="020E0502030303020204" pitchFamily="34" charset="0"/>
                <a:ea typeface="Calibri"/>
                <a:cs typeface="Calibri"/>
                <a:sym typeface="Calibri"/>
              </a:rPr>
              <a:t>Biocombustibles</a:t>
            </a:r>
            <a:endParaRPr sz="2200">
              <a:solidFill>
                <a:schemeClr val="bg1"/>
              </a:solidFill>
              <a:latin typeface="Candara" panose="020E0502030303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32;p12">
            <a:extLst>
              <a:ext uri="{FF2B5EF4-FFF2-40B4-BE49-F238E27FC236}">
                <a16:creationId xmlns:a16="http://schemas.microsoft.com/office/drawing/2014/main" id="{1D838DD4-16E2-8A31-D123-054ACD5F5397}"/>
              </a:ext>
            </a:extLst>
          </p:cNvPr>
          <p:cNvSpPr/>
          <p:nvPr/>
        </p:nvSpPr>
        <p:spPr>
          <a:xfrm>
            <a:off x="6626390" y="3505672"/>
            <a:ext cx="2232248" cy="877240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>
                <a:solidFill>
                  <a:schemeClr val="bg1"/>
                </a:solidFill>
                <a:latin typeface="Candara" panose="020E0502030303020204" pitchFamily="34" charset="0"/>
                <a:ea typeface="Calibri"/>
                <a:cs typeface="Calibri"/>
                <a:sym typeface="Calibri"/>
              </a:rPr>
              <a:t>Fertilizantes </a:t>
            </a:r>
            <a:endParaRPr sz="2200">
              <a:solidFill>
                <a:schemeClr val="bg1"/>
              </a:solidFill>
              <a:latin typeface="Candara" panose="020E0502030303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233;p12">
            <a:extLst>
              <a:ext uri="{FF2B5EF4-FFF2-40B4-BE49-F238E27FC236}">
                <a16:creationId xmlns:a16="http://schemas.microsoft.com/office/drawing/2014/main" id="{B5585098-AA4B-A857-1B55-55CCF33E3E8A}"/>
              </a:ext>
            </a:extLst>
          </p:cNvPr>
          <p:cNvSpPr/>
          <p:nvPr/>
        </p:nvSpPr>
        <p:spPr>
          <a:xfrm>
            <a:off x="5029650" y="5086471"/>
            <a:ext cx="2232248" cy="877240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>
                <a:solidFill>
                  <a:schemeClr val="bg1"/>
                </a:solidFill>
                <a:latin typeface="Candara" panose="020E0502030303020204" pitchFamily="34" charset="0"/>
                <a:ea typeface="Calibri"/>
                <a:cs typeface="Calibri"/>
                <a:sym typeface="Calibri"/>
              </a:rPr>
              <a:t>Biogas</a:t>
            </a:r>
            <a:endParaRPr sz="2200">
              <a:solidFill>
                <a:schemeClr val="bg1"/>
              </a:solidFill>
              <a:latin typeface="Candara" panose="020E0502030303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234;p12">
            <a:extLst>
              <a:ext uri="{FF2B5EF4-FFF2-40B4-BE49-F238E27FC236}">
                <a16:creationId xmlns:a16="http://schemas.microsoft.com/office/drawing/2014/main" id="{67AAE080-ED70-8439-7E22-C371BDFCB418}"/>
              </a:ext>
            </a:extLst>
          </p:cNvPr>
          <p:cNvSpPr/>
          <p:nvPr/>
        </p:nvSpPr>
        <p:spPr>
          <a:xfrm>
            <a:off x="1882103" y="5075297"/>
            <a:ext cx="2232248" cy="877240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 dirty="0">
                <a:solidFill>
                  <a:schemeClr val="bg1"/>
                </a:solidFill>
                <a:latin typeface="Candara" panose="020E0502030303020204" pitchFamily="34" charset="0"/>
                <a:ea typeface="Calibri"/>
                <a:cs typeface="Calibri"/>
                <a:sym typeface="Calibri"/>
              </a:rPr>
              <a:t>Alimentación animal</a:t>
            </a:r>
            <a:endParaRPr sz="2200" dirty="0">
              <a:solidFill>
                <a:schemeClr val="bg1"/>
              </a:solidFill>
              <a:latin typeface="Candara" panose="020E0502030303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237;p12">
            <a:extLst>
              <a:ext uri="{FF2B5EF4-FFF2-40B4-BE49-F238E27FC236}">
                <a16:creationId xmlns:a16="http://schemas.microsoft.com/office/drawing/2014/main" id="{813AD6D1-11EB-34CD-D773-B3E7413554AD}"/>
              </a:ext>
            </a:extLst>
          </p:cNvPr>
          <p:cNvSpPr txBox="1"/>
          <p:nvPr/>
        </p:nvSpPr>
        <p:spPr>
          <a:xfrm>
            <a:off x="1677039" y="112069"/>
            <a:ext cx="5789921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 dirty="0">
                <a:solidFill>
                  <a:schemeClr val="dk1"/>
                </a:solidFill>
                <a:latin typeface="Candara" panose="020E0502030303020204" pitchFamily="34" charset="0"/>
                <a:ea typeface="Calibri"/>
                <a:cs typeface="Calibri"/>
                <a:sym typeface="Calibri"/>
              </a:rPr>
              <a:t>Productos de valor agregado</a:t>
            </a:r>
            <a:endParaRPr sz="3200" b="1" dirty="0">
              <a:solidFill>
                <a:schemeClr val="dk1"/>
              </a:solidFill>
              <a:latin typeface="Candara" panose="020E0502030303020204" pitchFamily="34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1470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>
            <a:extLst>
              <a:ext uri="{FF2B5EF4-FFF2-40B4-BE49-F238E27FC236}">
                <a16:creationId xmlns:a16="http://schemas.microsoft.com/office/drawing/2014/main" id="{A875785B-F543-39D0-FB5D-537C0E5ECA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9296" y="1405416"/>
            <a:ext cx="1199393" cy="1505690"/>
          </a:xfrm>
          <a:prstGeom prst="rect">
            <a:avLst/>
          </a:prstGeom>
        </p:spPr>
      </p:pic>
      <p:pic>
        <p:nvPicPr>
          <p:cNvPr id="3" name="image2.png">
            <a:extLst>
              <a:ext uri="{FF2B5EF4-FFF2-40B4-BE49-F238E27FC236}">
                <a16:creationId xmlns:a16="http://schemas.microsoft.com/office/drawing/2014/main" id="{C8C1DA2C-B6E9-A898-E5A2-22451997B2CB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6819296" y="5109275"/>
            <a:ext cx="1337359" cy="1228785"/>
          </a:xfrm>
          <a:prstGeom prst="rect">
            <a:avLst/>
          </a:prstGeom>
          <a:ln/>
        </p:spPr>
      </p:pic>
      <p:pic>
        <p:nvPicPr>
          <p:cNvPr id="4" name="image1.png">
            <a:extLst>
              <a:ext uri="{FF2B5EF4-FFF2-40B4-BE49-F238E27FC236}">
                <a16:creationId xmlns:a16="http://schemas.microsoft.com/office/drawing/2014/main" id="{7155E37F-242E-78C6-E6CC-BA61D1AD7E8D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6071472" y="3054461"/>
            <a:ext cx="2942250" cy="805815"/>
          </a:xfrm>
          <a:prstGeom prst="rect">
            <a:avLst/>
          </a:prstGeom>
          <a:ln/>
        </p:spPr>
      </p:pic>
      <p:pic>
        <p:nvPicPr>
          <p:cNvPr id="5" name="image3.png">
            <a:extLst>
              <a:ext uri="{FF2B5EF4-FFF2-40B4-BE49-F238E27FC236}">
                <a16:creationId xmlns:a16="http://schemas.microsoft.com/office/drawing/2014/main" id="{48100BE2-7FD2-4698-B2EB-6CC6DBFE0DFC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6071472" y="4081868"/>
            <a:ext cx="2833006" cy="805815"/>
          </a:xfrm>
          <a:prstGeom prst="rect">
            <a:avLst/>
          </a:prstGeom>
          <a:ln/>
        </p:spPr>
      </p:pic>
      <p:pic>
        <p:nvPicPr>
          <p:cNvPr id="6" name="Google Shape;636;p45">
            <a:extLst>
              <a:ext uri="{FF2B5EF4-FFF2-40B4-BE49-F238E27FC236}">
                <a16:creationId xmlns:a16="http://schemas.microsoft.com/office/drawing/2014/main" id="{79D399AC-144E-1D49-D572-128FF4739A2D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983443" y="183894"/>
            <a:ext cx="3030279" cy="107816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237;p12">
            <a:extLst>
              <a:ext uri="{FF2B5EF4-FFF2-40B4-BE49-F238E27FC236}">
                <a16:creationId xmlns:a16="http://schemas.microsoft.com/office/drawing/2014/main" id="{0A7A2014-F916-D083-243E-FF4C1C6FBDCE}"/>
              </a:ext>
            </a:extLst>
          </p:cNvPr>
          <p:cNvSpPr txBox="1"/>
          <p:nvPr/>
        </p:nvSpPr>
        <p:spPr>
          <a:xfrm>
            <a:off x="0" y="2638983"/>
            <a:ext cx="5789921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800" b="1" dirty="0">
                <a:solidFill>
                  <a:schemeClr val="dk1"/>
                </a:solidFill>
                <a:latin typeface="Candara" panose="020E0502030303020204" pitchFamily="34" charset="0"/>
                <a:ea typeface="Calibri"/>
                <a:cs typeface="Calibri"/>
                <a:sym typeface="Calibri"/>
              </a:rPr>
              <a:t>¡MUCHAS GRACIAS!</a:t>
            </a:r>
            <a:endParaRPr sz="4800" b="1" dirty="0">
              <a:solidFill>
                <a:schemeClr val="dk1"/>
              </a:solidFill>
              <a:latin typeface="Candara" panose="020E0502030303020204" pitchFamily="34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4691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ustainable Development Goals launch in 2016">
            <a:extLst>
              <a:ext uri="{FF2B5EF4-FFF2-40B4-BE49-F238E27FC236}">
                <a16:creationId xmlns:a16="http://schemas.microsoft.com/office/drawing/2014/main" id="{2A1DFE62-5237-906C-4C4D-DE052A970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04" y="404222"/>
            <a:ext cx="8581192" cy="531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115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gua Residual: De Residuo a Recurso">
            <a:extLst>
              <a:ext uri="{FF2B5EF4-FFF2-40B4-BE49-F238E27FC236}">
                <a16:creationId xmlns:a16="http://schemas.microsoft.com/office/drawing/2014/main" id="{F1531133-4424-AA73-E40C-A774C3C706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8" r="7706"/>
          <a:stretch/>
        </p:blipFill>
        <p:spPr bwMode="auto">
          <a:xfrm>
            <a:off x="1792222" y="292132"/>
            <a:ext cx="5559553" cy="423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76B183-6724-2525-863F-E8BC2EA39524}"/>
              </a:ext>
            </a:extLst>
          </p:cNvPr>
          <p:cNvSpPr txBox="1">
            <a:spLocks/>
          </p:cNvSpPr>
          <p:nvPr/>
        </p:nvSpPr>
        <p:spPr>
          <a:xfrm>
            <a:off x="605552" y="4523994"/>
            <a:ext cx="7932895" cy="180365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Calibri" panose="020F0502020204030204" pitchFamily="34" charset="0"/>
              <a:buNone/>
            </a:pPr>
            <a:r>
              <a:rPr lang="es-PY" sz="2600" dirty="0">
                <a:solidFill>
                  <a:schemeClr val="tx1"/>
                </a:solidFill>
                <a:latin typeface="Candara" panose="020E0502030303020204" pitchFamily="34" charset="0"/>
              </a:rPr>
              <a:t>Las aguas residuales dispuestas en una corriente superficial (lagos, ríos, mar) sin ningún tratamiento, ocasionan graves inconvenientes de contaminación que afectan la flora y la fauna. </a:t>
            </a:r>
          </a:p>
        </p:txBody>
      </p:sp>
    </p:spTree>
    <p:extLst>
      <p:ext uri="{BB962C8B-B14F-4D97-AF65-F5344CB8AC3E}">
        <p14:creationId xmlns:p14="http://schemas.microsoft.com/office/powerpoint/2010/main" val="681825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8;p6">
            <a:extLst>
              <a:ext uri="{FF2B5EF4-FFF2-40B4-BE49-F238E27FC236}">
                <a16:creationId xmlns:a16="http://schemas.microsoft.com/office/drawing/2014/main" id="{A040C949-3C33-E1D6-2138-E54A1566E30D}"/>
              </a:ext>
            </a:extLst>
          </p:cNvPr>
          <p:cNvSpPr txBox="1"/>
          <p:nvPr/>
        </p:nvSpPr>
        <p:spPr>
          <a:xfrm>
            <a:off x="1740591" y="4487864"/>
            <a:ext cx="79208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s-ES" sz="5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  </a:t>
            </a:r>
            <a:endParaRPr sz="5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39;p6">
            <a:extLst>
              <a:ext uri="{FF2B5EF4-FFF2-40B4-BE49-F238E27FC236}">
                <a16:creationId xmlns:a16="http://schemas.microsoft.com/office/drawing/2014/main" id="{7540BDDB-5836-0054-0F62-B7A052B9CA1D}"/>
              </a:ext>
            </a:extLst>
          </p:cNvPr>
          <p:cNvSpPr/>
          <p:nvPr/>
        </p:nvSpPr>
        <p:spPr>
          <a:xfrm>
            <a:off x="1378063" y="3966810"/>
            <a:ext cx="610656" cy="1453335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D44B"/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40;p6">
            <a:extLst>
              <a:ext uri="{FF2B5EF4-FFF2-40B4-BE49-F238E27FC236}">
                <a16:creationId xmlns:a16="http://schemas.microsoft.com/office/drawing/2014/main" id="{2FC7A97F-D465-41C9-9F2E-516CA4B3D8BD}"/>
              </a:ext>
            </a:extLst>
          </p:cNvPr>
          <p:cNvSpPr/>
          <p:nvPr/>
        </p:nvSpPr>
        <p:spPr>
          <a:xfrm>
            <a:off x="2459051" y="3966809"/>
            <a:ext cx="646402" cy="1497559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D44B"/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41;p6">
            <a:extLst>
              <a:ext uri="{FF2B5EF4-FFF2-40B4-BE49-F238E27FC236}">
                <a16:creationId xmlns:a16="http://schemas.microsoft.com/office/drawing/2014/main" id="{BFC9A249-400F-0E88-BE67-E76E41B75241}"/>
              </a:ext>
            </a:extLst>
          </p:cNvPr>
          <p:cNvSpPr txBox="1"/>
          <p:nvPr/>
        </p:nvSpPr>
        <p:spPr>
          <a:xfrm>
            <a:off x="2741569" y="4529043"/>
            <a:ext cx="79208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s-ES" sz="5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  </a:t>
            </a:r>
            <a:endParaRPr sz="5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Google Shape;142;p6">
            <a:extLst>
              <a:ext uri="{FF2B5EF4-FFF2-40B4-BE49-F238E27FC236}">
                <a16:creationId xmlns:a16="http://schemas.microsoft.com/office/drawing/2014/main" id="{D0934BB1-4175-3386-AC6C-38B351D42E2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5217" y="1261489"/>
            <a:ext cx="3496097" cy="2293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43;p6">
            <a:extLst>
              <a:ext uri="{FF2B5EF4-FFF2-40B4-BE49-F238E27FC236}">
                <a16:creationId xmlns:a16="http://schemas.microsoft.com/office/drawing/2014/main" id="{ABD706FE-1DD7-6A64-54F7-21C850E2D74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0761" t="23728" b="2120"/>
          <a:stretch/>
        </p:blipFill>
        <p:spPr>
          <a:xfrm>
            <a:off x="5354771" y="3109399"/>
            <a:ext cx="3419872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44;p6">
            <a:extLst>
              <a:ext uri="{FF2B5EF4-FFF2-40B4-BE49-F238E27FC236}">
                <a16:creationId xmlns:a16="http://schemas.microsoft.com/office/drawing/2014/main" id="{A951B8E4-E9C8-8D1B-F3B9-F8751F2AA8F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35677"/>
          <a:stretch/>
        </p:blipFill>
        <p:spPr>
          <a:xfrm>
            <a:off x="5360552" y="1071880"/>
            <a:ext cx="3414091" cy="1427994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145;p6">
            <a:extLst>
              <a:ext uri="{FF2B5EF4-FFF2-40B4-BE49-F238E27FC236}">
                <a16:creationId xmlns:a16="http://schemas.microsoft.com/office/drawing/2014/main" id="{F946EF38-8487-84FA-CC48-33CE5B15541F}"/>
              </a:ext>
            </a:extLst>
          </p:cNvPr>
          <p:cNvSpPr/>
          <p:nvPr/>
        </p:nvSpPr>
        <p:spPr>
          <a:xfrm>
            <a:off x="169029" y="420601"/>
            <a:ext cx="4248473" cy="5253309"/>
          </a:xfrm>
          <a:prstGeom prst="ellipse">
            <a:avLst/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149;p6">
            <a:extLst>
              <a:ext uri="{FF2B5EF4-FFF2-40B4-BE49-F238E27FC236}">
                <a16:creationId xmlns:a16="http://schemas.microsoft.com/office/drawing/2014/main" id="{79BABBA6-2763-F6F8-B49F-E3CFD5A1F39B}"/>
              </a:ext>
            </a:extLst>
          </p:cNvPr>
          <p:cNvSpPr txBox="1"/>
          <p:nvPr/>
        </p:nvSpPr>
        <p:spPr>
          <a:xfrm>
            <a:off x="5767867" y="2499874"/>
            <a:ext cx="2280082" cy="384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ES" sz="18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Contaminación hídrica</a:t>
            </a:r>
            <a:endParaRPr sz="18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150;p6">
            <a:extLst>
              <a:ext uri="{FF2B5EF4-FFF2-40B4-BE49-F238E27FC236}">
                <a16:creationId xmlns:a16="http://schemas.microsoft.com/office/drawing/2014/main" id="{ED7A4667-0335-386D-D73F-86A9C98AB8E6}"/>
              </a:ext>
            </a:extLst>
          </p:cNvPr>
          <p:cNvSpPr txBox="1"/>
          <p:nvPr/>
        </p:nvSpPr>
        <p:spPr>
          <a:xfrm>
            <a:off x="5924666" y="4948965"/>
            <a:ext cx="2280082" cy="384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ES" sz="18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Eutrofización</a:t>
            </a:r>
            <a:endParaRPr sz="18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" name="Google Shape;146;p6">
            <a:extLst>
              <a:ext uri="{FF2B5EF4-FFF2-40B4-BE49-F238E27FC236}">
                <a16:creationId xmlns:a16="http://schemas.microsoft.com/office/drawing/2014/main" id="{2EBCD4C7-1D4B-70C9-C981-3786B646A865}"/>
              </a:ext>
            </a:extLst>
          </p:cNvPr>
          <p:cNvCxnSpPr/>
          <p:nvPr/>
        </p:nvCxnSpPr>
        <p:spPr>
          <a:xfrm rot="10800000" flipH="1">
            <a:off x="4463638" y="1981474"/>
            <a:ext cx="467400" cy="103680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4" name="Google Shape;147;p6">
            <a:extLst>
              <a:ext uri="{FF2B5EF4-FFF2-40B4-BE49-F238E27FC236}">
                <a16:creationId xmlns:a16="http://schemas.microsoft.com/office/drawing/2014/main" id="{B92F8AE1-3961-CF2F-3239-E31068D63759}"/>
              </a:ext>
            </a:extLst>
          </p:cNvPr>
          <p:cNvCxnSpPr/>
          <p:nvPr/>
        </p:nvCxnSpPr>
        <p:spPr>
          <a:xfrm>
            <a:off x="4463638" y="3018274"/>
            <a:ext cx="466800" cy="126180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672265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95;p10">
            <a:extLst>
              <a:ext uri="{FF2B5EF4-FFF2-40B4-BE49-F238E27FC236}">
                <a16:creationId xmlns:a16="http://schemas.microsoft.com/office/drawing/2014/main" id="{4E9101CB-B4EA-CEFB-19E3-1195D4F4A6E7}"/>
              </a:ext>
            </a:extLst>
          </p:cNvPr>
          <p:cNvSpPr txBox="1"/>
          <p:nvPr/>
        </p:nvSpPr>
        <p:spPr>
          <a:xfrm>
            <a:off x="323528" y="797530"/>
            <a:ext cx="8496944" cy="5262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s-ES" sz="2800" dirty="0">
                <a:solidFill>
                  <a:schemeClr val="dk1"/>
                </a:solidFill>
                <a:latin typeface="Candara" panose="020E0502030303020204" pitchFamily="34" charset="0"/>
                <a:ea typeface="Calibri"/>
                <a:cs typeface="Calibri"/>
                <a:sym typeface="Calibri"/>
              </a:rPr>
              <a:t>Los sistemas que involucran macrófitas flotantes para el tratamiento de aguas residuales han demostrado una elevada eficiencia en la remoción de aguas con contenido de nutrientes, materia orgánica y sustancias toxicas.  </a:t>
            </a:r>
            <a:endParaRPr dirty="0">
              <a:latin typeface="Candara" panose="020E050203030302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dirty="0">
              <a:solidFill>
                <a:schemeClr val="dk1"/>
              </a:solidFill>
              <a:latin typeface="Candara" panose="020E050203030302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s-ES" sz="2800" b="1" dirty="0">
                <a:solidFill>
                  <a:schemeClr val="dk1"/>
                </a:solidFill>
                <a:latin typeface="Candara" panose="020E0502030303020204" pitchFamily="34" charset="0"/>
                <a:ea typeface="Calibri"/>
                <a:cs typeface="Calibri"/>
                <a:sym typeface="Calibri"/>
              </a:rPr>
              <a:t>La implementación de estos sistemas radica en</a:t>
            </a:r>
            <a:endParaRPr dirty="0">
              <a:latin typeface="Candara" panose="020E050203030302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s-ES" sz="2800" b="1" dirty="0">
                <a:solidFill>
                  <a:schemeClr val="dk1"/>
                </a:solidFill>
                <a:latin typeface="Candara" panose="020E0502030303020204" pitchFamily="34" charset="0"/>
                <a:ea typeface="Calibri"/>
                <a:cs typeface="Calibri"/>
                <a:sym typeface="Calibri"/>
              </a:rPr>
              <a:t> </a:t>
            </a:r>
            <a:endParaRPr dirty="0">
              <a:latin typeface="Candara" panose="020E0502030303020204" pitchFamily="34" charset="0"/>
            </a:endParaRPr>
          </a:p>
          <a:p>
            <a:pPr marL="1257300" marR="0" lvl="2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s-ES" sz="2800" b="0" i="0" u="none" strike="noStrike" cap="none" dirty="0">
                <a:solidFill>
                  <a:schemeClr val="dk1"/>
                </a:solidFill>
                <a:latin typeface="Candara" panose="020E0502030303020204" pitchFamily="34" charset="0"/>
                <a:ea typeface="Calibri"/>
                <a:cs typeface="Calibri"/>
                <a:sym typeface="Calibri"/>
              </a:rPr>
              <a:t>la versatilidad</a:t>
            </a:r>
            <a:endParaRPr dirty="0">
              <a:latin typeface="Candara" panose="020E0502030303020204" pitchFamily="34" charset="0"/>
            </a:endParaRPr>
          </a:p>
          <a:p>
            <a:pPr marL="1257300" marR="0" lvl="2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s-ES" sz="2800" b="0" i="0" u="none" strike="noStrike" cap="none" dirty="0">
                <a:solidFill>
                  <a:schemeClr val="dk1"/>
                </a:solidFill>
                <a:latin typeface="Candara" panose="020E0502030303020204" pitchFamily="34" charset="0"/>
                <a:ea typeface="Calibri"/>
                <a:cs typeface="Calibri"/>
                <a:sym typeface="Calibri"/>
              </a:rPr>
              <a:t>rápido crecimiento</a:t>
            </a:r>
            <a:endParaRPr dirty="0">
              <a:latin typeface="Candara" panose="020E0502030303020204" pitchFamily="34" charset="0"/>
            </a:endParaRPr>
          </a:p>
          <a:p>
            <a:pPr marL="1257300" marR="0" lvl="2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s-ES" sz="2800" b="0" i="0" u="none" strike="noStrike" cap="none" dirty="0">
                <a:solidFill>
                  <a:schemeClr val="dk1"/>
                </a:solidFill>
                <a:latin typeface="Candara" panose="020E0502030303020204" pitchFamily="34" charset="0"/>
                <a:ea typeface="Calibri"/>
                <a:cs typeface="Calibri"/>
                <a:sym typeface="Calibri"/>
              </a:rPr>
              <a:t>bajo mantenimiento</a:t>
            </a:r>
            <a:endParaRPr dirty="0">
              <a:latin typeface="Candara" panose="020E050203030302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dirty="0">
              <a:solidFill>
                <a:schemeClr val="dk1"/>
              </a:solidFill>
              <a:latin typeface="Candara" panose="020E0502030303020204" pitchFamily="34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4727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212;p11">
            <a:extLst>
              <a:ext uri="{FF2B5EF4-FFF2-40B4-BE49-F238E27FC236}">
                <a16:creationId xmlns:a16="http://schemas.microsoft.com/office/drawing/2014/main" id="{EEA7CDB9-17EB-7468-3891-E2E9AC825A3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69864" y="705359"/>
            <a:ext cx="3100984" cy="238863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213;p11">
            <a:extLst>
              <a:ext uri="{FF2B5EF4-FFF2-40B4-BE49-F238E27FC236}">
                <a16:creationId xmlns:a16="http://schemas.microsoft.com/office/drawing/2014/main" id="{F6E89D91-8C8C-4F80-C039-8C9665F6D0ED}"/>
              </a:ext>
            </a:extLst>
          </p:cNvPr>
          <p:cNvSpPr/>
          <p:nvPr/>
        </p:nvSpPr>
        <p:spPr>
          <a:xfrm>
            <a:off x="3877162" y="5814088"/>
            <a:ext cx="138967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Fuente: Propia</a:t>
            </a:r>
            <a:endParaRPr sz="16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77562F5-C8A9-DB80-D9CC-3EA49F6EE9AF}"/>
              </a:ext>
            </a:extLst>
          </p:cNvPr>
          <p:cNvSpPr txBox="1"/>
          <p:nvPr/>
        </p:nvSpPr>
        <p:spPr>
          <a:xfrm>
            <a:off x="974793" y="1576509"/>
            <a:ext cx="39044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600" b="1" i="1" dirty="0">
                <a:solidFill>
                  <a:schemeClr val="dk1"/>
                </a:solidFill>
                <a:latin typeface="Candara" panose="020E0502030303020204" pitchFamily="34" charset="0"/>
                <a:ea typeface="Calibri"/>
                <a:cs typeface="Calibri"/>
                <a:sym typeface="Calibri"/>
              </a:rPr>
              <a:t>Landoltia punctata</a:t>
            </a:r>
            <a:endParaRPr lang="en-US" sz="3600" b="1" i="1" dirty="0">
              <a:latin typeface="Candara" panose="020E0502030303020204" pitchFamily="34" charset="0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1A0DC782-D215-DDF9-98C6-415A54D62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152" y="3429000"/>
            <a:ext cx="8597696" cy="23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464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11;p19">
            <a:extLst>
              <a:ext uri="{FF2B5EF4-FFF2-40B4-BE49-F238E27FC236}">
                <a16:creationId xmlns:a16="http://schemas.microsoft.com/office/drawing/2014/main" id="{FFD5BE4C-B2CE-D87F-6565-1251674BD684}"/>
              </a:ext>
            </a:extLst>
          </p:cNvPr>
          <p:cNvSpPr/>
          <p:nvPr/>
        </p:nvSpPr>
        <p:spPr>
          <a:xfrm>
            <a:off x="3073967" y="335106"/>
            <a:ext cx="2808312" cy="12241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 b="1" dirty="0">
                <a:solidFill>
                  <a:schemeClr val="bg1"/>
                </a:solidFill>
                <a:latin typeface="Candara" panose="020E0502030303020204" pitchFamily="34" charset="0"/>
                <a:ea typeface="Calibri"/>
                <a:cs typeface="Calibri"/>
                <a:sym typeface="Calibri"/>
              </a:rPr>
              <a:t>Transferencia de biomasa a los FBR</a:t>
            </a:r>
            <a:endParaRPr sz="2200" b="1" dirty="0">
              <a:solidFill>
                <a:schemeClr val="bg1"/>
              </a:solidFill>
              <a:latin typeface="Candara" panose="020E0502030303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312;p19">
            <a:extLst>
              <a:ext uri="{FF2B5EF4-FFF2-40B4-BE49-F238E27FC236}">
                <a16:creationId xmlns:a16="http://schemas.microsoft.com/office/drawing/2014/main" id="{4DAE7366-0F4C-6527-B55A-F2B836DFD839}"/>
              </a:ext>
            </a:extLst>
          </p:cNvPr>
          <p:cNvSpPr/>
          <p:nvPr/>
        </p:nvSpPr>
        <p:spPr>
          <a:xfrm>
            <a:off x="6026295" y="2552704"/>
            <a:ext cx="2808312" cy="12241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 b="1">
                <a:solidFill>
                  <a:schemeClr val="bg1"/>
                </a:solidFill>
                <a:latin typeface="Candara" panose="020E0502030303020204" pitchFamily="34" charset="0"/>
                <a:ea typeface="Calibri"/>
                <a:cs typeface="Calibri"/>
                <a:sym typeface="Calibri"/>
              </a:rPr>
              <a:t>FBR con efluente de sistema WC</a:t>
            </a:r>
            <a:endParaRPr sz="2200" b="1">
              <a:solidFill>
                <a:schemeClr val="bg1"/>
              </a:solidFill>
              <a:latin typeface="Candara" panose="020E0502030303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313;p19">
            <a:extLst>
              <a:ext uri="{FF2B5EF4-FFF2-40B4-BE49-F238E27FC236}">
                <a16:creationId xmlns:a16="http://schemas.microsoft.com/office/drawing/2014/main" id="{CCFBAF7B-3CE6-1EA3-1F7A-57639FEDFB15}"/>
              </a:ext>
            </a:extLst>
          </p:cNvPr>
          <p:cNvSpPr/>
          <p:nvPr/>
        </p:nvSpPr>
        <p:spPr>
          <a:xfrm>
            <a:off x="3073967" y="2559027"/>
            <a:ext cx="2808312" cy="12241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 b="1" dirty="0">
                <a:solidFill>
                  <a:schemeClr val="bg1"/>
                </a:solidFill>
                <a:latin typeface="Candara" panose="020E0502030303020204" pitchFamily="34" charset="0"/>
                <a:ea typeface="Calibri"/>
                <a:cs typeface="Calibri"/>
                <a:sym typeface="Calibri"/>
              </a:rPr>
              <a:t>FBR con efluente de sistema RBC</a:t>
            </a:r>
            <a:endParaRPr sz="2200" b="1" dirty="0">
              <a:solidFill>
                <a:schemeClr val="bg1"/>
              </a:solidFill>
              <a:latin typeface="Candara" panose="020E0502030303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314;p19">
            <a:extLst>
              <a:ext uri="{FF2B5EF4-FFF2-40B4-BE49-F238E27FC236}">
                <a16:creationId xmlns:a16="http://schemas.microsoft.com/office/drawing/2014/main" id="{7CC7BE1B-280E-03E8-5D13-3B54CFAFB94E}"/>
              </a:ext>
            </a:extLst>
          </p:cNvPr>
          <p:cNvSpPr/>
          <p:nvPr/>
        </p:nvSpPr>
        <p:spPr>
          <a:xfrm>
            <a:off x="121639" y="2559027"/>
            <a:ext cx="2808312" cy="12241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 b="1" dirty="0">
                <a:solidFill>
                  <a:schemeClr val="bg1"/>
                </a:solidFill>
                <a:latin typeface="Candara" panose="020E0502030303020204" pitchFamily="34" charset="0"/>
                <a:ea typeface="Calibri"/>
                <a:cs typeface="Calibri"/>
                <a:sym typeface="Calibri"/>
              </a:rPr>
              <a:t>FBR con Medio SIS</a:t>
            </a:r>
            <a:endParaRPr sz="2200" b="1" dirty="0">
              <a:solidFill>
                <a:schemeClr val="bg1"/>
              </a:solidFill>
              <a:latin typeface="Candara" panose="020E0502030303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315;p19">
            <a:extLst>
              <a:ext uri="{FF2B5EF4-FFF2-40B4-BE49-F238E27FC236}">
                <a16:creationId xmlns:a16="http://schemas.microsoft.com/office/drawing/2014/main" id="{94D61AF3-B785-CFD5-E135-31182E1DE448}"/>
              </a:ext>
            </a:extLst>
          </p:cNvPr>
          <p:cNvSpPr/>
          <p:nvPr/>
        </p:nvSpPr>
        <p:spPr>
          <a:xfrm>
            <a:off x="4280437" y="1559240"/>
            <a:ext cx="360040" cy="975386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316;p19">
            <a:extLst>
              <a:ext uri="{FF2B5EF4-FFF2-40B4-BE49-F238E27FC236}">
                <a16:creationId xmlns:a16="http://schemas.microsoft.com/office/drawing/2014/main" id="{B7468BDE-7FCC-50B9-F257-64A19D84B544}"/>
              </a:ext>
            </a:extLst>
          </p:cNvPr>
          <p:cNvSpPr/>
          <p:nvPr/>
        </p:nvSpPr>
        <p:spPr>
          <a:xfrm rot="-3356751">
            <a:off x="5548535" y="1401368"/>
            <a:ext cx="360040" cy="1174099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317;p19">
            <a:extLst>
              <a:ext uri="{FF2B5EF4-FFF2-40B4-BE49-F238E27FC236}">
                <a16:creationId xmlns:a16="http://schemas.microsoft.com/office/drawing/2014/main" id="{958E0765-1F80-49FC-5A1C-8C5F4732C2EF}"/>
              </a:ext>
            </a:extLst>
          </p:cNvPr>
          <p:cNvSpPr/>
          <p:nvPr/>
        </p:nvSpPr>
        <p:spPr>
          <a:xfrm rot="2943909">
            <a:off x="2858615" y="1457020"/>
            <a:ext cx="360040" cy="1055199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Google Shape;318;p19">
            <a:extLst>
              <a:ext uri="{FF2B5EF4-FFF2-40B4-BE49-F238E27FC236}">
                <a16:creationId xmlns:a16="http://schemas.microsoft.com/office/drawing/2014/main" id="{79DF8F82-F65C-5E2B-A1D3-7C5B128E508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90581" y="3861628"/>
            <a:ext cx="2339752" cy="175481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319;p19">
            <a:extLst>
              <a:ext uri="{FF2B5EF4-FFF2-40B4-BE49-F238E27FC236}">
                <a16:creationId xmlns:a16="http://schemas.microsoft.com/office/drawing/2014/main" id="{175C5881-2136-6557-B9F0-4B6561E48E01}"/>
              </a:ext>
            </a:extLst>
          </p:cNvPr>
          <p:cNvSpPr/>
          <p:nvPr/>
        </p:nvSpPr>
        <p:spPr>
          <a:xfrm>
            <a:off x="3417954" y="5638720"/>
            <a:ext cx="205172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lang="es-ES" sz="1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Fuente: Propia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320;p19" descr="IMG-20190925-WA0024">
            <a:extLst>
              <a:ext uri="{FF2B5EF4-FFF2-40B4-BE49-F238E27FC236}">
                <a16:creationId xmlns:a16="http://schemas.microsoft.com/office/drawing/2014/main" id="{54C699C3-2E4B-08A7-577E-BF9E7159E57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65678" y="3863242"/>
            <a:ext cx="2412000" cy="175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321;p19">
            <a:extLst>
              <a:ext uri="{FF2B5EF4-FFF2-40B4-BE49-F238E27FC236}">
                <a16:creationId xmlns:a16="http://schemas.microsoft.com/office/drawing/2014/main" id="{74B93F02-2BB9-33F6-2A26-097BB2502952}"/>
              </a:ext>
            </a:extLst>
          </p:cNvPr>
          <p:cNvSpPr/>
          <p:nvPr/>
        </p:nvSpPr>
        <p:spPr>
          <a:xfrm>
            <a:off x="6345818" y="5616442"/>
            <a:ext cx="205172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lang="es-ES" sz="1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Fuente: </a:t>
            </a:r>
            <a:r>
              <a:rPr lang="es-ES" sz="1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Troche, G, 2019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Google Shape;322;p19">
            <a:extLst>
              <a:ext uri="{FF2B5EF4-FFF2-40B4-BE49-F238E27FC236}">
                <a16:creationId xmlns:a16="http://schemas.microsoft.com/office/drawing/2014/main" id="{B2C6CB23-A694-E59A-49D7-3AA7963BFBE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6995" y="3861628"/>
            <a:ext cx="2337600" cy="175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323;p19">
            <a:extLst>
              <a:ext uri="{FF2B5EF4-FFF2-40B4-BE49-F238E27FC236}">
                <a16:creationId xmlns:a16="http://schemas.microsoft.com/office/drawing/2014/main" id="{A5B79035-EA79-546C-5A54-3675498C5793}"/>
              </a:ext>
            </a:extLst>
          </p:cNvPr>
          <p:cNvSpPr/>
          <p:nvPr/>
        </p:nvSpPr>
        <p:spPr>
          <a:xfrm>
            <a:off x="523376" y="5638720"/>
            <a:ext cx="205172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lang="es-ES" sz="1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Fuente: Propia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5937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405;p24">
            <a:extLst>
              <a:ext uri="{FF2B5EF4-FFF2-40B4-BE49-F238E27FC236}">
                <a16:creationId xmlns:a16="http://schemas.microsoft.com/office/drawing/2014/main" id="{08AFDACB-7978-2C75-DE04-7F72C7538B8A}"/>
              </a:ext>
            </a:extLst>
          </p:cNvPr>
          <p:cNvSpPr/>
          <p:nvPr/>
        </p:nvSpPr>
        <p:spPr>
          <a:xfrm rot="-5400000">
            <a:off x="4335441" y="-1594624"/>
            <a:ext cx="473121" cy="914400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bg1"/>
              </a:solidFill>
              <a:latin typeface="Candara" panose="020E050203030302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384;p23">
            <a:extLst>
              <a:ext uri="{FF2B5EF4-FFF2-40B4-BE49-F238E27FC236}">
                <a16:creationId xmlns:a16="http://schemas.microsoft.com/office/drawing/2014/main" id="{A881164A-515A-E542-6F04-B965D4F3517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2729" y="1874982"/>
            <a:ext cx="2855062" cy="1990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385;p23">
            <a:extLst>
              <a:ext uri="{FF2B5EF4-FFF2-40B4-BE49-F238E27FC236}">
                <a16:creationId xmlns:a16="http://schemas.microsoft.com/office/drawing/2014/main" id="{7CF250D5-F348-C2E4-15A9-F5AA8D3462A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4384" b="32045"/>
          <a:stretch/>
        </p:blipFill>
        <p:spPr>
          <a:xfrm>
            <a:off x="3340131" y="1871330"/>
            <a:ext cx="2464906" cy="1941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386;p23">
            <a:extLst>
              <a:ext uri="{FF2B5EF4-FFF2-40B4-BE49-F238E27FC236}">
                <a16:creationId xmlns:a16="http://schemas.microsoft.com/office/drawing/2014/main" id="{31FBFB54-A9E4-D78D-97D5-E3F57292FEB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43701" y="1871330"/>
            <a:ext cx="2785629" cy="1941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387;p23" descr="GENESYS™ 10S UV-Vis Spectrophotometer">
            <a:extLst>
              <a:ext uri="{FF2B5EF4-FFF2-40B4-BE49-F238E27FC236}">
                <a16:creationId xmlns:a16="http://schemas.microsoft.com/office/drawing/2014/main" id="{F115F31B-A917-A538-45F9-882898A9183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3357" y="4037838"/>
            <a:ext cx="2380615" cy="206184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88;p23">
            <a:extLst>
              <a:ext uri="{FF2B5EF4-FFF2-40B4-BE49-F238E27FC236}">
                <a16:creationId xmlns:a16="http://schemas.microsoft.com/office/drawing/2014/main" id="{CAA213AA-1BB2-8A35-6531-47A46546AA3E}"/>
              </a:ext>
            </a:extLst>
          </p:cNvPr>
          <p:cNvSpPr/>
          <p:nvPr/>
        </p:nvSpPr>
        <p:spPr>
          <a:xfrm>
            <a:off x="3887510" y="3817877"/>
            <a:ext cx="123822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s-ES" sz="14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Fuente: Propia</a:t>
            </a: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390;p23">
            <a:extLst>
              <a:ext uri="{FF2B5EF4-FFF2-40B4-BE49-F238E27FC236}">
                <a16:creationId xmlns:a16="http://schemas.microsoft.com/office/drawing/2014/main" id="{877C9216-4AF0-E0A7-2A29-A363E9A8C1C4}"/>
              </a:ext>
            </a:extLst>
          </p:cNvPr>
          <p:cNvSpPr/>
          <p:nvPr/>
        </p:nvSpPr>
        <p:spPr>
          <a:xfrm rot="-5400000">
            <a:off x="4391979" y="4154494"/>
            <a:ext cx="360040" cy="1852536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391;p23">
            <a:extLst>
              <a:ext uri="{FF2B5EF4-FFF2-40B4-BE49-F238E27FC236}">
                <a16:creationId xmlns:a16="http://schemas.microsoft.com/office/drawing/2014/main" id="{0BE66444-5136-3BC2-F873-E0B3A815BE5C}"/>
              </a:ext>
            </a:extLst>
          </p:cNvPr>
          <p:cNvSpPr txBox="1"/>
          <p:nvPr/>
        </p:nvSpPr>
        <p:spPr>
          <a:xfrm>
            <a:off x="342928" y="1873187"/>
            <a:ext cx="2754613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dirty="0">
                <a:solidFill>
                  <a:schemeClr val="dk1"/>
                </a:solidFill>
                <a:latin typeface="Candara" panose="020E0502030303020204" pitchFamily="34" charset="0"/>
                <a:ea typeface="Calibri"/>
                <a:cs typeface="Calibri"/>
                <a:sym typeface="Calibri"/>
              </a:rPr>
              <a:t>Digestión</a:t>
            </a:r>
            <a:endParaRPr sz="2000" b="1" dirty="0">
              <a:solidFill>
                <a:schemeClr val="dk1"/>
              </a:solidFill>
              <a:latin typeface="Candara" panose="020E0502030303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392;p23">
            <a:extLst>
              <a:ext uri="{FF2B5EF4-FFF2-40B4-BE49-F238E27FC236}">
                <a16:creationId xmlns:a16="http://schemas.microsoft.com/office/drawing/2014/main" id="{F151BF3D-8B4F-668B-5357-A8BB436A6576}"/>
              </a:ext>
            </a:extLst>
          </p:cNvPr>
          <p:cNvSpPr txBox="1"/>
          <p:nvPr/>
        </p:nvSpPr>
        <p:spPr>
          <a:xfrm>
            <a:off x="3234607" y="3493060"/>
            <a:ext cx="2754613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dirty="0">
                <a:solidFill>
                  <a:schemeClr val="lt1"/>
                </a:solidFill>
                <a:latin typeface="Candara" panose="020E0502030303020204" pitchFamily="34" charset="0"/>
                <a:ea typeface="Calibri"/>
                <a:cs typeface="Calibri"/>
                <a:sym typeface="Calibri"/>
              </a:rPr>
              <a:t>Muestra en </a:t>
            </a:r>
            <a:r>
              <a:rPr lang="es-ES" sz="2000" b="1" dirty="0" err="1">
                <a:solidFill>
                  <a:schemeClr val="lt1"/>
                </a:solidFill>
                <a:latin typeface="Candara" panose="020E0502030303020204" pitchFamily="34" charset="0"/>
                <a:ea typeface="Calibri"/>
                <a:cs typeface="Calibri"/>
                <a:sym typeface="Calibri"/>
              </a:rPr>
              <a:t>digestón</a:t>
            </a:r>
            <a:endParaRPr sz="2000" b="1" dirty="0">
              <a:solidFill>
                <a:schemeClr val="lt1"/>
              </a:solidFill>
              <a:latin typeface="Candara" panose="020E0502030303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393;p23">
            <a:extLst>
              <a:ext uri="{FF2B5EF4-FFF2-40B4-BE49-F238E27FC236}">
                <a16:creationId xmlns:a16="http://schemas.microsoft.com/office/drawing/2014/main" id="{4138AFC4-CB62-259B-77FC-B477D26DAB47}"/>
              </a:ext>
            </a:extLst>
          </p:cNvPr>
          <p:cNvSpPr txBox="1"/>
          <p:nvPr/>
        </p:nvSpPr>
        <p:spPr>
          <a:xfrm>
            <a:off x="5813337" y="3264115"/>
            <a:ext cx="303764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dirty="0">
                <a:solidFill>
                  <a:schemeClr val="dk1"/>
                </a:solidFill>
                <a:latin typeface="Candara" panose="020E0502030303020204" pitchFamily="34" charset="0"/>
                <a:ea typeface="Calibri"/>
                <a:cs typeface="Calibri"/>
                <a:sym typeface="Calibri"/>
              </a:rPr>
              <a:t>Desarrollo de color por el Método de Azul de </a:t>
            </a:r>
            <a:r>
              <a:rPr lang="es-ES" sz="1800" b="1" dirty="0" err="1">
                <a:solidFill>
                  <a:schemeClr val="dk1"/>
                </a:solidFill>
                <a:latin typeface="Candara" panose="020E0502030303020204" pitchFamily="34" charset="0"/>
                <a:ea typeface="Calibri"/>
                <a:cs typeface="Calibri"/>
                <a:sym typeface="Calibri"/>
              </a:rPr>
              <a:t>Indofenol</a:t>
            </a:r>
            <a:endParaRPr sz="1800" b="1" dirty="0">
              <a:solidFill>
                <a:schemeClr val="dk1"/>
              </a:solidFill>
              <a:latin typeface="Candara" panose="020E0502030303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311;p19">
            <a:extLst>
              <a:ext uri="{FF2B5EF4-FFF2-40B4-BE49-F238E27FC236}">
                <a16:creationId xmlns:a16="http://schemas.microsoft.com/office/drawing/2014/main" id="{9C978B9A-7D3B-EDCC-2A23-51B67982CEEB}"/>
              </a:ext>
            </a:extLst>
          </p:cNvPr>
          <p:cNvSpPr/>
          <p:nvPr/>
        </p:nvSpPr>
        <p:spPr>
          <a:xfrm>
            <a:off x="752170" y="356924"/>
            <a:ext cx="7639660" cy="90509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b="1" dirty="0">
                <a:solidFill>
                  <a:schemeClr val="bg1"/>
                </a:solidFill>
                <a:latin typeface="Candara" panose="020E0502030303020204" pitchFamily="34" charset="0"/>
                <a:ea typeface="Calibri"/>
                <a:cs typeface="Calibri"/>
                <a:sym typeface="Calibri"/>
              </a:rPr>
              <a:t>Determinación de proteínas totales</a:t>
            </a:r>
            <a:endParaRPr sz="3600" b="1" dirty="0">
              <a:solidFill>
                <a:schemeClr val="bg1"/>
              </a:solidFill>
              <a:latin typeface="Candara" panose="020E050203030302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2050" name="Picture 2" descr="Espectro simple de un linfocito circulante de rata, obtenido en un... |  Download Scientific Diagram">
            <a:extLst>
              <a:ext uri="{FF2B5EF4-FFF2-40B4-BE49-F238E27FC236}">
                <a16:creationId xmlns:a16="http://schemas.microsoft.com/office/drawing/2014/main" id="{22B816D5-06E9-4C8C-9A85-AEF5C01AF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916" y="4576975"/>
            <a:ext cx="1899463" cy="136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193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04;p24">
            <a:extLst>
              <a:ext uri="{FF2B5EF4-FFF2-40B4-BE49-F238E27FC236}">
                <a16:creationId xmlns:a16="http://schemas.microsoft.com/office/drawing/2014/main" id="{6296E883-3F2B-2225-D5B3-A5CB235F3783}"/>
              </a:ext>
            </a:extLst>
          </p:cNvPr>
          <p:cNvSpPr/>
          <p:nvPr/>
        </p:nvSpPr>
        <p:spPr>
          <a:xfrm>
            <a:off x="3885884" y="4859287"/>
            <a:ext cx="123822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s-ES" sz="14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Fuente: Propia</a:t>
            </a: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405;p24">
            <a:extLst>
              <a:ext uri="{FF2B5EF4-FFF2-40B4-BE49-F238E27FC236}">
                <a16:creationId xmlns:a16="http://schemas.microsoft.com/office/drawing/2014/main" id="{C04B7615-E6FB-0AA4-9E0E-256D52B73DB2}"/>
              </a:ext>
            </a:extLst>
          </p:cNvPr>
          <p:cNvSpPr/>
          <p:nvPr/>
        </p:nvSpPr>
        <p:spPr>
          <a:xfrm rot="-5400000">
            <a:off x="4423562" y="-676954"/>
            <a:ext cx="391578" cy="8857919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bg1"/>
              </a:solidFill>
              <a:latin typeface="Candara" panose="020E050203030302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4" name="Google Shape;406;p24">
            <a:extLst>
              <a:ext uri="{FF2B5EF4-FFF2-40B4-BE49-F238E27FC236}">
                <a16:creationId xmlns:a16="http://schemas.microsoft.com/office/drawing/2014/main" id="{7B2C9393-8838-3DB4-D718-63DCDC7CA35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3564" y="2183820"/>
            <a:ext cx="1943371" cy="2629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407;p24">
            <a:extLst>
              <a:ext uri="{FF2B5EF4-FFF2-40B4-BE49-F238E27FC236}">
                <a16:creationId xmlns:a16="http://schemas.microsoft.com/office/drawing/2014/main" id="{281B21D1-58F4-E116-4B12-9A362059541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00120" y="2214374"/>
            <a:ext cx="1933845" cy="2615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408;p24">
            <a:extLst>
              <a:ext uri="{FF2B5EF4-FFF2-40B4-BE49-F238E27FC236}">
                <a16:creationId xmlns:a16="http://schemas.microsoft.com/office/drawing/2014/main" id="{B97D29B5-45B2-43B4-3C8C-082FE50E17F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24108" y="2214374"/>
            <a:ext cx="3477110" cy="261520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409;p24">
            <a:extLst>
              <a:ext uri="{FF2B5EF4-FFF2-40B4-BE49-F238E27FC236}">
                <a16:creationId xmlns:a16="http://schemas.microsoft.com/office/drawing/2014/main" id="{88736E4C-AE4B-2523-BFC6-BBDABDDDEC02}"/>
              </a:ext>
            </a:extLst>
          </p:cNvPr>
          <p:cNvSpPr/>
          <p:nvPr/>
        </p:nvSpPr>
        <p:spPr>
          <a:xfrm>
            <a:off x="613563" y="5174487"/>
            <a:ext cx="1943371" cy="911492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bg1"/>
                </a:solidFill>
                <a:latin typeface="Candara" panose="020E0502030303020204" pitchFamily="34" charset="0"/>
                <a:ea typeface="Calibri"/>
                <a:cs typeface="Calibri"/>
                <a:sym typeface="Calibri"/>
              </a:rPr>
              <a:t>Maceración</a:t>
            </a:r>
            <a:endParaRPr sz="1800">
              <a:solidFill>
                <a:schemeClr val="bg1"/>
              </a:solidFill>
              <a:latin typeface="Candara" panose="020E0502030303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410;p24">
            <a:extLst>
              <a:ext uri="{FF2B5EF4-FFF2-40B4-BE49-F238E27FC236}">
                <a16:creationId xmlns:a16="http://schemas.microsoft.com/office/drawing/2014/main" id="{C26D5C20-74D8-1E64-810E-F6A3AD401023}"/>
              </a:ext>
            </a:extLst>
          </p:cNvPr>
          <p:cNvSpPr/>
          <p:nvPr/>
        </p:nvSpPr>
        <p:spPr>
          <a:xfrm>
            <a:off x="2900120" y="5190483"/>
            <a:ext cx="1933845" cy="911492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bg1"/>
                </a:solidFill>
                <a:latin typeface="Candara" panose="020E0502030303020204" pitchFamily="34" charset="0"/>
                <a:ea typeface="Calibri"/>
                <a:cs typeface="Calibri"/>
                <a:sym typeface="Calibri"/>
              </a:rPr>
              <a:t>Precipitado retirado pos centrifugación</a:t>
            </a:r>
            <a:endParaRPr sz="1800">
              <a:solidFill>
                <a:schemeClr val="bg1"/>
              </a:solidFill>
              <a:latin typeface="Candara" panose="020E0502030303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411;p24">
            <a:extLst>
              <a:ext uri="{FF2B5EF4-FFF2-40B4-BE49-F238E27FC236}">
                <a16:creationId xmlns:a16="http://schemas.microsoft.com/office/drawing/2014/main" id="{0DAFC411-92E3-4D20-4689-96F6BDD02708}"/>
              </a:ext>
            </a:extLst>
          </p:cNvPr>
          <p:cNvSpPr/>
          <p:nvPr/>
        </p:nvSpPr>
        <p:spPr>
          <a:xfrm>
            <a:off x="5124108" y="5167064"/>
            <a:ext cx="3482375" cy="911492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bg1"/>
                </a:solidFill>
                <a:latin typeface="Candara" panose="020E0502030303020204" pitchFamily="34" charset="0"/>
                <a:ea typeface="Calibri"/>
                <a:cs typeface="Calibri"/>
                <a:sym typeface="Calibri"/>
              </a:rPr>
              <a:t>Lípidos totales pos evaporación del solvente</a:t>
            </a:r>
            <a:endParaRPr sz="1800">
              <a:solidFill>
                <a:schemeClr val="bg1"/>
              </a:solidFill>
              <a:latin typeface="Candara" panose="020E0502030303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311;p19">
            <a:extLst>
              <a:ext uri="{FF2B5EF4-FFF2-40B4-BE49-F238E27FC236}">
                <a16:creationId xmlns:a16="http://schemas.microsoft.com/office/drawing/2014/main" id="{2D015767-5893-7B76-7206-C945CAC768BD}"/>
              </a:ext>
            </a:extLst>
          </p:cNvPr>
          <p:cNvSpPr/>
          <p:nvPr/>
        </p:nvSpPr>
        <p:spPr>
          <a:xfrm>
            <a:off x="752170" y="356924"/>
            <a:ext cx="7639660" cy="90509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b="1" dirty="0">
                <a:solidFill>
                  <a:schemeClr val="bg1"/>
                </a:solidFill>
                <a:latin typeface="Candara" panose="020E0502030303020204" pitchFamily="34" charset="0"/>
                <a:ea typeface="Calibri"/>
                <a:cs typeface="Calibri"/>
                <a:sym typeface="Calibri"/>
              </a:rPr>
              <a:t>Determinación de lípidos totales</a:t>
            </a:r>
            <a:endParaRPr sz="3600" b="1" dirty="0">
              <a:solidFill>
                <a:schemeClr val="bg1"/>
              </a:solidFill>
              <a:latin typeface="Candara" panose="020E0502030303020204" pitchFamily="34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646333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</TotalTime>
  <Words>259</Words>
  <Application>Microsoft Office PowerPoint</Application>
  <PresentationFormat>Presentación en pantalla (4:3)</PresentationFormat>
  <Paragraphs>51</Paragraphs>
  <Slides>14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Candara</vt:lpstr>
      <vt:lpstr>Noto Sans Symbols</vt:lpstr>
      <vt:lpstr>Times New Roman</vt:lpstr>
      <vt:lpstr>Retrospección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Shaun Patrick McGahan</dc:creator>
  <cp:lastModifiedBy>Shaun Patrick McGahan</cp:lastModifiedBy>
  <cp:revision>3</cp:revision>
  <dcterms:created xsi:type="dcterms:W3CDTF">2023-10-08T02:57:25Z</dcterms:created>
  <dcterms:modified xsi:type="dcterms:W3CDTF">2023-10-08T03:01:28Z</dcterms:modified>
</cp:coreProperties>
</file>