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14"/>
  </p:notesMasterIdLst>
  <p:sldIdLst>
    <p:sldId id="309" r:id="rId2"/>
    <p:sldId id="313" r:id="rId3"/>
    <p:sldId id="314" r:id="rId4"/>
    <p:sldId id="315" r:id="rId5"/>
    <p:sldId id="316" r:id="rId6"/>
    <p:sldId id="317" r:id="rId7"/>
    <p:sldId id="318" r:id="rId8"/>
    <p:sldId id="320" r:id="rId9"/>
    <p:sldId id="321" r:id="rId10"/>
    <p:sldId id="322" r:id="rId11"/>
    <p:sldId id="323" r:id="rId12"/>
    <p:sldId id="319" r:id="rId1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71849" autoAdjust="0"/>
  </p:normalViewPr>
  <p:slideViewPr>
    <p:cSldViewPr snapToGrid="0">
      <p:cViewPr>
        <p:scale>
          <a:sx n="53" d="100"/>
          <a:sy n="53" d="100"/>
        </p:scale>
        <p:origin x="-2400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9130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3977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029277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642658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33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965160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4546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946014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518871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186382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7136746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476813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851223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29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6 CuadroTexto">
            <a:extLst>
              <a:ext uri="{FF2B5EF4-FFF2-40B4-BE49-F238E27FC236}">
                <a16:creationId xmlns:a16="http://schemas.microsoft.com/office/drawing/2014/main" xmlns="" id="{7BA66D96-8953-4428-80A4-2884BE88E65C}"/>
              </a:ext>
            </a:extLst>
          </p:cNvPr>
          <p:cNvSpPr txBox="1"/>
          <p:nvPr/>
        </p:nvSpPr>
        <p:spPr>
          <a:xfrm>
            <a:off x="451501" y="2015789"/>
            <a:ext cx="8457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3600" b="1" dirty="0">
                <a:solidFill>
                  <a:schemeClr val="accent2"/>
                </a:solidFill>
                <a:effectLst/>
                <a:latin typeface="Roman"/>
                <a:ea typeface="AR PL SungtiL GB"/>
                <a:cs typeface="Lohit Devanagari"/>
              </a:rPr>
              <a:t>Cultivo del yacón (</a:t>
            </a:r>
            <a:r>
              <a:rPr lang="es-UY" sz="3600" b="1" i="1" dirty="0" err="1">
                <a:solidFill>
                  <a:schemeClr val="accent2"/>
                </a:solidFill>
                <a:effectLst/>
                <a:latin typeface="Roman"/>
                <a:ea typeface="AR PL SungtiL GB"/>
                <a:cs typeface="Lohit Devanagari"/>
              </a:rPr>
              <a:t>Smallanthus</a:t>
            </a:r>
            <a:r>
              <a:rPr lang="es-UY" sz="3600" b="1" i="1" dirty="0">
                <a:solidFill>
                  <a:schemeClr val="accent2"/>
                </a:solidFill>
                <a:effectLst/>
                <a:latin typeface="Roman"/>
                <a:ea typeface="AR PL SungtiL GB"/>
                <a:cs typeface="Lohit Devanagari"/>
              </a:rPr>
              <a:t> </a:t>
            </a:r>
            <a:r>
              <a:rPr lang="es-UY" sz="3600" b="1" i="1" dirty="0" err="1">
                <a:solidFill>
                  <a:schemeClr val="accent2"/>
                </a:solidFill>
                <a:effectLst/>
                <a:latin typeface="Roman"/>
                <a:ea typeface="AR PL SungtiL GB"/>
                <a:cs typeface="Lohit Devanagari"/>
              </a:rPr>
              <a:t>sonchifolius</a:t>
            </a:r>
            <a:r>
              <a:rPr lang="es-UY" sz="3600" b="1" dirty="0">
                <a:solidFill>
                  <a:schemeClr val="accent2"/>
                </a:solidFill>
                <a:effectLst/>
                <a:latin typeface="Roman"/>
                <a:ea typeface="AR PL SungtiL GB"/>
                <a:cs typeface="Lohit Devanagari"/>
              </a:rPr>
              <a:t>) en Tucumán. Posibilidades para pequeños productores</a:t>
            </a:r>
            <a:endParaRPr lang="es-PY" sz="3600" b="1" dirty="0">
              <a:solidFill>
                <a:schemeClr val="accent2"/>
              </a:solidFill>
              <a:latin typeface="Roman"/>
              <a:cs typeface="Calibri" pitchFamily="34" charset="0"/>
            </a:endParaRPr>
          </a:p>
        </p:txBody>
      </p:sp>
      <p:sp>
        <p:nvSpPr>
          <p:cNvPr id="26" name="Google Shape;377;p34">
            <a:extLst>
              <a:ext uri="{FF2B5EF4-FFF2-40B4-BE49-F238E27FC236}">
                <a16:creationId xmlns:a16="http://schemas.microsoft.com/office/drawing/2014/main" xmlns="" id="{98C9E8DA-5740-4730-8178-3EC33F1A714A}"/>
              </a:ext>
            </a:extLst>
          </p:cNvPr>
          <p:cNvSpPr txBox="1"/>
          <p:nvPr/>
        </p:nvSpPr>
        <p:spPr>
          <a:xfrm>
            <a:off x="90216" y="5032848"/>
            <a:ext cx="8836200" cy="976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Autores</a:t>
            </a:r>
            <a:r>
              <a:rPr lang="en-US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Marcela 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Colombo, Jose 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F.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Zelaya , Juan 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Caro,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Karina 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Pérez, 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Myrna 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</a:t>
            </a:r>
            <a:r>
              <a:rPr lang="en-US" sz="1800" b="1" kern="1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Lazarte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Norma </a:t>
            </a:r>
            <a:r>
              <a:rPr lang="en-US" sz="1800" b="1" kern="1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Macchioni</a:t>
            </a:r>
            <a:r>
              <a:rPr lang="en-US" sz="1800" b="1" kern="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Ricardo M.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Porcel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2000" b="1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</a:t>
            </a:r>
            <a:r>
              <a:rPr lang="es-A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mcolombo@webmail.unt.edu.ar</a:t>
            </a:r>
          </a:p>
        </p:txBody>
      </p:sp>
      <p:sp>
        <p:nvSpPr>
          <p:cNvPr id="2" name="6 CuadroTexto">
            <a:extLst>
              <a:ext uri="{FF2B5EF4-FFF2-40B4-BE49-F238E27FC236}">
                <a16:creationId xmlns:a16="http://schemas.microsoft.com/office/drawing/2014/main" xmlns="" id="{EE6CC453-6286-EEE2-DE57-8E1332F918DE}"/>
              </a:ext>
            </a:extLst>
          </p:cNvPr>
          <p:cNvSpPr txBox="1"/>
          <p:nvPr/>
        </p:nvSpPr>
        <p:spPr>
          <a:xfrm>
            <a:off x="434191" y="1354127"/>
            <a:ext cx="8474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000" b="1" dirty="0">
                <a:latin typeface="Roman"/>
                <a:cs typeface="Calibri" pitchFamily="34" charset="0"/>
              </a:rPr>
              <a:t>Área: Gestión y Manejo de Recursos Naturales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122696"/>
            <a:ext cx="1068689" cy="13416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F0420D6-132C-D53D-8C4C-8F9F82D2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01" y="437612"/>
            <a:ext cx="2143260" cy="6941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478E838-2398-02C9-6F86-17E23E078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902" y="437983"/>
            <a:ext cx="1235454" cy="6579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1D1525-84FC-C78F-5EAE-C96534540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" y="3346545"/>
            <a:ext cx="1397939" cy="1686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318682"/>
            <a:ext cx="2139881" cy="695004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2050" y="1417637"/>
            <a:ext cx="7543800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</a:t>
            </a:r>
            <a:r>
              <a:rPr lang="es-AR" sz="1600" kern="0" dirty="0" smtClean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</a:t>
            </a: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5CDB8-C1EF-2171-11BF-9F6F2F3A3F86}"/>
              </a:ext>
            </a:extLst>
          </p:cNvPr>
          <p:cNvSpPr txBox="1"/>
          <p:nvPr/>
        </p:nvSpPr>
        <p:spPr>
          <a:xfrm>
            <a:off x="668037" y="1872873"/>
            <a:ext cx="7543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RESULTADOS </a:t>
            </a:r>
            <a:r>
              <a:rPr lang="es-ES" altLang="es-ES" sz="2800" b="1" dirty="0" smtClean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PRELIMINARES</a:t>
            </a:r>
            <a:endParaRPr lang="es-UY" altLang="es-ES" sz="28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F286113-728A-9EB0-859B-DE6B592334E5}"/>
              </a:ext>
            </a:extLst>
          </p:cNvPr>
          <p:cNvSpPr txBox="1"/>
          <p:nvPr/>
        </p:nvSpPr>
        <p:spPr>
          <a:xfrm>
            <a:off x="237741" y="2507177"/>
            <a:ext cx="86765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0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ENTRE LOS FACTORES QUE MÁS REPERCUTIRÍAN EN LA DECISIÓN PARA REALIZAR ESTA ACTIVIDAD, EL 78 % REQUERIRÍAN MAYOR INFORMACIÓN ESPECIALMENTE ECONÓMICA. </a:t>
            </a:r>
          </a:p>
          <a:p>
            <a:pPr algn="ctr"/>
            <a:endParaRPr lang="es-UY" sz="2000" dirty="0">
              <a:solidFill>
                <a:srgbClr val="222222"/>
              </a:solidFill>
              <a:effectLst/>
              <a:latin typeface="Arial Black" panose="020B0A04020102020204" pitchFamily="34" charset="0"/>
              <a:ea typeface="AR PL SungtiL GB"/>
            </a:endParaRPr>
          </a:p>
          <a:p>
            <a:pPr algn="ctr"/>
            <a:r>
              <a:rPr lang="es-UY" sz="20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EN SEGUNDO TÉRMINO SOLICITARÍAN ASESORAMIENTO PARA FASES DE CULTIVO Y COSECHA Y PARA LA VENTA DE LA PRODUCCIÓN.</a:t>
            </a:r>
          </a:p>
          <a:p>
            <a:pPr algn="ctr"/>
            <a:endParaRPr lang="es-UY" sz="2000" dirty="0">
              <a:solidFill>
                <a:srgbClr val="222222"/>
              </a:solidFill>
              <a:latin typeface="Arial Black" panose="020B0A04020102020204" pitchFamily="34" charset="0"/>
              <a:ea typeface="AR PL SungtiL GB"/>
            </a:endParaRPr>
          </a:p>
          <a:p>
            <a:pPr algn="ctr"/>
            <a:r>
              <a:rPr lang="es-UY" sz="20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LO ANTERIOR ESTÁ SEGUIDO POR LA NECESIDAD DE ACCEDER A LOS TUBÉRCULOS PARA LA PLANTACIÓN, ASÍ COMO PREVER LA MANO DE OBRA.</a:t>
            </a:r>
            <a:r>
              <a:rPr lang="es-UY" sz="20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endParaRPr lang="es-AR" sz="2000" dirty="0">
              <a:latin typeface="Arial Black" panose="020B0A04020102020204" pitchFamily="34" charset="0"/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39" y="355261"/>
            <a:ext cx="1237595" cy="658425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8" y="413178"/>
            <a:ext cx="4230991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300753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0" y="337332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9" y="395249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2050" y="1076986"/>
            <a:ext cx="7543800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</a:t>
            </a:r>
            <a:r>
              <a:rPr lang="es-AR" sz="1600" kern="0" dirty="0" smtClean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</a:t>
            </a: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5CDB8-C1EF-2171-11BF-9F6F2F3A3F86}"/>
              </a:ext>
            </a:extLst>
          </p:cNvPr>
          <p:cNvSpPr txBox="1"/>
          <p:nvPr/>
        </p:nvSpPr>
        <p:spPr>
          <a:xfrm>
            <a:off x="1649953" y="1872873"/>
            <a:ext cx="5735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COMENTARIOS FINALES</a:t>
            </a:r>
            <a:endParaRPr lang="es-UY" altLang="es-ES" sz="28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74F4D8B-34F2-7613-EDDC-BD8F4DC01C4A}"/>
              </a:ext>
            </a:extLst>
          </p:cNvPr>
          <p:cNvSpPr txBox="1"/>
          <p:nvPr/>
        </p:nvSpPr>
        <p:spPr>
          <a:xfrm>
            <a:off x="286871" y="2565833"/>
            <a:ext cx="85389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4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ESTOS DATOS PRELIMINARES ALIENTAN A SEGUIR INVESTIGANDO SOBRE LAS POSIBILIDADES DE ADOPCIÓN DE ESTE CULTIVO AUTÓCTONO Y ANCESTRAL, DE ALTAS PROPIEDADES PARA LA SALUD HUMANA, QUE PUEDE TRAER BENEFICIOS ECONÓMICOS, AMBIENTALES Y DE DESARROLLO EN GENERAL PARA LA ZONA.</a:t>
            </a:r>
            <a:endParaRPr lang="es-A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85" y="426256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266" y="462835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285" y="520752"/>
            <a:ext cx="4230991" cy="506012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3" name="3 CuadroTexto">
            <a:extLst>
              <a:ext uri="{FF2B5EF4-FFF2-40B4-BE49-F238E27FC236}">
                <a16:creationId xmlns:a16="http://schemas.microsoft.com/office/drawing/2014/main" xmlns="" id="{96BE0F91-6C0D-F867-8645-A48DDB91EFE5}"/>
              </a:ext>
            </a:extLst>
          </p:cNvPr>
          <p:cNvSpPr txBox="1"/>
          <p:nvPr/>
        </p:nvSpPr>
        <p:spPr>
          <a:xfrm>
            <a:off x="354561" y="2693770"/>
            <a:ext cx="289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rial Black" panose="020B0A04020102020204" pitchFamily="34" charset="0"/>
              </a:rPr>
              <a:t>¡MUCHAS</a:t>
            </a:r>
          </a:p>
          <a:p>
            <a:pPr algn="ctr"/>
            <a:r>
              <a:rPr lang="es-ES" sz="3200" dirty="0">
                <a:latin typeface="Arial Black" panose="020B0A04020102020204" pitchFamily="34" charset="0"/>
              </a:rPr>
              <a:t>GRACIAS!</a:t>
            </a:r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2C7969FA-84EE-111E-C58C-6B3239455381}"/>
              </a:ext>
            </a:extLst>
          </p:cNvPr>
          <p:cNvSpPr txBox="1"/>
          <p:nvPr/>
        </p:nvSpPr>
        <p:spPr>
          <a:xfrm>
            <a:off x="202672" y="5093576"/>
            <a:ext cx="584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MARCELA COLOMBO</a:t>
            </a:r>
          </a:p>
          <a:p>
            <a:r>
              <a:rPr lang="es-E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mcolombo@webmail.unt.edu.ar</a:t>
            </a:r>
          </a:p>
          <a:p>
            <a:r>
              <a:rPr lang="es-E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TUCUMÁN-ARGENTINA</a:t>
            </a:r>
            <a:endParaRPr lang="es-E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4574071-3A0D-0F8F-ECB1-A007D0DE4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015" y="1833158"/>
            <a:ext cx="4891841" cy="31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336611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0" y="301113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9" y="377320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74476" y="1112844"/>
            <a:ext cx="7543800" cy="402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Universidad 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DE32D903-E9D9-72C9-D82B-A02FAE085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86" y="1888996"/>
            <a:ext cx="8212229" cy="58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013" tIns="63005" rIns="64013" bIns="63005"/>
          <a:lstStyle>
            <a:lvl1pPr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45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1pPr>
            <a:lvl2pPr>
              <a:lnSpc>
                <a:spcPct val="93000"/>
              </a:lnSpc>
              <a:spcBef>
                <a:spcPts val="15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2pPr>
            <a:lvl3pPr>
              <a:lnSpc>
                <a:spcPct val="93000"/>
              </a:lnSpc>
              <a:spcBef>
                <a:spcPts val="11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3pPr>
            <a:lvl4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4pPr>
            <a:lvl5pPr>
              <a:lnSpc>
                <a:spcPct val="93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5pPr>
            <a:lvl6pPr marL="3336925" indent="-319088" defTabSz="62865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6pPr>
            <a:lvl7pPr marL="3794125" indent="-319088" defTabSz="62865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7pPr>
            <a:lvl8pPr marL="4251325" indent="-319088" defTabSz="62865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8pPr>
            <a:lvl9pPr marL="4708525" indent="-319088" defTabSz="62865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3200" b="1" dirty="0" smtClean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OBJETIVO</a:t>
            </a:r>
            <a:endParaRPr lang="es-UY" altLang="es-ES" sz="32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A668963-33EA-D244-06FF-8BFDC3109C4F}"/>
              </a:ext>
            </a:extLst>
          </p:cNvPr>
          <p:cNvSpPr txBox="1"/>
          <p:nvPr/>
        </p:nvSpPr>
        <p:spPr>
          <a:xfrm>
            <a:off x="318150" y="2855907"/>
            <a:ext cx="8507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ES" sz="2400" dirty="0" smtClean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s-ES" altLang="es-ES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NALIZAR </a:t>
            </a:r>
            <a:r>
              <a:rPr lang="es-ES" altLang="es-E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LA VIABILIDAD DE ESTE CULTIVO EN LOS SISTEMAS PRODUCTIVOS DE AGRICULTORES/AS FAMILIARES EN LA PROVINCIA. ESTANDO EN LAS FASES INICIALES, APROVECHAMOS PARA DAR DIFUSIÓN A NUESTRA TAREA Y POR SUPUESTO AL CULTIVO QUE CONSIDERAMOS DE INTERÉS PARA LOS/AS AGRICULTORES/AS</a:t>
            </a:r>
            <a:endParaRPr lang="es-AR" altLang="es-ES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14" y="229037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195" y="265616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214" y="323533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92405" y="1005270"/>
            <a:ext cx="7543800" cy="402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Universidad 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71AA3DC-C0B0-5DEB-2E47-BEB314A91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2132695"/>
            <a:ext cx="3771900" cy="33888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3909D96-CA51-AEFB-B708-45CE13F309F8}"/>
              </a:ext>
            </a:extLst>
          </p:cNvPr>
          <p:cNvSpPr txBox="1"/>
          <p:nvPr/>
        </p:nvSpPr>
        <p:spPr>
          <a:xfrm>
            <a:off x="264363" y="2633975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>
              <a:lnSpc>
                <a:spcPct val="100000"/>
              </a:lnSpc>
              <a:spcBef>
                <a:spcPts val="2525"/>
              </a:spcBef>
            </a:pPr>
            <a:r>
              <a:rPr lang="es-AR" altLang="es-AR" sz="18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YACÓN ES UNA PLANTA DE LAS YUNGAS QUE CRECE DESDE HACE SIGLOS EN LA CORDILLERA DE LOS ANDES. ES UNA RAÍZ ANDINA DE FLORES AMARILLAS SIMILARES A LAS MARGARITAS. EL CULTIVO ES ORIGINARIO DE PERÚ. EL YACÓN PERTENECE A LA FAMILIA DE LAS COMPUESTAS (COMPOSITAE O ASTERACEAE)</a:t>
            </a:r>
            <a:endParaRPr lang="es-UY" altLang="es-ES" sz="18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3A2B42B1-D285-198C-980D-07C66BB6AF5D}"/>
              </a:ext>
            </a:extLst>
          </p:cNvPr>
          <p:cNvSpPr txBox="1"/>
          <p:nvPr/>
        </p:nvSpPr>
        <p:spPr>
          <a:xfrm>
            <a:off x="264363" y="191754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LA PLANTA DE YACÓN</a:t>
            </a:r>
            <a:endParaRPr lang="es-UY" altLang="es-ES" sz="28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318682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0" y="355261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9" y="413178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2050" y="1094915"/>
            <a:ext cx="7543800" cy="402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Universidad 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05DC196-9131-9F05-268A-53328A15E60A}"/>
              </a:ext>
            </a:extLst>
          </p:cNvPr>
          <p:cNvSpPr txBox="1"/>
          <p:nvPr/>
        </p:nvSpPr>
        <p:spPr>
          <a:xfrm>
            <a:off x="318150" y="1932700"/>
            <a:ext cx="42768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es-AR" altLang="es-AR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YACÓN ES UNA PLANTA PERENNE Y DE PORTE HERBÁCEO QUE LLEGA A MEDIR ENTRE 1.5 Y 2.5 M DE ALTURA. LA PLANTA PRODUCE RAÍCES RESERVANTES QUE TIENEN UN SABOR DULCE Y QUE POR LO GENERAL SON CONSUMIDAS CRUDAS, COMO FRUTAS</a:t>
            </a:r>
            <a:r>
              <a:rPr lang="es-AR" altLang="es-AR" sz="12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AR" altLang="es-AR" sz="1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UNA PLANTA COMESTIBLE AL 100%, RAÍCES, HOJAS, FLORES Y TALLO. SE CREE QUE SU CONSUMO MEJORA FUNCIONES DEL ORGANISMO.</a:t>
            </a:r>
            <a:endParaRPr lang="es-UY" altLang="es-ES" sz="1800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F5AD256-36BB-F268-C84F-2537661F7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85" y="1932700"/>
            <a:ext cx="4074521" cy="41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14" y="229037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195" y="265616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214" y="323533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92405" y="1005270"/>
            <a:ext cx="7543800" cy="402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Universidad 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5CDB8-C1EF-2171-11BF-9F6F2F3A3F86}"/>
              </a:ext>
            </a:extLst>
          </p:cNvPr>
          <p:cNvSpPr txBox="1"/>
          <p:nvPr/>
        </p:nvSpPr>
        <p:spPr>
          <a:xfrm>
            <a:off x="627529" y="1840455"/>
            <a:ext cx="7691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32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EFECTOS SOBRE LA SALUD</a:t>
            </a:r>
            <a:endParaRPr lang="es-UY" altLang="es-ES" sz="32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EBB3A96-3BD0-8AF0-AEF5-2F48A7CC2EC6}"/>
              </a:ext>
            </a:extLst>
          </p:cNvPr>
          <p:cNvSpPr txBox="1"/>
          <p:nvPr/>
        </p:nvSpPr>
        <p:spPr>
          <a:xfrm>
            <a:off x="264363" y="2936370"/>
            <a:ext cx="8639238" cy="2153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29013">
              <a:lnSpc>
                <a:spcPct val="107000"/>
              </a:lnSpc>
              <a:spcAft>
                <a:spcPts val="1120"/>
              </a:spcAft>
              <a:defRPr/>
            </a:pPr>
            <a:r>
              <a:rPr lang="es-AR" sz="1800" kern="1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DEBIDO A QUE EL CONSUMO DE OLIGO FRUCTUOSA (OF) APORTA POCAS CALORÍAS (1,5 KCAL/G), SIN ELEVAR EL NIVEL DE GLUCOSA EN LA SANGRE, LA RAÍZ PUEDE SER CONSUMIDA POR DIABÉTICOS Y PERSONAS QUE DESEAN BAJAR DE PESO. A LA VEZ SIENDO LA OF UN PREBIÓTICO (RECONSTITUYENTE DE LA MICROFLORA INTESTINAL) Y UN TIPO DE FIBRA SOLUBLE, AYUDA A PREVENIR EL ESTREÑIMIENTO </a:t>
            </a:r>
            <a:endParaRPr lang="es-UY" altLang="es-ES" sz="2000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93179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0" y="229758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9" y="287675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2050" y="888183"/>
            <a:ext cx="7543800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</a:t>
            </a:r>
            <a:r>
              <a:rPr lang="es-AR" sz="1600" kern="0" dirty="0" smtClean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octubre </a:t>
            </a: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2023. Universidad 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D2D11F8-9BD9-F24B-D8C0-96A02BBAB3F0}"/>
              </a:ext>
            </a:extLst>
          </p:cNvPr>
          <p:cNvSpPr txBox="1"/>
          <p:nvPr/>
        </p:nvSpPr>
        <p:spPr>
          <a:xfrm>
            <a:off x="519953" y="2006603"/>
            <a:ext cx="8009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OPORTUNIDADES DEL MERCADO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72458EE-C0DD-B283-F84D-D3574AE313A5}"/>
              </a:ext>
            </a:extLst>
          </p:cNvPr>
          <p:cNvSpPr txBox="1"/>
          <p:nvPr/>
        </p:nvSpPr>
        <p:spPr>
          <a:xfrm>
            <a:off x="696919" y="3037558"/>
            <a:ext cx="77612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2525"/>
              </a:spcBef>
            </a:pPr>
            <a:r>
              <a:rPr lang="es-AR" altLang="es-AR" sz="20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PUEDE ENCONTRAR EN EL MERCADO PRODUCTOS PROCESADOS DE ALTO VALOR COMO: JARABES, JUGOS, MERMELADAS, HOJUELAS Y TÉ. LA GRAN DEMANDA DE INFORMACIÓN SOBRE EL YACÓN INDICA QUE HAY MUCHO INTERÉS EN ESTE CULTIVO EN VARIOS PAÍSES DEL MUNDO</a:t>
            </a:r>
            <a:endParaRPr lang="es-UY" altLang="es-ES" sz="2000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336611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0" y="373190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9" y="431107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2050" y="1112844"/>
            <a:ext cx="7543800" cy="402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Universidad 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5CDB8-C1EF-2171-11BF-9F6F2F3A3F86}"/>
              </a:ext>
            </a:extLst>
          </p:cNvPr>
          <p:cNvSpPr txBox="1"/>
          <p:nvPr/>
        </p:nvSpPr>
        <p:spPr>
          <a:xfrm>
            <a:off x="2307950" y="194802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METODOLOGÍA</a:t>
            </a:r>
            <a:endParaRPr lang="es-UY" altLang="es-ES" sz="28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4E1E1C9-F943-1DB2-5414-D84A5494964B}"/>
              </a:ext>
            </a:extLst>
          </p:cNvPr>
          <p:cNvSpPr txBox="1"/>
          <p:nvPr/>
        </p:nvSpPr>
        <p:spPr>
          <a:xfrm>
            <a:off x="805030" y="2865693"/>
            <a:ext cx="77985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4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SE REALIZÓ EN EL MES DE MAYO DEL 2023 30 ENCUESTA</a:t>
            </a:r>
            <a:r>
              <a:rPr lang="es-UY" sz="2400" dirty="0">
                <a:solidFill>
                  <a:srgbClr val="222222"/>
                </a:solidFill>
                <a:latin typeface="Arial Black" panose="020B0A04020102020204" pitchFamily="34" charset="0"/>
                <a:ea typeface="AR PL SungtiL GB"/>
              </a:rPr>
              <a:t>S</a:t>
            </a:r>
            <a:r>
              <a:rPr lang="es-UY" sz="24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 PARA EXPLORAR PRELIMINARMENTE EL CONOCIMIENTO Y ADHESIÓN A LA PROPUESTA DEL CULTIVO DE YACÓN POR PARTE DE PEQUEÑOS AGRICULTORES. </a:t>
            </a:r>
            <a:endParaRPr lang="es-A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246966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0" y="283545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59" y="341462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2050" y="1023199"/>
            <a:ext cx="7543800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</a:t>
            </a:r>
            <a:r>
              <a:rPr lang="es-AR" sz="1600" kern="0" dirty="0" smtClean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</a:t>
            </a: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5CDB8-C1EF-2171-11BF-9F6F2F3A3F86}"/>
              </a:ext>
            </a:extLst>
          </p:cNvPr>
          <p:cNvSpPr txBox="1"/>
          <p:nvPr/>
        </p:nvSpPr>
        <p:spPr>
          <a:xfrm>
            <a:off x="251006" y="1794646"/>
            <a:ext cx="8528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CARACTERIZACIÓN DE LA MUESTRA</a:t>
            </a:r>
            <a:endParaRPr lang="es-UY" altLang="es-ES" sz="28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6F5BF76-8645-66B4-7336-0DCF7CDD4291}"/>
              </a:ext>
            </a:extLst>
          </p:cNvPr>
          <p:cNvSpPr txBox="1"/>
          <p:nvPr/>
        </p:nvSpPr>
        <p:spPr>
          <a:xfrm>
            <a:off x="251007" y="2616468"/>
            <a:ext cx="8749558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3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LA MUESTRA DE AGRICULTORES SE CARACTERIZÓ POR ESTAR COMPUESTA POR UN 93 % DE VARONES.</a:t>
            </a:r>
          </a:p>
          <a:p>
            <a:pPr algn="ctr"/>
            <a:endParaRPr lang="es-UY" sz="2300" dirty="0">
              <a:solidFill>
                <a:srgbClr val="222222"/>
              </a:solidFill>
              <a:effectLst/>
              <a:latin typeface="Arial Black" panose="020B0A04020102020204" pitchFamily="34" charset="0"/>
              <a:ea typeface="AR PL SungtiL GB"/>
            </a:endParaRPr>
          </a:p>
          <a:p>
            <a:pPr algn="ctr"/>
            <a:r>
              <a:rPr lang="es-UY" sz="2300" dirty="0">
                <a:solidFill>
                  <a:srgbClr val="222222"/>
                </a:solidFill>
                <a:latin typeface="Arial Black" panose="020B0A04020102020204" pitchFamily="34" charset="0"/>
                <a:ea typeface="AR PL SungtiL GB"/>
              </a:rPr>
              <a:t>E</a:t>
            </a:r>
            <a:r>
              <a:rPr lang="es-UY" sz="23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L 100 % ENTRE 20 A 40 AÑOS PERTENECIENTES A LA ZONA CENTRO Y NORTE DE TUCUMÁN.</a:t>
            </a:r>
          </a:p>
          <a:p>
            <a:pPr algn="ctr"/>
            <a:endParaRPr lang="es-UY" sz="2300" dirty="0">
              <a:solidFill>
                <a:srgbClr val="222222"/>
              </a:solidFill>
              <a:latin typeface="Arial Black" panose="020B0A04020102020204" pitchFamily="34" charset="0"/>
              <a:ea typeface="AR PL SungtiL GB"/>
            </a:endParaRPr>
          </a:p>
          <a:p>
            <a:pPr algn="ctr"/>
            <a:r>
              <a:rPr lang="es-UY" sz="2300" dirty="0">
                <a:solidFill>
                  <a:srgbClr val="222222"/>
                </a:solidFill>
                <a:latin typeface="Arial Black" panose="020B0A04020102020204" pitchFamily="34" charset="0"/>
                <a:ea typeface="AR PL SungtiL GB"/>
              </a:rPr>
              <a:t>U</a:t>
            </a:r>
            <a:r>
              <a:rPr lang="es-UY" sz="23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N 71 % DEDICADOS A LA AGRICULTURA FAMILIAR CON CULTIVOS COMO CAÑA DE AZÚCAR, HUERTA EN GENERAL, ORNAMENTALES Y GANADERÍA.</a:t>
            </a:r>
            <a:endParaRPr lang="es-AR" sz="2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B75D3A8-9C4D-3893-2B89-E8B6B2DE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14" y="211108"/>
            <a:ext cx="2139881" cy="69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445A03-D504-68D9-75DD-91EF807C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195" y="247687"/>
            <a:ext cx="1237595" cy="658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7D3AF9-06F5-CD84-002C-2F678261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214" y="305604"/>
            <a:ext cx="4230991" cy="50601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76484E21-F187-0894-909F-4EC58BB06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92405" y="987341"/>
            <a:ext cx="7543800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y 10 de octubre de 2023. </a:t>
            </a:r>
            <a:r>
              <a:rPr lang="es-AR" sz="1600" kern="0" dirty="0" smtClean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</a:t>
            </a:r>
            <a:r>
              <a:rPr lang="es-AR" sz="1600" kern="0" dirty="0">
                <a:solidFill>
                  <a:srgbClr val="24425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Nacional de Asunción. Paraguay</a:t>
            </a:r>
            <a:endParaRPr lang="es-A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323BF807-45ED-6D4D-677A-6346270679EC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5CDB8-C1EF-2171-11BF-9F6F2F3A3F86}"/>
              </a:ext>
            </a:extLst>
          </p:cNvPr>
          <p:cNvSpPr txBox="1"/>
          <p:nvPr/>
        </p:nvSpPr>
        <p:spPr>
          <a:xfrm>
            <a:off x="733314" y="1872873"/>
            <a:ext cx="7747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500"/>
              </a:spcBef>
            </a:pPr>
            <a:r>
              <a:rPr lang="es-ES" altLang="es-ES" sz="2800" b="1" dirty="0">
                <a:solidFill>
                  <a:srgbClr val="FF6600"/>
                </a:solidFill>
                <a:latin typeface="Arial Black" panose="020B0A04020102020204" pitchFamily="34" charset="0"/>
                <a:cs typeface="Arial  Bold" charset="0"/>
              </a:rPr>
              <a:t>RESULTADOS PRELIMINARES </a:t>
            </a:r>
            <a:endParaRPr lang="es-UY" altLang="es-ES" sz="2800" b="1" dirty="0">
              <a:solidFill>
                <a:srgbClr val="FF6600"/>
              </a:solidFill>
              <a:latin typeface="Arial Black" panose="020B0A04020102020204" pitchFamily="34" charset="0"/>
              <a:cs typeface="Arial  Bold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F286113-728A-9EB0-859B-DE6B592334E5}"/>
              </a:ext>
            </a:extLst>
          </p:cNvPr>
          <p:cNvSpPr txBox="1"/>
          <p:nvPr/>
        </p:nvSpPr>
        <p:spPr>
          <a:xfrm>
            <a:off x="268941" y="2491835"/>
            <a:ext cx="86061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4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EL 85 % DECLARÓ NO CONOCER EL CULTIVO DE YACÓN</a:t>
            </a:r>
            <a:r>
              <a:rPr lang="es-UY" sz="2400" dirty="0">
                <a:solidFill>
                  <a:srgbClr val="222222"/>
                </a:solidFill>
                <a:latin typeface="Arial Black" panose="020B0A04020102020204" pitchFamily="34" charset="0"/>
                <a:ea typeface="AR PL SungtiL GB"/>
              </a:rPr>
              <a:t>.</a:t>
            </a:r>
          </a:p>
          <a:p>
            <a:pPr algn="ctr"/>
            <a:endParaRPr lang="es-UY" sz="2400" dirty="0">
              <a:solidFill>
                <a:srgbClr val="222222"/>
              </a:solidFill>
              <a:latin typeface="Arial Black" panose="020B0A04020102020204" pitchFamily="34" charset="0"/>
              <a:ea typeface="AR PL SungtiL GB"/>
            </a:endParaRPr>
          </a:p>
          <a:p>
            <a:pPr algn="ctr"/>
            <a:r>
              <a:rPr lang="es-UY" sz="24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EL 15 % LO CONOCÍA POR COMENTARIOS DE TERCERAS PERSONAS.</a:t>
            </a:r>
          </a:p>
          <a:p>
            <a:pPr algn="ctr"/>
            <a:endParaRPr lang="es-UY" sz="2400" dirty="0">
              <a:solidFill>
                <a:srgbClr val="222222"/>
              </a:solidFill>
              <a:effectLst/>
              <a:latin typeface="Arial Black" panose="020B0A04020102020204" pitchFamily="34" charset="0"/>
              <a:ea typeface="AR PL SungtiL GB"/>
            </a:endParaRPr>
          </a:p>
          <a:p>
            <a:pPr algn="ctr"/>
            <a:r>
              <a:rPr lang="es-UY" sz="2400" dirty="0">
                <a:solidFill>
                  <a:srgbClr val="222222"/>
                </a:solidFill>
                <a:effectLst/>
                <a:latin typeface="Arial Black" panose="020B0A04020102020204" pitchFamily="34" charset="0"/>
                <a:ea typeface="AR PL SungtiL GB"/>
              </a:rPr>
              <a:t>ANTE LA CONSULTA SI LO CULTIVARÍAN, UN 57 % CONTESTÓ NO SABER POR EL MOMENTO; MIENTRAS QUE UN 35 % CONTESTÓ QUE SÍ LE GUSTARÍA HACER EL CULTIVO. </a:t>
            </a:r>
          </a:p>
        </p:txBody>
      </p:sp>
    </p:spTree>
    <p:extLst>
      <p:ext uri="{BB962C8B-B14F-4D97-AF65-F5344CB8AC3E}">
        <p14:creationId xmlns:p14="http://schemas.microsoft.com/office/powerpoint/2010/main" val="40701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12358</TotalTime>
  <Words>841</Words>
  <Application>Microsoft Office PowerPoint</Application>
  <PresentationFormat>Presentación en pantalla (4:3)</PresentationFormat>
  <Paragraphs>63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Arial</vt:lpstr>
      <vt:lpstr>Lohit Devanagari</vt:lpstr>
      <vt:lpstr>Times New Roman</vt:lpstr>
      <vt:lpstr>Roman</vt:lpstr>
      <vt:lpstr>Arial  Bold</vt:lpstr>
      <vt:lpstr>Arial Black</vt:lpstr>
      <vt:lpstr>AR PL SungtiL GB</vt:lpstr>
      <vt:lpstr>MS Mincho</vt:lpstr>
      <vt:lpstr>Calibri</vt:lpstr>
      <vt:lpstr>Calibri Light</vt:lpstr>
      <vt:lpstr>Retrospect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yoda</dc:creator>
  <cp:lastModifiedBy>Usuario de Windows</cp:lastModifiedBy>
  <cp:revision>42</cp:revision>
  <dcterms:modified xsi:type="dcterms:W3CDTF">2023-09-26T22:42:20Z</dcterms:modified>
</cp:coreProperties>
</file>