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3" r:id="rId4"/>
    <p:sldId id="274" r:id="rId5"/>
    <p:sldId id="258" r:id="rId6"/>
    <p:sldId id="263" r:id="rId7"/>
    <p:sldId id="264" r:id="rId8"/>
    <p:sldId id="275" r:id="rId9"/>
    <p:sldId id="266" r:id="rId10"/>
    <p:sldId id="260" r:id="rId11"/>
    <p:sldId id="259" r:id="rId12"/>
    <p:sldId id="267" r:id="rId13"/>
    <p:sldId id="269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794BA-42D4-4D29-9C95-AB30C8C50D64}" type="datetimeFigureOut">
              <a:rPr lang="es-AR" smtClean="0"/>
              <a:t>4/10/2023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9BD79-7E33-412C-87A7-BEF7625A7F5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139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 smtClean="0"/>
              <a:t>Estabamos</a:t>
            </a:r>
            <a:r>
              <a:rPr lang="es-AR" baseline="0" dirty="0" smtClean="0"/>
              <a:t> viendo a nivel país ejemplos de afectación de los distintos estratos, ahora presentamos en la </a:t>
            </a:r>
            <a:r>
              <a:rPr lang="es-AR" baseline="0" dirty="0" err="1" smtClean="0"/>
              <a:t>prov</a:t>
            </a:r>
            <a:r>
              <a:rPr lang="es-AR" baseline="0" dirty="0" smtClean="0"/>
              <a:t> de </a:t>
            </a:r>
            <a:r>
              <a:rPr lang="es-AR" baseline="0" dirty="0" err="1" smtClean="0"/>
              <a:t>cba</a:t>
            </a:r>
            <a:r>
              <a:rPr lang="es-AR" baseline="0" dirty="0" smtClean="0"/>
              <a:t> q </a:t>
            </a:r>
            <a:r>
              <a:rPr lang="es-AR" baseline="0" dirty="0" err="1" smtClean="0"/>
              <a:t>ocurrio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0EF8-EE9D-4F84-A2EE-C92E2DC22694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981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 smtClean="0"/>
              <a:t>Distribucion</a:t>
            </a:r>
            <a:r>
              <a:rPr lang="es-AR" dirty="0" smtClean="0"/>
              <a:t> y organización espacial de los q componen una comunidad vegetal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0EF8-EE9D-4F84-A2EE-C92E2DC22694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721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C23F2-8C1F-40A4-B569-557FF51418B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90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Otro tipo de estrato q vamos a ver en este horario es cultivos extensivos ( cultivos agrícolas como soja, </a:t>
            </a:r>
            <a:r>
              <a:rPr lang="es-AR" dirty="0" err="1" smtClean="0"/>
              <a:t>máiz</a:t>
            </a:r>
            <a:r>
              <a:rPr lang="es-AR" dirty="0" smtClean="0"/>
              <a:t> , trigo..) y los</a:t>
            </a:r>
            <a:r>
              <a:rPr lang="es-AR" baseline="0" dirty="0" smtClean="0"/>
              <a:t> eventos de los incendios en ellos , teniendo en cuenta la forma de </a:t>
            </a:r>
            <a:r>
              <a:rPr lang="es-AR" b="1" u="sng" baseline="0" dirty="0" smtClean="0"/>
              <a:t>labranza?, los residuos que quedan (cantidad y calidad)</a:t>
            </a:r>
          </a:p>
          <a:p>
            <a:r>
              <a:rPr lang="es-AR" b="1" u="sng" baseline="0" dirty="0" smtClean="0"/>
              <a:t>Residuo : estamos hablando d los restos de la ´planta q quedan en el suelo luego de la cosecha</a:t>
            </a:r>
            <a:endParaRPr lang="es-AR" b="1" u="sng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0EF8-EE9D-4F84-A2EE-C92E2DC22694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55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2"/>
            </a:gs>
            <a:gs pos="95000">
              <a:schemeClr val="accent2">
                <a:lumMod val="40000"/>
                <a:lumOff val="6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4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50723" y="265472"/>
            <a:ext cx="11739716" cy="62975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s-AR" sz="2400" b="1" cap="none" baseline="30000" dirty="0" smtClean="0"/>
              <a:t/>
            </a:r>
            <a:br>
              <a:rPr lang="es-AR" sz="2400" b="1" cap="none" baseline="30000" dirty="0" smtClean="0"/>
            </a:br>
            <a:r>
              <a:rPr lang="es-AR" sz="2400" b="1" cap="none" baseline="30000" dirty="0"/>
              <a:t/>
            </a:r>
            <a:br>
              <a:rPr lang="es-AR" sz="2400" b="1" cap="none" baseline="30000" dirty="0"/>
            </a:br>
            <a:r>
              <a:rPr lang="es-AR" sz="2400" b="1" cap="none" baseline="30000" dirty="0" smtClean="0"/>
              <a:t>a</a:t>
            </a:r>
            <a:r>
              <a:rPr lang="es-AR" sz="2400" dirty="0" smtClean="0"/>
              <a:t> </a:t>
            </a:r>
            <a:r>
              <a:rPr lang="es-AR" sz="2400" dirty="0"/>
              <a:t>Andrea </a:t>
            </a:r>
            <a:r>
              <a:rPr lang="es-AR" sz="2400" dirty="0" err="1" smtClean="0"/>
              <a:t>Rubenacker</a:t>
            </a:r>
            <a:r>
              <a:rPr lang="es-AR" sz="2400" dirty="0" smtClean="0"/>
              <a:t>, </a:t>
            </a:r>
            <a:r>
              <a:rPr lang="es-AR" sz="2400" b="1" cap="none" baseline="30000" dirty="0" smtClean="0"/>
              <a:t>b</a:t>
            </a:r>
            <a:r>
              <a:rPr lang="es-AR" sz="2400" dirty="0" smtClean="0"/>
              <a:t> Carla </a:t>
            </a:r>
            <a:r>
              <a:rPr lang="es-AR" sz="2400" dirty="0" err="1" smtClean="0"/>
              <a:t>Dionisi</a:t>
            </a:r>
            <a:r>
              <a:rPr lang="es-AR" sz="2400" dirty="0" smtClean="0"/>
              <a:t>                  </a:t>
            </a:r>
            <a:br>
              <a:rPr lang="es-AR" sz="2400" dirty="0" smtClean="0"/>
            </a:br>
            <a:r>
              <a:rPr lang="es-AR" sz="2400" b="1" cap="none" baseline="30000" dirty="0" smtClean="0"/>
              <a:t>c</a:t>
            </a:r>
            <a:r>
              <a:rPr lang="es-AR" sz="2400" dirty="0" smtClean="0"/>
              <a:t> Cecilia </a:t>
            </a:r>
            <a:r>
              <a:rPr lang="es-AR" sz="2400" dirty="0" err="1"/>
              <a:t>Vettorello</a:t>
            </a:r>
            <a:r>
              <a:rPr lang="es-AR" sz="2400" dirty="0"/>
              <a:t> </a:t>
            </a:r>
            <a:br>
              <a:rPr lang="es-AR" sz="2400" dirty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b="1" cap="none" baseline="30000" dirty="0" smtClean="0"/>
              <a:t>a</a:t>
            </a:r>
            <a:r>
              <a:rPr lang="es-AR" sz="2400" cap="none" dirty="0" smtClean="0"/>
              <a:t> Facultad </a:t>
            </a:r>
            <a:r>
              <a:rPr lang="es-AR" sz="2400" cap="none" dirty="0"/>
              <a:t>de Ciencias Agropecuarias, UNC, Argentina, arubenac@agro.unc.edu.ar</a:t>
            </a:r>
            <a:br>
              <a:rPr lang="es-AR" sz="2400" cap="none" dirty="0"/>
            </a:br>
            <a:r>
              <a:rPr lang="es-AR" sz="2400" b="1" cap="none" baseline="30000" dirty="0"/>
              <a:t>b</a:t>
            </a:r>
            <a:r>
              <a:rPr lang="es-AR" sz="2400" cap="none" dirty="0" smtClean="0"/>
              <a:t> Facultad </a:t>
            </a:r>
            <a:r>
              <a:rPr lang="es-AR" sz="2400" cap="none" dirty="0"/>
              <a:t>de Ciencias Agropecuarias, UNC, Argentina, cdionisi@agro.unc.edu.ar</a:t>
            </a:r>
            <a:br>
              <a:rPr lang="es-AR" sz="2400" cap="none" dirty="0"/>
            </a:br>
            <a:r>
              <a:rPr lang="es-AR" sz="2400" b="1" cap="none" baseline="30000" dirty="0"/>
              <a:t>c</a:t>
            </a:r>
            <a:r>
              <a:rPr lang="es-AR" sz="2400" cap="none" dirty="0"/>
              <a:t> Facultad de Ciencias Agropecuarias, UNC, Argentina, cvettore@agro.unc.edu.ar</a:t>
            </a:r>
            <a:br>
              <a:rPr lang="es-AR" sz="2400" cap="none" dirty="0"/>
            </a:br>
            <a:endParaRPr lang="es-AR" sz="2400" cap="non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5" y="166256"/>
            <a:ext cx="1969179" cy="7864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306" y="152896"/>
            <a:ext cx="1810669" cy="896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657" y="221227"/>
            <a:ext cx="5464892" cy="7159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CuadroTexto 7"/>
          <p:cNvSpPr txBox="1"/>
          <p:nvPr/>
        </p:nvSpPr>
        <p:spPr>
          <a:xfrm>
            <a:off x="783772" y="1318162"/>
            <a:ext cx="10402783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/>
              <a:t>      </a:t>
            </a:r>
          </a:p>
          <a:p>
            <a:pPr algn="ctr"/>
            <a:r>
              <a:rPr lang="es-AR" sz="2800" b="1" dirty="0" smtClean="0"/>
              <a:t>Efectos </a:t>
            </a:r>
            <a:r>
              <a:rPr lang="es-AR" sz="2800" b="1" dirty="0"/>
              <a:t>de los incendios sobre las propiedades edáficas </a:t>
            </a:r>
            <a:r>
              <a:rPr lang="es-AR" sz="2800" b="1" dirty="0" smtClean="0"/>
              <a:t>   (</a:t>
            </a:r>
            <a:r>
              <a:rPr lang="es-AR" sz="2800" b="1" dirty="0"/>
              <a:t>Córdoba, Argentina</a:t>
            </a:r>
            <a:r>
              <a:rPr lang="es-AR" sz="2800" b="1" dirty="0" smtClean="0"/>
              <a:t>)</a:t>
            </a:r>
            <a:endParaRPr lang="es-AR" sz="28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5"/>
    </mc:Choice>
    <mc:Fallback xmlns="">
      <p:transition spd="slow" advTm="1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69810"/>
              </p:ext>
            </p:extLst>
          </p:nvPr>
        </p:nvGraphicFramePr>
        <p:xfrm>
          <a:off x="795648" y="1022937"/>
          <a:ext cx="10141528" cy="5230288"/>
        </p:xfrm>
        <a:graphic>
          <a:graphicData uri="http://schemas.openxmlformats.org/drawingml/2006/table">
            <a:tbl>
              <a:tblPr firstRow="1" firstCol="1" bandRow="1"/>
              <a:tblGrid>
                <a:gridCol w="1493344">
                  <a:extLst>
                    <a:ext uri="{9D8B030D-6E8A-4147-A177-3AD203B41FA5}">
                      <a16:colId xmlns:a16="http://schemas.microsoft.com/office/drawing/2014/main" val="4271727122"/>
                    </a:ext>
                  </a:extLst>
                </a:gridCol>
                <a:gridCol w="1493344">
                  <a:extLst>
                    <a:ext uri="{9D8B030D-6E8A-4147-A177-3AD203B41FA5}">
                      <a16:colId xmlns:a16="http://schemas.microsoft.com/office/drawing/2014/main" val="3655459880"/>
                    </a:ext>
                  </a:extLst>
                </a:gridCol>
                <a:gridCol w="1493344">
                  <a:extLst>
                    <a:ext uri="{9D8B030D-6E8A-4147-A177-3AD203B41FA5}">
                      <a16:colId xmlns:a16="http://schemas.microsoft.com/office/drawing/2014/main" val="1303208005"/>
                    </a:ext>
                  </a:extLst>
                </a:gridCol>
                <a:gridCol w="1493344">
                  <a:extLst>
                    <a:ext uri="{9D8B030D-6E8A-4147-A177-3AD203B41FA5}">
                      <a16:colId xmlns:a16="http://schemas.microsoft.com/office/drawing/2014/main" val="2616801502"/>
                    </a:ext>
                  </a:extLst>
                </a:gridCol>
                <a:gridCol w="1493344">
                  <a:extLst>
                    <a:ext uri="{9D8B030D-6E8A-4147-A177-3AD203B41FA5}">
                      <a16:colId xmlns:a16="http://schemas.microsoft.com/office/drawing/2014/main" val="2506116547"/>
                    </a:ext>
                  </a:extLst>
                </a:gridCol>
                <a:gridCol w="1493344">
                  <a:extLst>
                    <a:ext uri="{9D8B030D-6E8A-4147-A177-3AD203B41FA5}">
                      <a16:colId xmlns:a16="http://schemas.microsoft.com/office/drawing/2014/main" val="1649379620"/>
                    </a:ext>
                  </a:extLst>
                </a:gridCol>
                <a:gridCol w="1181464">
                  <a:extLst>
                    <a:ext uri="{9D8B030D-6E8A-4147-A177-3AD203B41FA5}">
                      <a16:colId xmlns:a16="http://schemas.microsoft.com/office/drawing/2014/main" val="3090674026"/>
                    </a:ext>
                  </a:extLst>
                </a:gridCol>
              </a:tblGrid>
              <a:tr h="907067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Suelos</a:t>
                      </a:r>
                      <a:endParaRPr lang="es-AR" sz="2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COT</a:t>
                      </a:r>
                      <a:endParaRPr lang="es-AR" sz="2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 kg</a:t>
                      </a:r>
                      <a:r>
                        <a:rPr lang="it-IT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 </a:t>
                      </a: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suelo)</a:t>
                      </a:r>
                      <a:endParaRPr lang="es-AR" sz="2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CAF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(g100g</a:t>
                      </a:r>
                      <a:r>
                        <a:rPr lang="it-IT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COT)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CAH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(g100g</a:t>
                      </a:r>
                      <a:r>
                        <a:rPr lang="it-IT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COT)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Fap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 kg</a:t>
                      </a:r>
                      <a:r>
                        <a:rPr lang="it-IT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)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Wr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(log WDPT)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AS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(%)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73115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P-T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105,3a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6,9a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12,3b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0,25a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82,7a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078911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P-Q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127,7b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7,9b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10,6a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0,50b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2,00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85,7b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779050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M-T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116,5b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7,7b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12,4a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0,20a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83,4a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80199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M-Q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77,0a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6,8a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14,3b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0,29b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1,23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88,3b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166146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Mz-T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97,1a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5,3a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5,6b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0,48b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62,8a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548121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Mz-Q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108,7b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6,9b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3,6a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0,33a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80,2b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7010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S-T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76,7a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8,1a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9,7a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0,61b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68,2a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86340"/>
                  </a:ext>
                </a:extLst>
              </a:tr>
              <a:tr h="503926"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S-Q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100,1b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8,7b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10,8b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0,15a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Np</a:t>
                      </a:r>
                      <a:endParaRPr lang="es-AR" sz="2400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auto" latinLnBrk="0" hangingPunct="1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70,1a</a:t>
                      </a:r>
                      <a:endParaRPr lang="es-AR" sz="2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/>
                        <a:cs typeface="Lohit Devanaga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86161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795648" y="116432"/>
            <a:ext cx="10189028" cy="7591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182880" algn="just" hangingPunct="0">
              <a:lnSpc>
                <a:spcPts val="1300"/>
              </a:lnSpc>
              <a:spcAft>
                <a:spcPts val="0"/>
              </a:spcAft>
            </a:pPr>
            <a:endParaRPr lang="es-ES_tradnl" kern="150" dirty="0" smtClean="0">
              <a:solidFill>
                <a:schemeClr val="bg1"/>
              </a:solidFill>
              <a:ea typeface="MS Mincho"/>
            </a:endParaRPr>
          </a:p>
          <a:p>
            <a:pPr indent="182880" algn="just" hangingPunct="0">
              <a:lnSpc>
                <a:spcPts val="1300"/>
              </a:lnSpc>
              <a:spcAft>
                <a:spcPts val="0"/>
              </a:spcAft>
            </a:pPr>
            <a:r>
              <a:rPr lang="es-ES_tradnl" kern="150" dirty="0" smtClean="0">
                <a:solidFill>
                  <a:schemeClr val="bg1"/>
                </a:solidFill>
                <a:ea typeface="MS Mincho"/>
              </a:rPr>
              <a:t>Tabla </a:t>
            </a:r>
            <a:r>
              <a:rPr lang="es-ES_tradnl" kern="150" dirty="0">
                <a:solidFill>
                  <a:schemeClr val="bg1"/>
                </a:solidFill>
                <a:ea typeface="MS Mincho"/>
              </a:rPr>
              <a:t>2. Fracciones de carbono, fracción apolar, </a:t>
            </a:r>
            <a:r>
              <a:rPr lang="es-ES_tradnl" kern="150" dirty="0" err="1">
                <a:solidFill>
                  <a:schemeClr val="bg1"/>
                </a:solidFill>
                <a:ea typeface="MS Mincho"/>
              </a:rPr>
              <a:t>hidrofobicidad</a:t>
            </a:r>
            <a:r>
              <a:rPr lang="es-ES_tradnl" kern="150" dirty="0">
                <a:solidFill>
                  <a:schemeClr val="bg1"/>
                </a:solidFill>
                <a:ea typeface="MS Mincho"/>
              </a:rPr>
              <a:t> y </a:t>
            </a:r>
            <a:r>
              <a:rPr lang="es-ES_tradnl" kern="150" dirty="0" smtClean="0">
                <a:solidFill>
                  <a:schemeClr val="bg1"/>
                </a:solidFill>
                <a:ea typeface="MS Mincho"/>
              </a:rPr>
              <a:t>estabilidad</a:t>
            </a:r>
          </a:p>
          <a:p>
            <a:pPr indent="182880" algn="just" hangingPunct="0">
              <a:lnSpc>
                <a:spcPts val="1300"/>
              </a:lnSpc>
              <a:spcAft>
                <a:spcPts val="0"/>
              </a:spcAft>
            </a:pPr>
            <a:r>
              <a:rPr lang="es-ES_tradnl" kern="150" dirty="0" smtClean="0">
                <a:solidFill>
                  <a:schemeClr val="bg1"/>
                </a:solidFill>
                <a:ea typeface="MS Mincho"/>
              </a:rPr>
              <a:t> </a:t>
            </a:r>
          </a:p>
          <a:p>
            <a:pPr indent="182880" algn="just" hangingPunct="0">
              <a:lnSpc>
                <a:spcPts val="1300"/>
              </a:lnSpc>
              <a:spcAft>
                <a:spcPts val="0"/>
              </a:spcAft>
            </a:pPr>
            <a:r>
              <a:rPr lang="es-ES_tradnl" kern="150" dirty="0" smtClean="0">
                <a:solidFill>
                  <a:schemeClr val="bg1"/>
                </a:solidFill>
                <a:ea typeface="MS Mincho"/>
              </a:rPr>
              <a:t>de los </a:t>
            </a:r>
            <a:r>
              <a:rPr lang="es-ES_tradnl" kern="150" dirty="0">
                <a:solidFill>
                  <a:schemeClr val="bg1"/>
                </a:solidFill>
                <a:ea typeface="MS Mincho"/>
              </a:rPr>
              <a:t>agregados </a:t>
            </a:r>
            <a:r>
              <a:rPr lang="es-ES_tradnl" kern="150" dirty="0" smtClean="0">
                <a:solidFill>
                  <a:schemeClr val="bg1"/>
                </a:solidFill>
                <a:ea typeface="MS Mincho"/>
              </a:rPr>
              <a:t>en </a:t>
            </a:r>
            <a:r>
              <a:rPr lang="es-ES_tradnl" kern="150" dirty="0">
                <a:solidFill>
                  <a:schemeClr val="bg1"/>
                </a:solidFill>
                <a:ea typeface="MS Mincho"/>
              </a:rPr>
              <a:t>suelos T y Q</a:t>
            </a:r>
            <a:endParaRPr lang="es-AR" kern="150" dirty="0">
              <a:solidFill>
                <a:schemeClr val="bg1"/>
              </a:solidFill>
              <a:ea typeface="MS Minch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9"/>
    </mc:Choice>
    <mc:Fallback xmlns="">
      <p:transition spd="slow" advTm="10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55459" y="145376"/>
            <a:ext cx="328889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     </a:t>
            </a:r>
            <a:r>
              <a:rPr lang="es-AR" sz="2800" b="1" dirty="0" smtClean="0"/>
              <a:t>Conclusiones</a:t>
            </a:r>
            <a:endParaRPr lang="es-AR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142504" y="2030680"/>
            <a:ext cx="9892146" cy="5343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dirty="0" smtClean="0"/>
              <a:t>- se modificaron </a:t>
            </a:r>
            <a:r>
              <a:rPr lang="es-AR" dirty="0"/>
              <a:t>en todos los sitios, más allá de no presentar una tendencia definida. </a:t>
            </a:r>
          </a:p>
        </p:txBody>
      </p:sp>
      <p:sp>
        <p:nvSpPr>
          <p:cNvPr id="4" name="Elipse 3"/>
          <p:cNvSpPr/>
          <p:nvPr/>
        </p:nvSpPr>
        <p:spPr>
          <a:xfrm>
            <a:off x="0" y="439386"/>
            <a:ext cx="4809506" cy="6887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/>
              <a:t>Propiedades químicas</a:t>
            </a:r>
            <a:endParaRPr lang="es-AR" sz="24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3455720" y="1104404"/>
            <a:ext cx="3289464" cy="42751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Fracciones de carbono</a:t>
            </a:r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2740326"/>
            <a:ext cx="11792197" cy="15081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- las </a:t>
            </a:r>
            <a:r>
              <a:rPr lang="es-AR" dirty="0">
                <a:solidFill>
                  <a:schemeClr val="bg1"/>
                </a:solidFill>
              </a:rPr>
              <a:t>mayores modificaciones ocurrieron en los sitios con </a:t>
            </a:r>
            <a:r>
              <a:rPr lang="es-AR" sz="2000" b="1" u="sng" dirty="0">
                <a:solidFill>
                  <a:schemeClr val="bg1"/>
                </a:solidFill>
              </a:rPr>
              <a:t>especies </a:t>
            </a:r>
            <a:r>
              <a:rPr lang="es-AR" sz="2000" b="1" u="sng" dirty="0" smtClean="0">
                <a:solidFill>
                  <a:schemeClr val="bg1"/>
                </a:solidFill>
              </a:rPr>
              <a:t>forestales</a:t>
            </a: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 smtClean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128155" y="3301339"/>
            <a:ext cx="2481943" cy="653143"/>
          </a:xfrm>
          <a:prstGeom prst="ellipse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chemeClr val="bg1"/>
                </a:solidFill>
              </a:rPr>
              <a:t>pH, Ce, </a:t>
            </a:r>
            <a:r>
              <a:rPr lang="es-AR" sz="2000" b="1" dirty="0" err="1">
                <a:solidFill>
                  <a:schemeClr val="bg1"/>
                </a:solidFill>
              </a:rPr>
              <a:t>Pext</a:t>
            </a:r>
            <a:r>
              <a:rPr lang="es-AR" sz="2000" b="1" dirty="0">
                <a:solidFill>
                  <a:schemeClr val="bg1"/>
                </a:solidFill>
              </a:rPr>
              <a:t> y COT</a:t>
            </a:r>
            <a:endParaRPr lang="es-AR" sz="20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3645724" y="4298867"/>
            <a:ext cx="3455720" cy="1104405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u="sng" dirty="0">
                <a:solidFill>
                  <a:schemeClr val="bg1"/>
                </a:solidFill>
              </a:rPr>
              <a:t>mayor</a:t>
            </a:r>
            <a:r>
              <a:rPr lang="es-AR" dirty="0">
                <a:solidFill>
                  <a:schemeClr val="bg1"/>
                </a:solidFill>
              </a:rPr>
              <a:t> cantidad de material combustible</a:t>
            </a:r>
            <a:endParaRPr lang="es-AR" dirty="0"/>
          </a:p>
        </p:txBody>
      </p:sp>
      <p:sp>
        <p:nvSpPr>
          <p:cNvPr id="10" name="Flecha curvada hacia la derecha 9"/>
          <p:cNvSpPr/>
          <p:nvPr/>
        </p:nvSpPr>
        <p:spPr>
          <a:xfrm rot="19867366">
            <a:off x="2770978" y="3966069"/>
            <a:ext cx="645585" cy="1432686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556" y="2683506"/>
            <a:ext cx="3446526" cy="3732042"/>
          </a:xfrm>
          <a:prstGeom prst="rect">
            <a:avLst/>
          </a:prstGeom>
        </p:spPr>
      </p:pic>
      <p:sp>
        <p:nvSpPr>
          <p:cNvPr id="11" name="Flecha abajo 10"/>
          <p:cNvSpPr/>
          <p:nvPr/>
        </p:nvSpPr>
        <p:spPr>
          <a:xfrm>
            <a:off x="5438899" y="1615044"/>
            <a:ext cx="356259" cy="546265"/>
          </a:xfrm>
          <a:prstGeom prst="down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Llamada de nube 11"/>
          <p:cNvSpPr/>
          <p:nvPr/>
        </p:nvSpPr>
        <p:spPr>
          <a:xfrm>
            <a:off x="4881120" y="5122082"/>
            <a:ext cx="4030354" cy="1160923"/>
          </a:xfrm>
          <a:prstGeom prst="cloudCallout">
            <a:avLst>
              <a:gd name="adj1" fmla="val -23451"/>
              <a:gd name="adj2" fmla="val 806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Mayor temperatura alcanzada</a:t>
            </a:r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5"/>
    </mc:Choice>
    <mc:Fallback xmlns="">
      <p:transition spd="slow" advTm="3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7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42504" y="344384"/>
            <a:ext cx="4833256" cy="688770"/>
          </a:xfrm>
          <a:prstGeom prst="ellipse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/>
              <a:t>Propiedades físicas</a:t>
            </a:r>
            <a:endParaRPr lang="es-AR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049488" y="902525"/>
            <a:ext cx="689956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AR" b="1" dirty="0" smtClean="0"/>
              <a:t>cantidad </a:t>
            </a:r>
            <a:r>
              <a:rPr lang="es-AR" b="1" dirty="0"/>
              <a:t>y calidad de los restos vegetales </a:t>
            </a:r>
            <a:r>
              <a:rPr lang="es-AR" b="1" dirty="0" smtClean="0"/>
              <a:t>superficiales </a:t>
            </a:r>
            <a:endParaRPr lang="es-AR" b="1" dirty="0"/>
          </a:p>
          <a:p>
            <a:r>
              <a:rPr lang="es-AR" dirty="0" smtClean="0"/>
              <a:t> </a:t>
            </a:r>
          </a:p>
        </p:txBody>
      </p:sp>
      <p:sp>
        <p:nvSpPr>
          <p:cNvPr id="4" name="Elipse 3"/>
          <p:cNvSpPr/>
          <p:nvPr/>
        </p:nvSpPr>
        <p:spPr>
          <a:xfrm>
            <a:off x="2327565" y="1947555"/>
            <a:ext cx="866898" cy="47501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Wr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396342" y="1769425"/>
            <a:ext cx="3693226" cy="985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 desarrollo en </a:t>
            </a:r>
            <a:r>
              <a:rPr lang="es-AR" u="sng" dirty="0" smtClean="0"/>
              <a:t>sitios forestales</a:t>
            </a:r>
            <a:endParaRPr lang="es-AR" u="sng" dirty="0"/>
          </a:p>
        </p:txBody>
      </p:sp>
      <p:sp>
        <p:nvSpPr>
          <p:cNvPr id="6" name="Elipse 5"/>
          <p:cNvSpPr/>
          <p:nvPr/>
        </p:nvSpPr>
        <p:spPr>
          <a:xfrm>
            <a:off x="4381993" y="3586347"/>
            <a:ext cx="1306285" cy="55814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P-Q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5603172" y="3156856"/>
            <a:ext cx="1771403" cy="558141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</a:t>
            </a:r>
            <a:r>
              <a:rPr lang="es-A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-Q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Flecha curvada hacia la derecha 7"/>
          <p:cNvSpPr/>
          <p:nvPr/>
        </p:nvSpPr>
        <p:spPr>
          <a:xfrm rot="19668582">
            <a:off x="3769557" y="2644502"/>
            <a:ext cx="475013" cy="136469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46265" y="4346369"/>
            <a:ext cx="6115793" cy="890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dirty="0" smtClean="0"/>
              <a:t>- AS </a:t>
            </a:r>
            <a:r>
              <a:rPr lang="es-AR" dirty="0"/>
              <a:t>se modificó en todos los sitios </a:t>
            </a:r>
            <a:r>
              <a:rPr lang="es-AR" dirty="0" smtClean="0"/>
              <a:t>P-Q, M-Q y </a:t>
            </a:r>
            <a:r>
              <a:rPr lang="es-AR" dirty="0" err="1" smtClean="0"/>
              <a:t>Mz</a:t>
            </a:r>
            <a:r>
              <a:rPr lang="es-AR" dirty="0" smtClean="0"/>
              <a:t>-Q </a:t>
            </a:r>
            <a:endParaRPr lang="es-AR" dirty="0"/>
          </a:p>
        </p:txBody>
      </p:sp>
      <p:sp>
        <p:nvSpPr>
          <p:cNvPr id="10" name="Flecha curvada hacia la izquierda 9"/>
          <p:cNvSpPr/>
          <p:nvPr/>
        </p:nvSpPr>
        <p:spPr>
          <a:xfrm rot="21093760">
            <a:off x="7084903" y="2077022"/>
            <a:ext cx="484106" cy="1310859"/>
          </a:xfrm>
          <a:prstGeom prst="curvedLef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281" y="1802507"/>
            <a:ext cx="4021591" cy="303075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99901" y="4581898"/>
            <a:ext cx="866898" cy="47501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AS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3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9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4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9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96909" y="2112707"/>
            <a:ext cx="11316613" cy="9203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000" dirty="0"/>
              <a:t>menor cantidad de restos </a:t>
            </a:r>
            <a:r>
              <a:rPr lang="es-AR" sz="2000" dirty="0" smtClean="0"/>
              <a:t>vegetales</a:t>
            </a:r>
            <a:r>
              <a:rPr lang="es-AR" sz="2000" dirty="0"/>
              <a:t> </a:t>
            </a:r>
            <a:r>
              <a:rPr lang="es-AR" sz="2000" dirty="0" smtClean="0"/>
              <a:t>            el </a:t>
            </a:r>
            <a:r>
              <a:rPr lang="es-AR" sz="2000" dirty="0"/>
              <a:t>menor tiempo de permanencia del fuego y la menor </a:t>
            </a:r>
            <a:r>
              <a:rPr lang="es-AR" sz="2000" dirty="0" smtClean="0"/>
              <a:t>temperatura </a:t>
            </a:r>
            <a:r>
              <a:rPr lang="es-AR" sz="2000" dirty="0"/>
              <a:t>alcanzada en el incendio.</a:t>
            </a:r>
          </a:p>
        </p:txBody>
      </p:sp>
      <p:sp>
        <p:nvSpPr>
          <p:cNvPr id="3" name="Elipse 2"/>
          <p:cNvSpPr/>
          <p:nvPr/>
        </p:nvSpPr>
        <p:spPr>
          <a:xfrm>
            <a:off x="0" y="228889"/>
            <a:ext cx="2206830" cy="103117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No cambió</a:t>
            </a:r>
          </a:p>
          <a:p>
            <a:pPr algn="ctr"/>
            <a:r>
              <a:rPr lang="es-A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AS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5170171" y="2315498"/>
            <a:ext cx="629393" cy="20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 curvada hacia la derecha 4"/>
          <p:cNvSpPr/>
          <p:nvPr/>
        </p:nvSpPr>
        <p:spPr>
          <a:xfrm rot="19399546">
            <a:off x="2574649" y="1160601"/>
            <a:ext cx="533991" cy="1341890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398817" y="471948"/>
            <a:ext cx="2497647" cy="9174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Lote con rastrojo de S</a:t>
            </a:r>
            <a:endParaRPr lang="es-AR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7703" y="3889392"/>
            <a:ext cx="1148899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u="sng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Fap</a:t>
            </a:r>
            <a:r>
              <a:rPr lang="es-AR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s-AR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tuvo un comportamiento contrario a las </a:t>
            </a:r>
            <a:r>
              <a:rPr lang="es-AR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leñosas</a:t>
            </a:r>
            <a:endParaRPr lang="es-AR" u="sng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s-AR" dirty="0"/>
          </a:p>
          <a:p>
            <a:r>
              <a:rPr lang="es-AR" dirty="0" smtClean="0"/>
              <a:t> </a:t>
            </a:r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40709" y="221226"/>
            <a:ext cx="2772697" cy="427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/>
              <a:t>mayor valor de Fap</a:t>
            </a:r>
          </a:p>
        </p:txBody>
      </p:sp>
      <p:sp>
        <p:nvSpPr>
          <p:cNvPr id="10" name="Elipse 9"/>
          <p:cNvSpPr/>
          <p:nvPr/>
        </p:nvSpPr>
        <p:spPr>
          <a:xfrm>
            <a:off x="7757652" y="162232"/>
            <a:ext cx="1371600" cy="50144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/>
              <a:t>S-T</a:t>
            </a:r>
            <a:endParaRPr lang="es-AR" sz="2000" b="1" dirty="0"/>
          </a:p>
        </p:txBody>
      </p:sp>
      <p:sp>
        <p:nvSpPr>
          <p:cNvPr id="11" name="Rectángulo 10"/>
          <p:cNvSpPr/>
          <p:nvPr/>
        </p:nvSpPr>
        <p:spPr>
          <a:xfrm>
            <a:off x="5004619" y="1007806"/>
            <a:ext cx="2772697" cy="427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menor </a:t>
            </a:r>
            <a:r>
              <a:rPr lang="es-AR" dirty="0"/>
              <a:t>valor de </a:t>
            </a:r>
            <a:r>
              <a:rPr lang="es-AR" dirty="0" err="1"/>
              <a:t>Fap</a:t>
            </a:r>
            <a:endParaRPr lang="es-AR" dirty="0"/>
          </a:p>
        </p:txBody>
      </p:sp>
      <p:sp>
        <p:nvSpPr>
          <p:cNvPr id="12" name="Elipse 11"/>
          <p:cNvSpPr/>
          <p:nvPr/>
        </p:nvSpPr>
        <p:spPr>
          <a:xfrm>
            <a:off x="7718323" y="963561"/>
            <a:ext cx="1371600" cy="50144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/>
              <a:t>S-Q</a:t>
            </a:r>
            <a:endParaRPr lang="es-AR" sz="2000" b="1" dirty="0"/>
          </a:p>
        </p:txBody>
      </p:sp>
      <p:sp>
        <p:nvSpPr>
          <p:cNvPr id="13" name="Elipse 12"/>
          <p:cNvSpPr/>
          <p:nvPr/>
        </p:nvSpPr>
        <p:spPr>
          <a:xfrm>
            <a:off x="9233885" y="205450"/>
            <a:ext cx="1371600" cy="5014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err="1" smtClean="0"/>
              <a:t>Mz</a:t>
            </a:r>
            <a:r>
              <a:rPr lang="es-AR" sz="2000" b="1" dirty="0" smtClean="0"/>
              <a:t>-T</a:t>
            </a:r>
            <a:endParaRPr lang="es-AR" sz="2000" b="1" dirty="0"/>
          </a:p>
        </p:txBody>
      </p:sp>
      <p:sp>
        <p:nvSpPr>
          <p:cNvPr id="14" name="Elipse 13"/>
          <p:cNvSpPr/>
          <p:nvPr/>
        </p:nvSpPr>
        <p:spPr>
          <a:xfrm>
            <a:off x="9235499" y="993131"/>
            <a:ext cx="1371600" cy="5014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err="1" smtClean="0"/>
              <a:t>Mz</a:t>
            </a:r>
            <a:r>
              <a:rPr lang="es-AR" sz="2000" b="1" dirty="0" smtClean="0"/>
              <a:t>-Q</a:t>
            </a:r>
            <a:endParaRPr lang="es-AR" sz="2000" b="1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9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1"/>
    </mc:Choice>
    <mc:Fallback xmlns="">
      <p:transition spd="slow" advTm="4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3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8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4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1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53634" y="3826876"/>
            <a:ext cx="754721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AR" sz="2000" b="1" dirty="0"/>
              <a:t>Los resultados indican que en monte nativo (M-Q) el fuego alcanzó la mayor </a:t>
            </a:r>
            <a:r>
              <a:rPr lang="es-AR" sz="2000" b="1" dirty="0" smtClean="0"/>
              <a:t>temperatura, </a:t>
            </a:r>
            <a:r>
              <a:rPr lang="es-AR" sz="2000" b="1" dirty="0"/>
              <a:t>dada la calidad y cantidad de </a:t>
            </a:r>
            <a:r>
              <a:rPr lang="es-AR" sz="2000" b="1" dirty="0" smtClean="0"/>
              <a:t>combustible</a:t>
            </a:r>
            <a:endParaRPr lang="es-AR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63" y="3084394"/>
            <a:ext cx="4170125" cy="35638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975" y="982638"/>
            <a:ext cx="7981105" cy="11327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66" y="101843"/>
            <a:ext cx="4359018" cy="24508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90615" y="5186150"/>
            <a:ext cx="1501254" cy="545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     </a:t>
            </a:r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COT</a:t>
            </a:r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Flecha abajo 6"/>
          <p:cNvSpPr/>
          <p:nvPr/>
        </p:nvSpPr>
        <p:spPr>
          <a:xfrm>
            <a:off x="5349922" y="5281683"/>
            <a:ext cx="286603" cy="423081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>
            <a:off x="6730621" y="5761630"/>
            <a:ext cx="1501254" cy="545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     </a:t>
            </a:r>
            <a:r>
              <a:rPr lang="es-A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 </a:t>
            </a:r>
            <a:r>
              <a:rPr lang="es-AR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ap</a:t>
            </a:r>
            <a:endParaRPr lang="es-AR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Flecha arriba 8"/>
          <p:cNvSpPr/>
          <p:nvPr/>
        </p:nvSpPr>
        <p:spPr>
          <a:xfrm>
            <a:off x="6933062" y="5813946"/>
            <a:ext cx="354842" cy="43672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/>
          <p:cNvSpPr/>
          <p:nvPr/>
        </p:nvSpPr>
        <p:spPr>
          <a:xfrm>
            <a:off x="8748215" y="5268036"/>
            <a:ext cx="968991" cy="61414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err="1" smtClean="0"/>
              <a:t>Wr</a:t>
            </a:r>
            <a:r>
              <a:rPr lang="es-AR" sz="2000" b="1" dirty="0" smtClean="0"/>
              <a:t> !</a:t>
            </a:r>
            <a:endParaRPr lang="es-AR" sz="20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630304" y="2866030"/>
            <a:ext cx="1624084" cy="45037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forestales</a:t>
            </a:r>
            <a:endParaRPr lang="es-AR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3823646" y="316173"/>
            <a:ext cx="2317845" cy="45037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Cultivos extensivos</a:t>
            </a:r>
            <a:endParaRPr lang="es-AR" b="1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4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2"/>
    </mc:Choice>
    <mc:Fallback xmlns="">
      <p:transition spd="slow" advTm="4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8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9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4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4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39133" y="118120"/>
            <a:ext cx="7151914" cy="8200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/>
              <a:t>Ing. Agr. (</a:t>
            </a:r>
            <a:r>
              <a:rPr lang="es-AR" sz="3200" b="1" dirty="0" err="1" smtClean="0"/>
              <a:t>Dra</a:t>
            </a:r>
            <a:r>
              <a:rPr lang="es-AR" sz="3200" b="1" dirty="0" smtClean="0"/>
              <a:t>) Andrea </a:t>
            </a:r>
            <a:r>
              <a:rPr lang="es-AR" sz="3200" b="1" dirty="0" err="1" smtClean="0"/>
              <a:t>Rubenacker</a:t>
            </a:r>
            <a:r>
              <a:rPr lang="es-AR" sz="3200" b="1" dirty="0" smtClean="0"/>
              <a:t> </a:t>
            </a:r>
            <a:endParaRPr lang="es-AR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306" y="152896"/>
            <a:ext cx="1810669" cy="8961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15" y="166256"/>
            <a:ext cx="1969179" cy="7864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Imagen 5" descr="GEOPERSPECTIVAS - GEOGRAFÍA Y EDUCACIÓN: &lt;strong&gt;INCENDIOS&lt;/strong&gt; FORESTALES EN RUSIA ...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3843" r="19364"/>
          <a:stretch/>
        </p:blipFill>
        <p:spPr>
          <a:xfrm>
            <a:off x="1853586" y="1868537"/>
            <a:ext cx="7730837" cy="48659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4315" y="1897039"/>
            <a:ext cx="11582399" cy="181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/>
              <a:t>El objetivo de este trabajo fue analizar los cambios de las variables edáficas en </a:t>
            </a:r>
            <a:r>
              <a:rPr lang="es-AR" sz="2000" b="1" dirty="0" smtClean="0"/>
              <a:t>suelos</a:t>
            </a:r>
          </a:p>
          <a:p>
            <a:pPr algn="ctr"/>
            <a:endParaRPr lang="es-AR" sz="2000" b="1" dirty="0" smtClean="0"/>
          </a:p>
          <a:p>
            <a:pPr algn="ctr"/>
            <a:r>
              <a:rPr lang="es-AR" sz="2000" b="1" dirty="0" smtClean="0"/>
              <a:t> </a:t>
            </a:r>
            <a:r>
              <a:rPr lang="es-AR" sz="2000" b="1" dirty="0"/>
              <a:t>afectados por incendios con </a:t>
            </a:r>
            <a:r>
              <a:rPr lang="es-AR" sz="2000" b="1" i="1" u="sng" dirty="0"/>
              <a:t>distintos restos vegetales </a:t>
            </a:r>
            <a:r>
              <a:rPr lang="es-AR" sz="2000" b="1" dirty="0"/>
              <a:t>en la provincia de Córdoba</a:t>
            </a:r>
            <a:r>
              <a:rPr lang="es-AR" sz="2000" b="1" dirty="0" smtClean="0"/>
              <a:t>,</a:t>
            </a:r>
          </a:p>
          <a:p>
            <a:pPr algn="ctr"/>
            <a:endParaRPr lang="es-AR" sz="2000" b="1" dirty="0"/>
          </a:p>
          <a:p>
            <a:pPr algn="ctr"/>
            <a:r>
              <a:rPr lang="es-AR" sz="2000" b="1" dirty="0" smtClean="0"/>
              <a:t> </a:t>
            </a:r>
            <a:r>
              <a:rPr lang="es-AR" sz="2000" b="1" dirty="0"/>
              <a:t>Argentina.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464" y="1120877"/>
            <a:ext cx="5633883" cy="60468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"/>
    </mc:Choice>
    <mc:Fallback xmlns="">
      <p:transition spd="slow" advTm="1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40421" t="19866" r="12016" b="8259"/>
          <a:stretch/>
        </p:blipFill>
        <p:spPr>
          <a:xfrm>
            <a:off x="1917890" y="628508"/>
            <a:ext cx="6534469" cy="5551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b="9672"/>
          <a:stretch/>
        </p:blipFill>
        <p:spPr>
          <a:xfrm>
            <a:off x="4873508" y="754779"/>
            <a:ext cx="5645385" cy="53031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7526" y="1313679"/>
            <a:ext cx="6017274" cy="524301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8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8"/>
    </mc:Choice>
    <mc:Fallback xmlns="">
      <p:transition spd="slow" advTm="3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11054" t="19643" r="21178" b="5804"/>
          <a:stretch/>
        </p:blipFill>
        <p:spPr>
          <a:xfrm>
            <a:off x="1266509" y="606986"/>
            <a:ext cx="9706291" cy="5453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6788728" y="263236"/>
            <a:ext cx="4475018" cy="66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Áreas </a:t>
            </a:r>
            <a:r>
              <a:rPr lang="pt-BR" dirty="0" err="1" smtClean="0"/>
              <a:t>afectadas</a:t>
            </a:r>
            <a:r>
              <a:rPr lang="pt-BR" dirty="0" smtClean="0"/>
              <a:t> </a:t>
            </a:r>
            <a:r>
              <a:rPr lang="pt-BR" dirty="0"/>
              <a:t>por </a:t>
            </a:r>
            <a:r>
              <a:rPr lang="pt-BR" dirty="0" err="1" smtClean="0"/>
              <a:t>incendios</a:t>
            </a:r>
            <a:r>
              <a:rPr lang="pt-BR" dirty="0" smtClean="0"/>
              <a:t> 2022</a:t>
            </a:r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3407228" y="6250542"/>
            <a:ext cx="8784772" cy="502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 smtClean="0"/>
              <a:t>Secretaria </a:t>
            </a:r>
            <a:r>
              <a:rPr lang="es-AR" sz="1600" dirty="0"/>
              <a:t>de Gestión de Riesgo Climático, Catástrofes y Protección Civil / IDECOR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0"/>
    </mc:Choice>
    <mc:Fallback xmlns="">
      <p:transition spd="slow" advTm="2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167077" y="1348435"/>
            <a:ext cx="3775587" cy="103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/>
              <a:t>Materiales</a:t>
            </a:r>
            <a:endParaRPr lang="es-AR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r="49435"/>
          <a:stretch/>
        </p:blipFill>
        <p:spPr>
          <a:xfrm>
            <a:off x="360099" y="160939"/>
            <a:ext cx="5395888" cy="6561910"/>
          </a:xfrm>
          <a:prstGeom prst="rect">
            <a:avLst/>
          </a:prstGeom>
        </p:spPr>
      </p:pic>
      <p:pic>
        <p:nvPicPr>
          <p:cNvPr id="4" name="Imagen 3" descr="Calor y temperatur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1" y="2672936"/>
            <a:ext cx="309995" cy="464993"/>
          </a:xfrm>
          <a:prstGeom prst="rect">
            <a:avLst/>
          </a:prstGeom>
        </p:spPr>
      </p:pic>
      <p:pic>
        <p:nvPicPr>
          <p:cNvPr id="5" name="Imagen 4" descr="Calor y temperatur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65" y="1863435"/>
            <a:ext cx="309995" cy="464993"/>
          </a:xfrm>
          <a:prstGeom prst="rect">
            <a:avLst/>
          </a:prstGeom>
        </p:spPr>
      </p:pic>
      <p:pic>
        <p:nvPicPr>
          <p:cNvPr id="6" name="Imagen 5" descr="Calor y temperatur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83" y="1006432"/>
            <a:ext cx="309995" cy="464993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138985" y="1951630"/>
            <a:ext cx="2047164" cy="38213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/>
              <a:t>extensivos</a:t>
            </a:r>
            <a:endParaRPr lang="es-AR" b="1" dirty="0"/>
          </a:p>
        </p:txBody>
      </p:sp>
      <p:sp>
        <p:nvSpPr>
          <p:cNvPr id="11" name="Elipse 10"/>
          <p:cNvSpPr/>
          <p:nvPr/>
        </p:nvSpPr>
        <p:spPr>
          <a:xfrm>
            <a:off x="2977487" y="1078175"/>
            <a:ext cx="2386084" cy="5618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e</a:t>
            </a:r>
            <a:r>
              <a:rPr lang="es-AR" b="1" dirty="0" smtClean="0"/>
              <a:t>xtensivos y nativos</a:t>
            </a:r>
            <a:endParaRPr lang="es-AR" b="1" dirty="0"/>
          </a:p>
        </p:txBody>
      </p:sp>
      <p:sp>
        <p:nvSpPr>
          <p:cNvPr id="12" name="Elipse 11"/>
          <p:cNvSpPr/>
          <p:nvPr/>
        </p:nvSpPr>
        <p:spPr>
          <a:xfrm>
            <a:off x="2788693" y="2856932"/>
            <a:ext cx="2047164" cy="3821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pinares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3" name="Abrir llave 12"/>
          <p:cNvSpPr/>
          <p:nvPr/>
        </p:nvSpPr>
        <p:spPr>
          <a:xfrm>
            <a:off x="5759355" y="614150"/>
            <a:ext cx="368490" cy="1296538"/>
          </a:xfrm>
          <a:prstGeom prst="leftBrac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/>
          <p:cNvSpPr txBox="1"/>
          <p:nvPr/>
        </p:nvSpPr>
        <p:spPr>
          <a:xfrm>
            <a:off x="6346210" y="641444"/>
            <a:ext cx="6414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/>
              <a:t>S</a:t>
            </a:r>
            <a:endParaRPr lang="es-AR" sz="2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389427" y="1407993"/>
            <a:ext cx="6414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M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395415" y="2133600"/>
            <a:ext cx="6414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err="1" smtClean="0"/>
              <a:t>Mz</a:t>
            </a:r>
            <a:endParaRPr lang="es-AR" sz="2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561463" y="2982035"/>
            <a:ext cx="64144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/>
              <a:t>P</a:t>
            </a:r>
            <a:endParaRPr lang="es-AR" sz="2400" b="1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6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8"/>
    </mc:Choice>
    <mc:Fallback xmlns="">
      <p:transition spd="slow" advTm="3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3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9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9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3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5" y="226106"/>
            <a:ext cx="5339442" cy="31499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8" y="244929"/>
            <a:ext cx="4627335" cy="3143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677544" y="676470"/>
            <a:ext cx="1728192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Nativos</a:t>
            </a:r>
            <a:endParaRPr lang="es-MX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44" y="3598904"/>
            <a:ext cx="4620986" cy="320474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0171" y="3559629"/>
            <a:ext cx="5372100" cy="324117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1" name="7 CuadroTexto"/>
          <p:cNvSpPr txBox="1"/>
          <p:nvPr/>
        </p:nvSpPr>
        <p:spPr>
          <a:xfrm>
            <a:off x="4775515" y="4483359"/>
            <a:ext cx="1944216" cy="40011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Implantados</a:t>
            </a:r>
            <a:endParaRPr lang="es-MX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283312"/>
      </p:ext>
    </p:extLst>
  </p:cSld>
  <p:clrMapOvr>
    <a:masterClrMapping/>
  </p:clrMapOvr>
  <p:transition advTm="42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2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50" y="3815071"/>
            <a:ext cx="4105275" cy="2647950"/>
          </a:xfrm>
          <a:noFill/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27" y="3474359"/>
            <a:ext cx="450056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5 Imagen" descr="maiz 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404814"/>
            <a:ext cx="43608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6 Imagen" descr="maiz 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35" y="1005012"/>
            <a:ext cx="41592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22960" y="1693248"/>
            <a:ext cx="144016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b="1" dirty="0" smtClean="0">
                <a:solidFill>
                  <a:prstClr val="white"/>
                </a:solidFill>
              </a:rPr>
              <a:t>Maíz</a:t>
            </a:r>
            <a:endParaRPr lang="es-MX" sz="2000" b="1" dirty="0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38414" y="5174138"/>
            <a:ext cx="144016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b="1" dirty="0" smtClean="0">
                <a:solidFill>
                  <a:prstClr val="white"/>
                </a:solidFill>
              </a:rPr>
              <a:t>Soja</a:t>
            </a:r>
            <a:endParaRPr lang="es-MX" sz="2000" b="1" dirty="0">
              <a:solidFill>
                <a:prstClr val="white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96414" y="325963"/>
            <a:ext cx="4015512" cy="461665"/>
          </a:xfrm>
          <a:prstGeom prst="rect">
            <a:avLst/>
          </a:prstGeom>
          <a:gradFill>
            <a:gsLst>
              <a:gs pos="0">
                <a:schemeClr val="tx1">
                  <a:lumMod val="85000"/>
                </a:schemeClr>
              </a:gs>
              <a:gs pos="100000">
                <a:schemeClr val="accent2">
                  <a:shade val="94000"/>
                  <a:lumMod val="8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Cultivos extensivos</a:t>
            </a:r>
            <a:endParaRPr lang="es-MX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Llamada de nube 1"/>
          <p:cNvSpPr/>
          <p:nvPr/>
        </p:nvSpPr>
        <p:spPr>
          <a:xfrm>
            <a:off x="9666514" y="1845129"/>
            <a:ext cx="2334986" cy="1404257"/>
          </a:xfrm>
          <a:prstGeom prst="cloudCallou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Cuánto residuo hay?</a:t>
            </a:r>
            <a:endParaRPr lang="es-AR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0156371" y="4474029"/>
            <a:ext cx="1562100" cy="375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Calidad?</a:t>
            </a:r>
            <a:endParaRPr lang="es-AR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9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9"/>
    </mc:Choice>
    <mc:Fallback xmlns="">
      <p:transition spd="slow" advTm="4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1670050" y="1487815"/>
            <a:ext cx="8534400" cy="52322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Parámetros edáficos evaluados</a:t>
            </a:r>
            <a:endParaRPr lang="es-AR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3294" y="2927076"/>
            <a:ext cx="1002890" cy="313932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-pH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-Ce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s-A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Nt</a:t>
            </a:r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s-A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Pextr</a:t>
            </a:r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-Cox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-COT</a:t>
            </a:r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43303" y="3154750"/>
            <a:ext cx="5237019" cy="230832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-fracciones de carbono (de la materia orgánica)  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es-A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Wr</a:t>
            </a:r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(</a:t>
            </a:r>
            <a:r>
              <a:rPr lang="es-A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hidrofobicidad</a:t>
            </a:r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s-A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-AS (estabilidad de los agregados)</a:t>
            </a:r>
          </a:p>
          <a:p>
            <a:endParaRPr lang="es-A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s-A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0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9"/>
    </mc:Choice>
    <mc:Fallback xmlns="">
      <p:transition spd="slow" advTm="4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72924" y="85999"/>
            <a:ext cx="328889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     </a:t>
            </a:r>
            <a:r>
              <a:rPr lang="es-A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Resultados</a:t>
            </a:r>
            <a:endParaRPr lang="es-AR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877970"/>
              </p:ext>
            </p:extLst>
          </p:nvPr>
        </p:nvGraphicFramePr>
        <p:xfrm>
          <a:off x="356259" y="1442191"/>
          <a:ext cx="10616542" cy="4673600"/>
        </p:xfrm>
        <a:graphic>
          <a:graphicData uri="http://schemas.openxmlformats.org/drawingml/2006/table">
            <a:tbl>
              <a:tblPr firstRow="1" firstCol="1" bandRow="1"/>
              <a:tblGrid>
                <a:gridCol w="1813469">
                  <a:extLst>
                    <a:ext uri="{9D8B030D-6E8A-4147-A177-3AD203B41FA5}">
                      <a16:colId xmlns:a16="http://schemas.microsoft.com/office/drawing/2014/main" val="4166133919"/>
                    </a:ext>
                  </a:extLst>
                </a:gridCol>
                <a:gridCol w="1262790">
                  <a:extLst>
                    <a:ext uri="{9D8B030D-6E8A-4147-A177-3AD203B41FA5}">
                      <a16:colId xmlns:a16="http://schemas.microsoft.com/office/drawing/2014/main" val="560395266"/>
                    </a:ext>
                  </a:extLst>
                </a:gridCol>
                <a:gridCol w="1883768">
                  <a:extLst>
                    <a:ext uri="{9D8B030D-6E8A-4147-A177-3AD203B41FA5}">
                      <a16:colId xmlns:a16="http://schemas.microsoft.com/office/drawing/2014/main" val="795387752"/>
                    </a:ext>
                  </a:extLst>
                </a:gridCol>
                <a:gridCol w="1757491">
                  <a:extLst>
                    <a:ext uri="{9D8B030D-6E8A-4147-A177-3AD203B41FA5}">
                      <a16:colId xmlns:a16="http://schemas.microsoft.com/office/drawing/2014/main" val="2599029896"/>
                    </a:ext>
                  </a:extLst>
                </a:gridCol>
                <a:gridCol w="2012652">
                  <a:extLst>
                    <a:ext uri="{9D8B030D-6E8A-4147-A177-3AD203B41FA5}">
                      <a16:colId xmlns:a16="http://schemas.microsoft.com/office/drawing/2014/main" val="1413288681"/>
                    </a:ext>
                  </a:extLst>
                </a:gridCol>
                <a:gridCol w="1886372">
                  <a:extLst>
                    <a:ext uri="{9D8B030D-6E8A-4147-A177-3AD203B41FA5}">
                      <a16:colId xmlns:a16="http://schemas.microsoft.com/office/drawing/2014/main" val="1028153078"/>
                    </a:ext>
                  </a:extLst>
                </a:gridCol>
              </a:tblGrid>
              <a:tr h="910827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Suelos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pH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CE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</a:t>
                      </a:r>
                      <a:r>
                        <a:rPr lang="pt-PT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dS m</a:t>
                      </a:r>
                      <a:r>
                        <a:rPr lang="it-IT" sz="24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it-IT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)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N</a:t>
                      </a:r>
                      <a:r>
                        <a:rPr lang="es-ES_tradnl" sz="2400" kern="12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T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AR" sz="24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 kg</a:t>
                      </a:r>
                      <a:r>
                        <a:rPr lang="it-IT" sz="2400" kern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it-IT" sz="2400" kern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)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Pextr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</a:t>
                      </a:r>
                      <a:r>
                        <a:rPr lang="da-DK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mg kg</a:t>
                      </a:r>
                      <a:r>
                        <a:rPr lang="it-IT" sz="24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</a:t>
                      </a:r>
                      <a:r>
                        <a:rPr lang="it-IT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)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Cox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(g kg</a:t>
                      </a:r>
                      <a:r>
                        <a:rPr lang="it-IT" sz="2400" kern="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-1 </a:t>
                      </a:r>
                      <a:r>
                        <a:rPr lang="es-ES_tradnl" sz="2400" ker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suelo)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271125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P-T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6,1a   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0,6a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6,6a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25,4a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24,2a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2797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P-Q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6,5b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1,2b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7,1a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53,3b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24,9a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193784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M-T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5,8a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2,4b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6,7a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102,6b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17,0a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085370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M-Q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7,8b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2,0a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6,1a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50,9a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15,5a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328722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Mz-T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6,2a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0,3a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4,2a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73,0a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23,5a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10696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Mz-Q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7,3b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1,1b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6,7b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74,5a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21,3a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965724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S-T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6,7a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0,8a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4,8a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87,5a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11,6a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483265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S-Q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 6,8a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1,0b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5,1a</a:t>
                      </a:r>
                      <a:endParaRPr lang="es-AR" sz="2400" kern="15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86,0a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80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/>
                          <a:cs typeface="Lohit Devanagari"/>
                        </a:rPr>
                        <a:t>14,2b</a:t>
                      </a:r>
                      <a:endParaRPr lang="es-AR" sz="2400" kern="150" dirty="0">
                        <a:effectLst/>
                        <a:latin typeface="+mn-lt"/>
                        <a:ea typeface="AR PL SungtiL GB"/>
                        <a:cs typeface="Lohit Devanaga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76792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058886" y="6143997"/>
            <a:ext cx="6336970" cy="553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dirty="0" smtClean="0"/>
              <a:t> letras </a:t>
            </a:r>
            <a:r>
              <a:rPr lang="es-AR" sz="1600" dirty="0"/>
              <a:t>distintas implican diferencias significativas (p &gt;0,05).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51262" y="700645"/>
            <a:ext cx="10094026" cy="688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/>
            <a:r>
              <a:rPr lang="es-ES_tradnl" dirty="0"/>
              <a:t>Tabla 1. Propiedades químicas de suelos testigos (T) y afectados por incendios (Q) </a:t>
            </a:r>
            <a:endParaRPr lang="es-AR" dirty="0"/>
          </a:p>
          <a:p>
            <a:pPr hangingPunct="0"/>
            <a:r>
              <a:rPr lang="es-ES_tradnl" dirty="0"/>
              <a:t>de sitios forestales pino y monte nativo (P y M) y agrícolas con maíz y soja (</a:t>
            </a:r>
            <a:r>
              <a:rPr lang="es-ES_tradnl" dirty="0" err="1"/>
              <a:t>Mz</a:t>
            </a:r>
            <a:r>
              <a:rPr lang="es-ES_tradnl" dirty="0"/>
              <a:t> y S).</a:t>
            </a:r>
            <a:endParaRPr lang="es-A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39"/>
    </mc:Choice>
    <mc:Fallback xmlns="">
      <p:transition spd="slow" advTm="12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718</TotalTime>
  <Words>652</Words>
  <Application>Microsoft Office PowerPoint</Application>
  <PresentationFormat>Panorámica</PresentationFormat>
  <Paragraphs>224</Paragraphs>
  <Slides>14</Slides>
  <Notes>4</Notes>
  <HiddenSlides>0</HiddenSlides>
  <MMClips>14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 PL SungtiL GB</vt:lpstr>
      <vt:lpstr>Arial Unicode MS</vt:lpstr>
      <vt:lpstr>Calibri</vt:lpstr>
      <vt:lpstr>Century Gothic</vt:lpstr>
      <vt:lpstr>Lohit Devanagari</vt:lpstr>
      <vt:lpstr>MS Mincho</vt:lpstr>
      <vt:lpstr>Wingdings 3</vt:lpstr>
      <vt:lpstr>Sector</vt:lpstr>
      <vt:lpstr>  a Andrea Rubenacker, b Carla Dionisi                   c Cecilia Vettorello   a Facultad de Ciencias Agropecuarias, UNC, Argentina, arubenac@agro.unc.edu.ar b Facultad de Ciencias Agropecuarias, UNC, Argentina, cdionisi@agro.unc.edu.ar c Facultad de Ciencias Agropecuarias, UNC, Argentina, cvettore@agro.unc.edu.ar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Parámetros edáficos evaluados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Efectos de los incendios sobre las propiedades edáficas (Córdoba, Argentina)                                      Andrea Rubenacker, Carla Dionisi, Cecilia Vettorello   a Facultad de Ciencias Agropecuarias, UNC, Argentina, arubenac@agro.unc.edu.ar b Facultad de Ciencias Agropecuarias, UNC, Argentina, cdionisi@agro.unc.edu.ar c Facultad de Ciencias Agropecuarias, UNC, Argentina, cvettore@agro.unc.edu.ar</dc:title>
  <dc:creator>Andrea</dc:creator>
  <cp:lastModifiedBy>Andrea</cp:lastModifiedBy>
  <cp:revision>63</cp:revision>
  <dcterms:created xsi:type="dcterms:W3CDTF">2023-10-02T16:20:42Z</dcterms:created>
  <dcterms:modified xsi:type="dcterms:W3CDTF">2023-10-04T12:22:51Z</dcterms:modified>
</cp:coreProperties>
</file>