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67275" cy="42794238"/>
  <p:notesSz cx="6858000" cy="9144000"/>
  <p:defaultTextStyle>
    <a:defPPr>
      <a:defRPr lang="es-MX"/>
    </a:defPPr>
    <a:lvl1pPr marL="0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1pPr>
    <a:lvl2pPr marL="1992569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2pPr>
    <a:lvl3pPr marL="3985138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3pPr>
    <a:lvl4pPr marL="5977707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4pPr>
    <a:lvl5pPr marL="7970276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5pPr>
    <a:lvl6pPr marL="9962845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6pPr>
    <a:lvl7pPr marL="11955414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7pPr>
    <a:lvl8pPr marL="13947983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8pPr>
    <a:lvl9pPr marL="15940552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35" autoAdjust="0"/>
    <p:restoredTop sz="94660"/>
  </p:normalViewPr>
  <p:slideViewPr>
    <p:cSldViewPr>
      <p:cViewPr>
        <p:scale>
          <a:sx n="39" d="100"/>
          <a:sy n="39" d="100"/>
        </p:scale>
        <p:origin x="90" y="-7584"/>
      </p:cViewPr>
      <p:guideLst>
        <p:guide orient="horz" pos="1347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046" y="13293964"/>
            <a:ext cx="25727184" cy="91730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0091" y="24250070"/>
            <a:ext cx="21187093" cy="109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2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00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850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2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0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9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6457829" y="2288310"/>
            <a:ext cx="5107605" cy="4867844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35029" y="2288310"/>
            <a:ext cx="14818356" cy="4867844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36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1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907" y="27499259"/>
            <a:ext cx="25727184" cy="8499413"/>
          </a:xfrm>
        </p:spPr>
        <p:txBody>
          <a:bodyPr anchor="t"/>
          <a:lstStyle>
            <a:lvl1pPr algn="l">
              <a:defRPr sz="1728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0907" y="18138031"/>
            <a:ext cx="25727184" cy="9361233"/>
          </a:xfrm>
        </p:spPr>
        <p:txBody>
          <a:bodyPr anchor="b"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975104" indent="0">
              <a:buNone/>
              <a:defRPr sz="7776">
                <a:solidFill>
                  <a:schemeClr val="tx1">
                    <a:tint val="75000"/>
                  </a:schemeClr>
                </a:solidFill>
              </a:defRPr>
            </a:lvl2pPr>
            <a:lvl3pPr marL="3950208" indent="0">
              <a:buNone/>
              <a:defRPr sz="6912">
                <a:solidFill>
                  <a:schemeClr val="tx1">
                    <a:tint val="75000"/>
                  </a:schemeClr>
                </a:solidFill>
              </a:defRPr>
            </a:lvl3pPr>
            <a:lvl4pPr marL="5925312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4pPr>
            <a:lvl5pPr marL="7900416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5pPr>
            <a:lvl6pPr marL="9875520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6pPr>
            <a:lvl7pPr marL="11850624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7pPr>
            <a:lvl8pPr marL="13825728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8pPr>
            <a:lvl9pPr marL="15800832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35029" y="13313767"/>
            <a:ext cx="9962978" cy="37652989"/>
          </a:xfrm>
        </p:spPr>
        <p:txBody>
          <a:bodyPr/>
          <a:lstStyle>
            <a:lvl1pPr>
              <a:defRPr sz="12096"/>
            </a:lvl1pPr>
            <a:lvl2pPr>
              <a:defRPr sz="10368"/>
            </a:lvl2pPr>
            <a:lvl3pPr>
              <a:defRPr sz="8640"/>
            </a:lvl3pPr>
            <a:lvl4pPr>
              <a:defRPr sz="7776"/>
            </a:lvl4pPr>
            <a:lvl5pPr>
              <a:defRPr sz="7776"/>
            </a:lvl5pPr>
            <a:lvl6pPr>
              <a:defRPr sz="7776"/>
            </a:lvl6pPr>
            <a:lvl7pPr>
              <a:defRPr sz="7776"/>
            </a:lvl7pPr>
            <a:lvl8pPr>
              <a:defRPr sz="7776"/>
            </a:lvl8pPr>
            <a:lvl9pPr>
              <a:defRPr sz="77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602462" y="13313767"/>
            <a:ext cx="9962978" cy="37652989"/>
          </a:xfrm>
        </p:spPr>
        <p:txBody>
          <a:bodyPr/>
          <a:lstStyle>
            <a:lvl1pPr>
              <a:defRPr sz="12096"/>
            </a:lvl1pPr>
            <a:lvl2pPr>
              <a:defRPr sz="10368"/>
            </a:lvl2pPr>
            <a:lvl3pPr>
              <a:defRPr sz="8640"/>
            </a:lvl3pPr>
            <a:lvl4pPr>
              <a:defRPr sz="7776"/>
            </a:lvl4pPr>
            <a:lvl5pPr>
              <a:defRPr sz="7776"/>
            </a:lvl5pPr>
            <a:lvl6pPr>
              <a:defRPr sz="7776"/>
            </a:lvl6pPr>
            <a:lvl7pPr>
              <a:defRPr sz="7776"/>
            </a:lvl7pPr>
            <a:lvl8pPr>
              <a:defRPr sz="7776"/>
            </a:lvl8pPr>
            <a:lvl9pPr>
              <a:defRPr sz="77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13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366" y="9579177"/>
            <a:ext cx="13373303" cy="3992146"/>
          </a:xfrm>
        </p:spPr>
        <p:txBody>
          <a:bodyPr anchor="b"/>
          <a:lstStyle>
            <a:lvl1pPr marL="0" indent="0">
              <a:buNone/>
              <a:defRPr sz="10368" b="1"/>
            </a:lvl1pPr>
            <a:lvl2pPr marL="1975104" indent="0">
              <a:buNone/>
              <a:defRPr sz="8640" b="1"/>
            </a:lvl2pPr>
            <a:lvl3pPr marL="3950208" indent="0">
              <a:buNone/>
              <a:defRPr sz="7776" b="1"/>
            </a:lvl3pPr>
            <a:lvl4pPr marL="5925312" indent="0">
              <a:buNone/>
              <a:defRPr sz="6912" b="1"/>
            </a:lvl4pPr>
            <a:lvl5pPr marL="7900416" indent="0">
              <a:buNone/>
              <a:defRPr sz="6912" b="1"/>
            </a:lvl5pPr>
            <a:lvl6pPr marL="9875520" indent="0">
              <a:buNone/>
              <a:defRPr sz="6912" b="1"/>
            </a:lvl6pPr>
            <a:lvl7pPr marL="11850624" indent="0">
              <a:buNone/>
              <a:defRPr sz="6912" b="1"/>
            </a:lvl7pPr>
            <a:lvl8pPr marL="13825728" indent="0">
              <a:buNone/>
              <a:defRPr sz="6912" b="1"/>
            </a:lvl8pPr>
            <a:lvl9pPr marL="15800832" indent="0">
              <a:buNone/>
              <a:defRPr sz="691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3366" y="13571321"/>
            <a:ext cx="13373303" cy="24656220"/>
          </a:xfrm>
        </p:spPr>
        <p:txBody>
          <a:bodyPr/>
          <a:lstStyle>
            <a:lvl1pPr>
              <a:defRPr sz="10368"/>
            </a:lvl1pPr>
            <a:lvl2pPr>
              <a:defRPr sz="8640"/>
            </a:lvl2pPr>
            <a:lvl3pPr>
              <a:defRPr sz="7776"/>
            </a:lvl3pPr>
            <a:lvl4pPr>
              <a:defRPr sz="6912"/>
            </a:lvl4pPr>
            <a:lvl5pPr>
              <a:defRPr sz="6912"/>
            </a:lvl5pPr>
            <a:lvl6pPr>
              <a:defRPr sz="6912"/>
            </a:lvl6pPr>
            <a:lvl7pPr>
              <a:defRPr sz="6912"/>
            </a:lvl7pPr>
            <a:lvl8pPr>
              <a:defRPr sz="6912"/>
            </a:lvl8pPr>
            <a:lvl9pPr>
              <a:defRPr sz="691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75363" y="9579177"/>
            <a:ext cx="13378555" cy="3992146"/>
          </a:xfrm>
        </p:spPr>
        <p:txBody>
          <a:bodyPr anchor="b"/>
          <a:lstStyle>
            <a:lvl1pPr marL="0" indent="0">
              <a:buNone/>
              <a:defRPr sz="10368" b="1"/>
            </a:lvl1pPr>
            <a:lvl2pPr marL="1975104" indent="0">
              <a:buNone/>
              <a:defRPr sz="8640" b="1"/>
            </a:lvl2pPr>
            <a:lvl3pPr marL="3950208" indent="0">
              <a:buNone/>
              <a:defRPr sz="7776" b="1"/>
            </a:lvl3pPr>
            <a:lvl4pPr marL="5925312" indent="0">
              <a:buNone/>
              <a:defRPr sz="6912" b="1"/>
            </a:lvl4pPr>
            <a:lvl5pPr marL="7900416" indent="0">
              <a:buNone/>
              <a:defRPr sz="6912" b="1"/>
            </a:lvl5pPr>
            <a:lvl6pPr marL="9875520" indent="0">
              <a:buNone/>
              <a:defRPr sz="6912" b="1"/>
            </a:lvl6pPr>
            <a:lvl7pPr marL="11850624" indent="0">
              <a:buNone/>
              <a:defRPr sz="6912" b="1"/>
            </a:lvl7pPr>
            <a:lvl8pPr marL="13825728" indent="0">
              <a:buNone/>
              <a:defRPr sz="6912" b="1"/>
            </a:lvl8pPr>
            <a:lvl9pPr marL="15800832" indent="0">
              <a:buNone/>
              <a:defRPr sz="691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75363" y="13571321"/>
            <a:ext cx="13378555" cy="24656220"/>
          </a:xfrm>
        </p:spPr>
        <p:txBody>
          <a:bodyPr/>
          <a:lstStyle>
            <a:lvl1pPr>
              <a:defRPr sz="10368"/>
            </a:lvl1pPr>
            <a:lvl2pPr>
              <a:defRPr sz="8640"/>
            </a:lvl2pPr>
            <a:lvl3pPr>
              <a:defRPr sz="7776"/>
            </a:lvl3pPr>
            <a:lvl4pPr>
              <a:defRPr sz="6912"/>
            </a:lvl4pPr>
            <a:lvl5pPr>
              <a:defRPr sz="6912"/>
            </a:lvl5pPr>
            <a:lvl6pPr>
              <a:defRPr sz="6912"/>
            </a:lvl6pPr>
            <a:lvl7pPr>
              <a:defRPr sz="6912"/>
            </a:lvl7pPr>
            <a:lvl8pPr>
              <a:defRPr sz="6912"/>
            </a:lvl8pPr>
            <a:lvl9pPr>
              <a:defRPr sz="691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85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3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370" y="1703849"/>
            <a:ext cx="9957726" cy="7251247"/>
          </a:xfrm>
        </p:spPr>
        <p:txBody>
          <a:bodyPr anchor="b"/>
          <a:lstStyle>
            <a:lvl1pPr algn="l">
              <a:defRPr sz="864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3668" y="1703849"/>
            <a:ext cx="16920250" cy="36523698"/>
          </a:xfrm>
        </p:spPr>
        <p:txBody>
          <a:bodyPr/>
          <a:lstStyle>
            <a:lvl1pPr>
              <a:defRPr sz="13824"/>
            </a:lvl1pPr>
            <a:lvl2pPr>
              <a:defRPr sz="12096"/>
            </a:lvl2pPr>
            <a:lvl3pPr>
              <a:defRPr sz="10368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3370" y="8955094"/>
            <a:ext cx="9957726" cy="29272451"/>
          </a:xfrm>
        </p:spPr>
        <p:txBody>
          <a:bodyPr/>
          <a:lstStyle>
            <a:lvl1pPr marL="0" indent="0">
              <a:buNone/>
              <a:defRPr sz="6048"/>
            </a:lvl1pPr>
            <a:lvl2pPr marL="1975104" indent="0">
              <a:buNone/>
              <a:defRPr sz="5184"/>
            </a:lvl2pPr>
            <a:lvl3pPr marL="3950208" indent="0">
              <a:buNone/>
              <a:defRPr sz="4320"/>
            </a:lvl3pPr>
            <a:lvl4pPr marL="5925312" indent="0">
              <a:buNone/>
              <a:defRPr sz="3888"/>
            </a:lvl4pPr>
            <a:lvl5pPr marL="7900416" indent="0">
              <a:buNone/>
              <a:defRPr sz="3888"/>
            </a:lvl5pPr>
            <a:lvl6pPr marL="9875520" indent="0">
              <a:buNone/>
              <a:defRPr sz="3888"/>
            </a:lvl6pPr>
            <a:lvl7pPr marL="11850624" indent="0">
              <a:buNone/>
              <a:defRPr sz="3888"/>
            </a:lvl7pPr>
            <a:lvl8pPr marL="13825728" indent="0">
              <a:buNone/>
              <a:defRPr sz="3888"/>
            </a:lvl8pPr>
            <a:lvl9pPr marL="15800832" indent="0">
              <a:buNone/>
              <a:defRPr sz="38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2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2598" y="29955971"/>
            <a:ext cx="18160365" cy="3536473"/>
          </a:xfrm>
        </p:spPr>
        <p:txBody>
          <a:bodyPr anchor="b"/>
          <a:lstStyle>
            <a:lvl1pPr algn="l">
              <a:defRPr sz="864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2598" y="3823742"/>
            <a:ext cx="18160365" cy="25676543"/>
          </a:xfrm>
        </p:spPr>
        <p:txBody>
          <a:bodyPr/>
          <a:lstStyle>
            <a:lvl1pPr marL="0" indent="0">
              <a:buNone/>
              <a:defRPr sz="13824"/>
            </a:lvl1pPr>
            <a:lvl2pPr marL="1975104" indent="0">
              <a:buNone/>
              <a:defRPr sz="12096"/>
            </a:lvl2pPr>
            <a:lvl3pPr marL="3950208" indent="0">
              <a:buNone/>
              <a:defRPr sz="10368"/>
            </a:lvl3pPr>
            <a:lvl4pPr marL="5925312" indent="0">
              <a:buNone/>
              <a:defRPr sz="8640"/>
            </a:lvl4pPr>
            <a:lvl5pPr marL="7900416" indent="0">
              <a:buNone/>
              <a:defRPr sz="8640"/>
            </a:lvl5pPr>
            <a:lvl6pPr marL="9875520" indent="0">
              <a:buNone/>
              <a:defRPr sz="8640"/>
            </a:lvl6pPr>
            <a:lvl7pPr marL="11850624" indent="0">
              <a:buNone/>
              <a:defRPr sz="8640"/>
            </a:lvl7pPr>
            <a:lvl8pPr marL="13825728" indent="0">
              <a:buNone/>
              <a:defRPr sz="8640"/>
            </a:lvl8pPr>
            <a:lvl9pPr marL="15800832" indent="0">
              <a:buNone/>
              <a:defRPr sz="864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2598" y="33492444"/>
            <a:ext cx="18160365" cy="5022374"/>
          </a:xfrm>
        </p:spPr>
        <p:txBody>
          <a:bodyPr/>
          <a:lstStyle>
            <a:lvl1pPr marL="0" indent="0">
              <a:buNone/>
              <a:defRPr sz="6048"/>
            </a:lvl1pPr>
            <a:lvl2pPr marL="1975104" indent="0">
              <a:buNone/>
              <a:defRPr sz="5184"/>
            </a:lvl2pPr>
            <a:lvl3pPr marL="3950208" indent="0">
              <a:buNone/>
              <a:defRPr sz="4320"/>
            </a:lvl3pPr>
            <a:lvl4pPr marL="5925312" indent="0">
              <a:buNone/>
              <a:defRPr sz="3888"/>
            </a:lvl4pPr>
            <a:lvl5pPr marL="7900416" indent="0">
              <a:buNone/>
              <a:defRPr sz="3888"/>
            </a:lvl5pPr>
            <a:lvl6pPr marL="9875520" indent="0">
              <a:buNone/>
              <a:defRPr sz="3888"/>
            </a:lvl6pPr>
            <a:lvl7pPr marL="11850624" indent="0">
              <a:buNone/>
              <a:defRPr sz="3888"/>
            </a:lvl7pPr>
            <a:lvl8pPr marL="13825728" indent="0">
              <a:buNone/>
              <a:defRPr sz="3888"/>
            </a:lvl8pPr>
            <a:lvl9pPr marL="15800832" indent="0">
              <a:buNone/>
              <a:defRPr sz="38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24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364" y="9985331"/>
            <a:ext cx="27240548" cy="2824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513364" y="39663925"/>
            <a:ext cx="7062364" cy="2278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C5741-7BD7-49F8-AF3C-EBE99D763498}" type="datetimeFigureOut">
              <a:rPr lang="es-MX" smtClean="0"/>
              <a:t>06/10/2023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341319" y="39663925"/>
            <a:ext cx="9584637" cy="2278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1691547" y="39663925"/>
            <a:ext cx="7062364" cy="2278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61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50208" rtl="0" eaLnBrk="1" latinLnBrk="0" hangingPunct="1">
        <a:spcBef>
          <a:spcPct val="0"/>
        </a:spcBef>
        <a:buNone/>
        <a:defRPr sz="190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1328" indent="-1481328" algn="l" defTabSz="3950208" rtl="0" eaLnBrk="1" latinLnBrk="0" hangingPunct="1">
        <a:spcBef>
          <a:spcPct val="20000"/>
        </a:spcBef>
        <a:buFont typeface="Arial" pitchFamily="34" charset="0"/>
        <a:buChar char="•"/>
        <a:defRPr sz="13824" kern="1200">
          <a:solidFill>
            <a:schemeClr val="tx1"/>
          </a:solidFill>
          <a:latin typeface="+mn-lt"/>
          <a:ea typeface="+mn-ea"/>
          <a:cs typeface="+mn-cs"/>
        </a:defRPr>
      </a:lvl1pPr>
      <a:lvl2pPr marL="3209544" indent="-1234440" algn="l" defTabSz="3950208" rtl="0" eaLnBrk="1" latinLnBrk="0" hangingPunct="1">
        <a:spcBef>
          <a:spcPct val="20000"/>
        </a:spcBef>
        <a:buFont typeface="Arial" pitchFamily="34" charset="0"/>
        <a:buChar char="–"/>
        <a:defRPr sz="12096" kern="1200">
          <a:solidFill>
            <a:schemeClr val="tx1"/>
          </a:solidFill>
          <a:latin typeface="+mn-lt"/>
          <a:ea typeface="+mn-ea"/>
          <a:cs typeface="+mn-cs"/>
        </a:defRPr>
      </a:lvl2pPr>
      <a:lvl3pPr marL="4937760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10368" kern="1200">
          <a:solidFill>
            <a:schemeClr val="tx1"/>
          </a:solidFill>
          <a:latin typeface="+mn-lt"/>
          <a:ea typeface="+mn-ea"/>
          <a:cs typeface="+mn-cs"/>
        </a:defRPr>
      </a:lvl3pPr>
      <a:lvl4pPr marL="6912864" indent="-987552" algn="l" defTabSz="3950208" rtl="0" eaLnBrk="1" latinLnBrk="0" hangingPunct="1">
        <a:spcBef>
          <a:spcPct val="20000"/>
        </a:spcBef>
        <a:buFont typeface="Arial" pitchFamily="34" charset="0"/>
        <a:buChar char="–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887968" indent="-987552" algn="l" defTabSz="3950208" rtl="0" eaLnBrk="1" latinLnBrk="0" hangingPunct="1">
        <a:spcBef>
          <a:spcPct val="20000"/>
        </a:spcBef>
        <a:buFont typeface="Arial" pitchFamily="34" charset="0"/>
        <a:buChar char="»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863072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2838176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4813280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6788384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1pPr>
      <a:lvl2pPr marL="1975104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2pPr>
      <a:lvl3pPr marL="3950208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3pPr>
      <a:lvl4pPr marL="5925312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4pPr>
      <a:lvl5pPr marL="7900416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5pPr>
      <a:lvl6pPr marL="9875520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6pPr>
      <a:lvl7pPr marL="11850624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7pPr>
      <a:lvl8pPr marL="13825728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8pPr>
      <a:lvl9pPr marL="15800832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20249" y="-1737217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cxnSp>
        <p:nvCxnSpPr>
          <p:cNvPr id="31" name="Line 13"/>
          <p:cNvCxnSpPr>
            <a:cxnSpLocks noChangeShapeType="1"/>
          </p:cNvCxnSpPr>
          <p:nvPr/>
        </p:nvCxnSpPr>
        <p:spPr bwMode="auto">
          <a:xfrm>
            <a:off x="1757334" y="9887275"/>
            <a:ext cx="26866888" cy="0"/>
          </a:xfrm>
          <a:prstGeom prst="line">
            <a:avLst/>
          </a:prstGeom>
          <a:noFill/>
          <a:ln w="36576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16 Rectángulo"/>
          <p:cNvSpPr/>
          <p:nvPr/>
        </p:nvSpPr>
        <p:spPr>
          <a:xfrm>
            <a:off x="1135184" y="5558123"/>
            <a:ext cx="27996914" cy="374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752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ANÁLISIS MULTITEMPORAL DEL CRECIMIENTO POBLACIONAL EN EL DEPARTAMENTO CENTRAL EN LOS AÑOS 2013 Y 2022</a:t>
            </a:r>
            <a:r>
              <a:rPr lang="es-MX" sz="388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es-MX" sz="3888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Y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Viveros, Iris; Ledesma, Camila.</a:t>
            </a:r>
            <a:endParaRPr lang="es-MX" sz="3456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ES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irisviveros@fiuna.edu.py</a:t>
            </a:r>
            <a:endParaRPr lang="es-MX" sz="3456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Y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Facultad de </a:t>
            </a:r>
            <a:r>
              <a:rPr lang="es-PY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Ingeniería, Universidad Nacional de Asunción </a:t>
            </a:r>
            <a:r>
              <a:rPr lang="es-PY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(UNA), San Lorenzo, Paraguay.</a:t>
            </a:r>
            <a:endParaRPr lang="es-MX" sz="3456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20249" y="-1737217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0249" y="-1819514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11160" y="-585065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11160" y="19488374"/>
            <a:ext cx="797828" cy="159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pPr defTabSz="3950208" fontAlgn="base">
              <a:spcBef>
                <a:spcPct val="0"/>
              </a:spcBef>
              <a:spcAft>
                <a:spcPct val="0"/>
              </a:spcAft>
            </a:pPr>
            <a:endParaRPr lang="es-MX" sz="7776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3 Imagen" descr="Logo UNA sin fon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4" y="994468"/>
            <a:ext cx="2675036" cy="267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8F2610-F54C-3706-58C9-EFDB0EE4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17" y="987565"/>
            <a:ext cx="3654617" cy="4587919"/>
          </a:xfrm>
          <a:prstGeom prst="rect">
            <a:avLst/>
          </a:prstGeom>
        </p:spPr>
      </p:pic>
      <p:pic>
        <p:nvPicPr>
          <p:cNvPr id="9" name="image7.png">
            <a:extLst>
              <a:ext uri="{FF2B5EF4-FFF2-40B4-BE49-F238E27FC236}">
                <a16:creationId xmlns:a16="http://schemas.microsoft.com/office/drawing/2014/main" id="{8BE8645A-0BE6-A259-2C34-D05F11DB91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426639" y="859574"/>
            <a:ext cx="3148141" cy="3017365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30513D19-FBD8-7404-4FC2-43B4FF591EA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0947804" y="1300280"/>
            <a:ext cx="2034286" cy="1843465"/>
          </a:xfrm>
          <a:prstGeom prst="rect">
            <a:avLst/>
          </a:prstGeom>
          <a:ln/>
        </p:spPr>
      </p:pic>
      <p:pic>
        <p:nvPicPr>
          <p:cNvPr id="11" name="image1.png">
            <a:extLst>
              <a:ext uri="{FF2B5EF4-FFF2-40B4-BE49-F238E27FC236}">
                <a16:creationId xmlns:a16="http://schemas.microsoft.com/office/drawing/2014/main" id="{6B6C2F23-41F3-8811-DD43-3DED732B632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2724361" y="1456858"/>
            <a:ext cx="4025095" cy="1295868"/>
          </a:xfrm>
          <a:prstGeom prst="rect">
            <a:avLst/>
          </a:prstGeom>
          <a:ln/>
        </p:spPr>
      </p:pic>
      <p:pic>
        <p:nvPicPr>
          <p:cNvPr id="12" name="image3.png">
            <a:extLst>
              <a:ext uri="{FF2B5EF4-FFF2-40B4-BE49-F238E27FC236}">
                <a16:creationId xmlns:a16="http://schemas.microsoft.com/office/drawing/2014/main" id="{D57188C2-F20B-4DB7-44DD-AF19497F949D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7153185" y="1374776"/>
            <a:ext cx="3148140" cy="1371112"/>
          </a:xfrm>
          <a:prstGeom prst="rect">
            <a:avLst/>
          </a:prstGeom>
          <a:ln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533" y="1374776"/>
            <a:ext cx="4917190" cy="17689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57333" y="10467772"/>
                <a:ext cx="12944256" cy="3232646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s-E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Introducción</a:t>
                </a:r>
                <a:endParaRPr lang="es-E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En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la última década,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la carencia de políticas de planificación en el Departamento Central ha conducido a un aumento no estructurado de la población en la zona, subrayando de esta manera los desafíos inherentes a la ausencia de planificación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adecuada. Dicho aumento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poblacional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exige la expansión de infraestructuras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, lo que ha alterado el uso del suelo y la dinámica socioeconómica-ambiental.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En consecuencia, resulta necesario llevar a cabo investigaciones multidisciplinarias con el propósito de adquirir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un entendimiento integral de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la expansión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urbana y la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repercusión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que ésta tiene sobre las dinámicas sociales y las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modificaciones de la cobertura y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uso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del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suelo.</a:t>
                </a:r>
                <a:endParaRPr lang="es-ES" sz="4000" dirty="0" smtClean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Objetivos</a:t>
                </a:r>
                <a:endParaRPr lang="es-ES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En e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ste trabajo se ha definido como objetivo general analizar </a:t>
                </a:r>
                <a:r>
                  <a:rPr lang="es-ES" sz="4000" dirty="0" err="1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multitemporalmente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 el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crecimiento poblacional en los años 2013 y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2022. Para ello se realizó el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modelado de información estadística y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la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descripción geográfica de la expansión urbana en dichos años.</a:t>
                </a:r>
                <a:endParaRPr lang="es-ES" sz="4000" dirty="0" smtClean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Materiales y Métodos</a:t>
                </a:r>
                <a:endParaRPr lang="es-ES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El departamento Central está formado por 19 Distritos con una superficie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aproximada de </a:t>
                </a:r>
                <a14:m>
                  <m:oMath xmlns:m="http://schemas.openxmlformats.org/officeDocument/2006/math">
                    <m:r>
                      <a:rPr lang="es-ES" sz="4000" i="0" smtClean="0">
                        <a:latin typeface="Liberation Serif"/>
                      </a:rPr>
                      <m:t>2400</m:t>
                    </m:r>
                    <m:sSup>
                      <m:sSupPr>
                        <m:ctrlPr>
                          <a:rPr lang="es-ES" sz="4000">
                            <a:latin typeface="Liberation Serif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sz="4000" b="0" i="0" smtClean="0">
                            <a:latin typeface="Liberation Serif"/>
                          </a:rPr>
                          <m:t>km</m:t>
                        </m:r>
                      </m:e>
                      <m:sup>
                        <m:r>
                          <a:rPr lang="es-ES" sz="4000" i="0">
                            <a:latin typeface="Liberation Serif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. Se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encuentra al noreste de la Región Oriental, es el más pequeño de los departamentos, pero el más densamente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poblado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s-ES" sz="4000" dirty="0" smtClean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s-ES" sz="4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s-E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s-E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s-ES" sz="4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s-E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s-ES" sz="4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s-E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s-ES" sz="4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s-E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s-ES" sz="1800" b="1" dirty="0" smtClean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s-ES" sz="1800" b="1" dirty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s-ES" sz="1800" b="1" dirty="0" smtClean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s-ES" sz="1800" b="1" dirty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s-ES" sz="1800" b="1" dirty="0" smtClean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s-ES" sz="1800" b="1" dirty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s-ES" sz="1800" b="1" dirty="0" smtClean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r>
                  <a:rPr lang="es-ES" sz="1800" b="1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Figura </a:t>
                </a:r>
                <a:r>
                  <a:rPr lang="es-ES" sz="1800" b="1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1. Mapa </a:t>
                </a:r>
                <a:r>
                  <a:rPr lang="es-ES" sz="1800" b="1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de ubicación del área de estudio. Elaboración </a:t>
                </a:r>
                <a:r>
                  <a:rPr lang="es-ES" sz="1800" b="1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propia</a:t>
                </a:r>
              </a:p>
              <a:p>
                <a:pPr marL="0" indent="0" algn="ctr">
                  <a:buNone/>
                </a:pPr>
                <a:endParaRPr lang="es-ES" sz="4000" dirty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1. Mediante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el portal web del INE se descargaron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datos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sobre población en el apartado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es-ES" sz="4000" i="1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Paraguay</a:t>
                </a:r>
                <a:r>
                  <a:rPr lang="es-ES" sz="4000" i="1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. Proyección de la población por sexo y edad, según departamento, </a:t>
                </a:r>
                <a:r>
                  <a:rPr lang="es-ES" sz="4000" i="1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2000-2025”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 en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formato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XLSX, seguidamente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se trasladaron dichas variables a una nueva tabla de datos dentro </a:t>
                </a:r>
                <a:r>
                  <a:rPr lang="es-ES" sz="4000" dirty="0" err="1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Power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Desktop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. Una vez establecido el modelo de datos, se crearon objetos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visuales. La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colección final de los objetos visuales se representó en informes donde se plasmó el análisis final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de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la información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inducida.</a:t>
                </a:r>
              </a:p>
              <a:p>
                <a:pPr marL="0" indent="0" algn="just">
                  <a:buNone/>
                </a:pP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2. Los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datos del departamento Central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y el distrito de Asunción se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tomaron de la base Cartografía Digital 2012 del INE en formato </a:t>
                </a:r>
                <a:r>
                  <a:rPr lang="es-ES" sz="4000" dirty="0" err="1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shapefile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. Posteriormente, se introdujeron en Google </a:t>
                </a:r>
                <a:r>
                  <a:rPr lang="es-ES" sz="4000" dirty="0" err="1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Earth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000" dirty="0" err="1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Engine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 (GEE), donde se llevaron a cabo procesamientos de imágenes satelitales </a:t>
                </a:r>
                <a:r>
                  <a:rPr lang="es-ES" sz="4000" dirty="0" err="1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Landsat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 8 para los años 2013 y 2022.</a:t>
                </a:r>
              </a:p>
              <a:p>
                <a:pPr marL="0" indent="0" algn="just">
                  <a:buNone/>
                </a:pP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3. Se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procedió a la validación de los resultados a través de una matriz de confusión y el coeficiente Kappa para medir la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exactitud. </a:t>
                </a:r>
              </a:p>
              <a:p>
                <a:pPr marL="0" indent="0" algn="just">
                  <a:buNone/>
                </a:pPr>
                <a:r>
                  <a:rPr lang="es-E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Resultados y Discusiones</a:t>
                </a:r>
              </a:p>
              <a:p>
                <a:pPr marL="0" indent="0" algn="just">
                  <a:buNone/>
                </a:pP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De los 10 distritos que componen el área metropolitana, 8 concentran el 73.6% de la población total de los 19 distritos del departamento, debido a la centralización de servicios en la capital hasta 2013. Aunque Asunción sigue siendo la más poblada, su crecimiento ha disminuido entre 2013 y 2022, lo que ha llevado a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un </a:t>
                </a:r>
                <a:r>
                  <a:rPr lang="es-ES" sz="4000" dirty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aumento de la densidad en los distritos </a:t>
                </a:r>
                <a:r>
                  <a:rPr lang="es-ES" sz="4000" dirty="0" smtClean="0"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circundantes.</a:t>
                </a:r>
                <a:endParaRPr lang="es-ES" sz="4000" dirty="0" smtClean="0">
                  <a:latin typeface="Liberation Serif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57333" y="10467772"/>
                <a:ext cx="12944256" cy="32326465"/>
              </a:xfrm>
              <a:blipFill>
                <a:blip r:embed="rId9"/>
                <a:stretch>
                  <a:fillRect l="-1460" t="-641" r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40" y="21901175"/>
            <a:ext cx="9742041" cy="688932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uadroTexto 19"/>
              <p:cNvSpPr txBox="1"/>
              <p:nvPr/>
            </p:nvSpPr>
            <p:spPr>
              <a:xfrm>
                <a:off x="15509064" y="10467773"/>
                <a:ext cx="13278381" cy="34230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lvl="0" algn="ctr" defTabSz="3950208">
                  <a:spcBef>
                    <a:spcPct val="20000"/>
                  </a:spcBef>
                </a:pPr>
                <a:r>
                  <a:rPr lang="es-ES" sz="1700" b="1" dirty="0">
                    <a:solidFill>
                      <a:prstClr val="black"/>
                    </a:solidFill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Figura </a:t>
                </a:r>
                <a:r>
                  <a:rPr lang="es-ES" sz="1700" b="1" dirty="0" smtClean="0">
                    <a:solidFill>
                      <a:prstClr val="black"/>
                    </a:solidFill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s-ES" sz="1700" b="1" dirty="0">
                    <a:solidFill>
                      <a:prstClr val="black"/>
                    </a:solidFill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. Informe </a:t>
                </a:r>
                <a:r>
                  <a:rPr lang="es-ES" sz="1700" b="1" dirty="0" smtClean="0">
                    <a:solidFill>
                      <a:prstClr val="black"/>
                    </a:solidFill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Interactivo. Mapa de calor. </a:t>
                </a:r>
                <a:r>
                  <a:rPr lang="es-ES" sz="1700" b="1" dirty="0">
                    <a:solidFill>
                      <a:prstClr val="black"/>
                    </a:solidFill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Densidad poblacional (2013-2022) vs Tasa de crecimiento poblacional. Fuente: INE, 2012. Elaboración </a:t>
                </a:r>
                <a:r>
                  <a:rPr lang="es-ES" sz="1700" b="1" dirty="0" smtClean="0">
                    <a:solidFill>
                      <a:prstClr val="black"/>
                    </a:solidFill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propia.</a:t>
                </a:r>
                <a:endParaRPr lang="es-ES" sz="3700" dirty="0" smtClean="0">
                  <a:latin typeface="Liberation Serif"/>
                </a:endParaRPr>
              </a:p>
              <a:p>
                <a:pPr algn="just"/>
                <a:endParaRPr lang="es-ES" sz="3700" dirty="0">
                  <a:latin typeface="Liberation Serif"/>
                </a:endParaRPr>
              </a:p>
              <a:p>
                <a:pPr algn="just"/>
                <a:r>
                  <a:rPr lang="es-ES" sz="3700" dirty="0" smtClean="0">
                    <a:latin typeface="Liberation Serif"/>
                  </a:rPr>
                  <a:t>En </a:t>
                </a:r>
                <a:r>
                  <a:rPr lang="es-ES" sz="3700" dirty="0">
                    <a:latin typeface="Liberation Serif"/>
                  </a:rPr>
                  <a:t>el año 2013, la expansión urbana ocupaba una superficie </a:t>
                </a:r>
                <a:r>
                  <a:rPr lang="es-ES" sz="3700" dirty="0" smtClean="0">
                    <a:latin typeface="Liberation Serif"/>
                  </a:rPr>
                  <a:t>de</a:t>
                </a:r>
                <a:r>
                  <a:rPr lang="es-ES" sz="3700" dirty="0" smtClean="0">
                    <a:solidFill>
                      <a:prstClr val="black"/>
                    </a:solidFill>
                    <a:latin typeface="Liberation Serif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37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sz="37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89,04</m:t>
                    </m:r>
                    <m:sSup>
                      <m:sSupPr>
                        <m:ctrlPr>
                          <a:rPr lang="es-E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sz="3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es-ES" sz="37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3700" dirty="0" smtClean="0">
                    <a:latin typeface="Liberation Serif"/>
                  </a:rPr>
                  <a:t>, </a:t>
                </a:r>
                <a:r>
                  <a:rPr lang="es-ES" sz="3700" dirty="0">
                    <a:latin typeface="Liberation Serif"/>
                  </a:rPr>
                  <a:t>lo que correspondía al 19.20% de la extensión total del Departamento Central y la ciudad de Asunción. Para el año 2022, esta área se incrementó a </a:t>
                </a:r>
                <a14:m>
                  <m:oMath xmlns:m="http://schemas.openxmlformats.org/officeDocument/2006/math">
                    <m:r>
                      <a:rPr lang="es-ES" sz="37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s-ES" sz="37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72</m:t>
                    </m:r>
                    <m:r>
                      <a:rPr lang="es-ES" sz="37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,0</m:t>
                    </m:r>
                    <m:r>
                      <a:rPr lang="es-ES" sz="37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s-E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sz="3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es-ES" sz="3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3700" dirty="0" smtClean="0">
                    <a:latin typeface="Liberation Serif"/>
                  </a:rPr>
                  <a:t>, </a:t>
                </a:r>
                <a:r>
                  <a:rPr lang="es-ES" sz="3700" dirty="0">
                    <a:latin typeface="Liberation Serif"/>
                  </a:rPr>
                  <a:t>abarcando el 26.66% del territorio en estudio. Esto señala un aumento de </a:t>
                </a:r>
                <a:r>
                  <a:rPr lang="es-ES" sz="3700" dirty="0" smtClean="0">
                    <a:latin typeface="Liberation Serif"/>
                  </a:rPr>
                  <a:t> </a:t>
                </a:r>
                <a14:m>
                  <m:oMath xmlns:m="http://schemas.openxmlformats.org/officeDocument/2006/math">
                    <m:r>
                      <a:rPr lang="es-ES" sz="37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37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89,</m:t>
                    </m:r>
                    <m:r>
                      <a:rPr lang="es-ES" sz="37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97</m:t>
                    </m:r>
                    <m:sSup>
                      <m:sSupPr>
                        <m:ctrlPr>
                          <a:rPr lang="es-E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sz="3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es-ES" sz="3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3700" dirty="0" smtClean="0">
                    <a:latin typeface="Liberation Serif"/>
                  </a:rPr>
                  <a:t>, </a:t>
                </a:r>
                <a:r>
                  <a:rPr lang="es-ES" sz="3700" dirty="0">
                    <a:latin typeface="Liberation Serif"/>
                  </a:rPr>
                  <a:t>lo que representa un incremento del 7.46% con respecto al año </a:t>
                </a:r>
                <a:r>
                  <a:rPr lang="es-ES" sz="3700" dirty="0" smtClean="0">
                    <a:latin typeface="Liberation Serif"/>
                  </a:rPr>
                  <a:t>2013.</a:t>
                </a:r>
              </a:p>
              <a:p>
                <a:pPr algn="just"/>
                <a:endParaRPr lang="es-ES" sz="3700" dirty="0">
                  <a:latin typeface="Liberation Serif"/>
                </a:endParaRPr>
              </a:p>
              <a:p>
                <a:pPr algn="just"/>
                <a:endParaRPr lang="es-ES" sz="3700" dirty="0" smtClean="0">
                  <a:latin typeface="Liberation Serif"/>
                </a:endParaRPr>
              </a:p>
              <a:p>
                <a:pPr algn="just"/>
                <a:endParaRPr lang="es-ES" sz="3700" dirty="0">
                  <a:latin typeface="Liberation Serif"/>
                </a:endParaRPr>
              </a:p>
              <a:p>
                <a:pPr algn="just"/>
                <a:endParaRPr lang="es-ES" sz="3700" dirty="0" smtClean="0">
                  <a:latin typeface="Liberation Serif"/>
                </a:endParaRPr>
              </a:p>
              <a:p>
                <a:pPr algn="just"/>
                <a:endParaRPr lang="es-ES" sz="3700" dirty="0">
                  <a:latin typeface="Liberation Serif"/>
                </a:endParaRPr>
              </a:p>
              <a:p>
                <a:pPr algn="just"/>
                <a:endParaRPr lang="es-ES" sz="37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just"/>
                <a:endParaRPr lang="es-ES" sz="4000" dirty="0">
                  <a:latin typeface="Liberation Serif"/>
                </a:endParaRPr>
              </a:p>
              <a:p>
                <a:pPr algn="just"/>
                <a:endParaRPr lang="es-ES" sz="4000" dirty="0" smtClean="0">
                  <a:latin typeface="Liberation Serif"/>
                </a:endParaRPr>
              </a:p>
              <a:p>
                <a:pPr algn="ctr"/>
                <a:endParaRPr lang="es-ES" sz="4000" dirty="0" smtClean="0">
                  <a:latin typeface="Liberation Serif"/>
                </a:endParaRPr>
              </a:p>
              <a:p>
                <a:pPr algn="ctr"/>
                <a:endParaRPr lang="es-ES" sz="1700" b="1" dirty="0" smtClean="0">
                  <a:latin typeface="Liberation Serif"/>
                </a:endParaRPr>
              </a:p>
              <a:p>
                <a:pPr algn="ctr"/>
                <a:r>
                  <a:rPr lang="es-ES" sz="1700" b="1" dirty="0" smtClean="0">
                    <a:latin typeface="Liberation Serif"/>
                  </a:rPr>
                  <a:t>Figura 3, Mapa </a:t>
                </a:r>
                <a:r>
                  <a:rPr lang="es-ES" sz="1700" b="1" dirty="0">
                    <a:latin typeface="Liberation Serif"/>
                  </a:rPr>
                  <a:t>de expansión urbana. Años 2013 y 2022. Fuente: Elaboración propia</a:t>
                </a:r>
                <a:r>
                  <a:rPr lang="es-ES" sz="4000" b="1" dirty="0" smtClean="0">
                    <a:latin typeface="Liberation Serif"/>
                  </a:rPr>
                  <a:t>.</a:t>
                </a:r>
              </a:p>
              <a:p>
                <a:pPr algn="just"/>
                <a:endParaRPr lang="es-ES" sz="4000" b="1" dirty="0" smtClean="0">
                  <a:latin typeface="Liberation Serif"/>
                </a:endParaRPr>
              </a:p>
              <a:p>
                <a:pPr algn="just"/>
                <a:r>
                  <a:rPr lang="es-ES" sz="3700" dirty="0">
                    <a:latin typeface="Liberation Serif"/>
                  </a:rPr>
                  <a:t>Las superficies calculadas engloban zonas edificadas que </a:t>
                </a:r>
                <a:r>
                  <a:rPr lang="es-ES" sz="3700" dirty="0" smtClean="0">
                    <a:latin typeface="Liberation Serif"/>
                  </a:rPr>
                  <a:t>incluyen </a:t>
                </a:r>
                <a:r>
                  <a:rPr lang="es-ES" sz="3700" dirty="0">
                    <a:latin typeface="Liberation Serif"/>
                  </a:rPr>
                  <a:t>tanto entornos industriales como redes viales, además de áreas residenciales. No obstante, para los propósitos de este </a:t>
                </a:r>
                <a:r>
                  <a:rPr lang="es-ES" sz="3700" dirty="0" smtClean="0">
                    <a:latin typeface="Liberation Serif"/>
                  </a:rPr>
                  <a:t>trabajo, </a:t>
                </a:r>
                <a:r>
                  <a:rPr lang="es-ES" sz="3700" dirty="0">
                    <a:latin typeface="Liberation Serif"/>
                  </a:rPr>
                  <a:t>no se ha llevado a cabo un </a:t>
                </a:r>
                <a:r>
                  <a:rPr lang="es-ES" sz="3700" dirty="0" smtClean="0">
                    <a:latin typeface="Liberation Serif"/>
                  </a:rPr>
                  <a:t>análisis del </a:t>
                </a:r>
                <a:r>
                  <a:rPr lang="es-ES" sz="3700" dirty="0">
                    <a:latin typeface="Liberation Serif"/>
                  </a:rPr>
                  <a:t>interior de la mancha urbana, y no se han efectuado mediciones detalladas de estas edificaciones específicas. Por lo tanto, se recomienda la exclusión de estructuras no residenciales al llevar a cabo la correlación con los datos de densidad </a:t>
                </a:r>
                <a:r>
                  <a:rPr lang="es-ES" sz="3700" dirty="0" smtClean="0">
                    <a:latin typeface="Liberation Serif"/>
                  </a:rPr>
                  <a:t>urbana.</a:t>
                </a:r>
              </a:p>
              <a:p>
                <a:pPr algn="just"/>
                <a:r>
                  <a:rPr lang="es-ES" sz="37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Referencias</a:t>
                </a:r>
                <a:endParaRPr lang="es-ES" sz="3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s-ES" sz="3400" dirty="0" smtClean="0">
                    <a:latin typeface="Liberation Serif"/>
                  </a:rPr>
                  <a:t>- García-</a:t>
                </a:r>
                <a:r>
                  <a:rPr lang="es-ES" sz="3400" dirty="0" err="1" smtClean="0">
                    <a:latin typeface="Liberation Serif"/>
                  </a:rPr>
                  <a:t>Calabrese</a:t>
                </a:r>
                <a:r>
                  <a:rPr lang="es-ES" sz="3400" dirty="0">
                    <a:latin typeface="Liberation Serif"/>
                  </a:rPr>
                  <a:t>, </a:t>
                </a:r>
                <a:r>
                  <a:rPr lang="es-ES" sz="3400" dirty="0" smtClean="0">
                    <a:latin typeface="Liberation Serif"/>
                  </a:rPr>
                  <a:t>M., et al (2023</a:t>
                </a:r>
                <a:r>
                  <a:rPr lang="es-ES" sz="3400" dirty="0">
                    <a:latin typeface="Liberation Serif"/>
                  </a:rPr>
                  <a:t>). Metodología para el análisis comparado de dinámicas de expansión urbana. Los casos de Asunción (Paraguay) y Ciudad Autónoma de Buenos Aires (Argentina). </a:t>
                </a:r>
              </a:p>
              <a:p>
                <a:pPr algn="just"/>
                <a:r>
                  <a:rPr lang="es-ES" sz="3400" dirty="0" smtClean="0">
                    <a:latin typeface="Liberation Serif"/>
                  </a:rPr>
                  <a:t>- Velásquez</a:t>
                </a:r>
                <a:r>
                  <a:rPr lang="es-ES" sz="3400" dirty="0">
                    <a:latin typeface="Liberation Serif"/>
                  </a:rPr>
                  <a:t>, A., </a:t>
                </a:r>
                <a:r>
                  <a:rPr lang="es-ES" sz="3400" dirty="0" smtClean="0">
                    <a:latin typeface="Liberation Serif"/>
                  </a:rPr>
                  <a:t>et al. (2002</a:t>
                </a:r>
                <a:r>
                  <a:rPr lang="es-ES" sz="3400" dirty="0">
                    <a:latin typeface="Liberation Serif"/>
                  </a:rPr>
                  <a:t>). Patrones y Tasas de Cambio de Uso del Suelo en México. </a:t>
                </a:r>
              </a:p>
              <a:p>
                <a:pPr algn="just"/>
                <a:endParaRPr lang="es-ES" sz="3700" dirty="0" smtClean="0">
                  <a:latin typeface="Liberation Serif"/>
                </a:endParaRPr>
              </a:p>
              <a:p>
                <a:pPr algn="just"/>
                <a:endParaRPr lang="es-ES" sz="3700" dirty="0">
                  <a:latin typeface="Liberation Serif"/>
                </a:endParaRPr>
              </a:p>
              <a:p>
                <a:pPr algn="just"/>
                <a:endParaRPr lang="en-US" sz="3700" dirty="0">
                  <a:latin typeface="Liberation Serif"/>
                </a:endParaRPr>
              </a:p>
            </p:txBody>
          </p:sp>
        </mc:Choice>
        <mc:Fallback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064" y="10467773"/>
                <a:ext cx="13278381" cy="34230909"/>
              </a:xfrm>
              <a:prstGeom prst="rect">
                <a:avLst/>
              </a:prstGeom>
              <a:blipFill>
                <a:blip r:embed="rId11"/>
                <a:stretch>
                  <a:fillRect l="-1423" r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72288" y="10467771"/>
            <a:ext cx="13115157" cy="776099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108" y="23701375"/>
            <a:ext cx="12626292" cy="90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227</Words>
  <Application>Microsoft Office PowerPoint</Application>
  <PresentationFormat>Personalizado</PresentationFormat>
  <Paragraphs>73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Liberation Serif</vt:lpstr>
      <vt:lpstr>Tahoma</vt:lpstr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Usuario de Windows</cp:lastModifiedBy>
  <cp:revision>53</cp:revision>
  <dcterms:created xsi:type="dcterms:W3CDTF">2018-07-23T15:56:23Z</dcterms:created>
  <dcterms:modified xsi:type="dcterms:W3CDTF">2023-10-06T14:44:46Z</dcterms:modified>
</cp:coreProperties>
</file>