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67275" cy="42794238"/>
  <p:notesSz cx="6858000" cy="9144000"/>
  <p:defaultTextStyle>
    <a:defPPr>
      <a:defRPr lang="es-MX"/>
    </a:defPPr>
    <a:lvl1pPr marL="0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1pPr>
    <a:lvl2pPr marL="1992569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2pPr>
    <a:lvl3pPr marL="3985138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3pPr>
    <a:lvl4pPr marL="5977707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4pPr>
    <a:lvl5pPr marL="7970276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5pPr>
    <a:lvl6pPr marL="9962845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6pPr>
    <a:lvl7pPr marL="11955414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7pPr>
    <a:lvl8pPr marL="13947983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8pPr>
    <a:lvl9pPr marL="15940552" algn="l" defTabSz="3985138" rtl="0" eaLnBrk="1" latinLnBrk="0" hangingPunct="1">
      <a:defRPr sz="78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79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335" autoAdjust="0"/>
    <p:restoredTop sz="94660"/>
  </p:normalViewPr>
  <p:slideViewPr>
    <p:cSldViewPr>
      <p:cViewPr>
        <p:scale>
          <a:sx n="33" d="100"/>
          <a:sy n="33" d="100"/>
        </p:scale>
        <p:origin x="-600" y="-462"/>
      </p:cViewPr>
      <p:guideLst>
        <p:guide orient="horz" pos="13479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0046" y="13293964"/>
            <a:ext cx="25727184" cy="91730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0091" y="24250070"/>
            <a:ext cx="21187093" cy="109363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7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5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25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00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87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850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25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00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369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2735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6457829" y="2288310"/>
            <a:ext cx="5107605" cy="4867844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35029" y="2288310"/>
            <a:ext cx="14818356" cy="4867844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16336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671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907" y="27499259"/>
            <a:ext cx="25727184" cy="8499413"/>
          </a:xfrm>
        </p:spPr>
        <p:txBody>
          <a:bodyPr anchor="t"/>
          <a:lstStyle>
            <a:lvl1pPr algn="l">
              <a:defRPr sz="1728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0907" y="18138031"/>
            <a:ext cx="25727184" cy="9361233"/>
          </a:xfrm>
        </p:spPr>
        <p:txBody>
          <a:bodyPr anchor="b"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975104" indent="0">
              <a:buNone/>
              <a:defRPr sz="7776">
                <a:solidFill>
                  <a:schemeClr val="tx1">
                    <a:tint val="75000"/>
                  </a:schemeClr>
                </a:solidFill>
              </a:defRPr>
            </a:lvl2pPr>
            <a:lvl3pPr marL="3950208" indent="0">
              <a:buNone/>
              <a:defRPr sz="6912">
                <a:solidFill>
                  <a:schemeClr val="tx1">
                    <a:tint val="75000"/>
                  </a:schemeClr>
                </a:solidFill>
              </a:defRPr>
            </a:lvl3pPr>
            <a:lvl4pPr marL="5925312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4pPr>
            <a:lvl5pPr marL="7900416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5pPr>
            <a:lvl6pPr marL="9875520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6pPr>
            <a:lvl7pPr marL="11850624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7pPr>
            <a:lvl8pPr marL="13825728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8pPr>
            <a:lvl9pPr marL="15800832" indent="0">
              <a:buNone/>
              <a:defRPr sz="60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825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35029" y="13313767"/>
            <a:ext cx="9962978" cy="37652989"/>
          </a:xfrm>
        </p:spPr>
        <p:txBody>
          <a:bodyPr/>
          <a:lstStyle>
            <a:lvl1pPr>
              <a:defRPr sz="12096"/>
            </a:lvl1pPr>
            <a:lvl2pPr>
              <a:defRPr sz="10368"/>
            </a:lvl2pPr>
            <a:lvl3pPr>
              <a:defRPr sz="8640"/>
            </a:lvl3pPr>
            <a:lvl4pPr>
              <a:defRPr sz="7776"/>
            </a:lvl4pPr>
            <a:lvl5pPr>
              <a:defRPr sz="7776"/>
            </a:lvl5pPr>
            <a:lvl6pPr>
              <a:defRPr sz="7776"/>
            </a:lvl6pPr>
            <a:lvl7pPr>
              <a:defRPr sz="7776"/>
            </a:lvl7pPr>
            <a:lvl8pPr>
              <a:defRPr sz="7776"/>
            </a:lvl8pPr>
            <a:lvl9pPr>
              <a:defRPr sz="777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1602462" y="13313767"/>
            <a:ext cx="9962978" cy="37652989"/>
          </a:xfrm>
        </p:spPr>
        <p:txBody>
          <a:bodyPr/>
          <a:lstStyle>
            <a:lvl1pPr>
              <a:defRPr sz="12096"/>
            </a:lvl1pPr>
            <a:lvl2pPr>
              <a:defRPr sz="10368"/>
            </a:lvl2pPr>
            <a:lvl3pPr>
              <a:defRPr sz="8640"/>
            </a:lvl3pPr>
            <a:lvl4pPr>
              <a:defRPr sz="7776"/>
            </a:lvl4pPr>
            <a:lvl5pPr>
              <a:defRPr sz="7776"/>
            </a:lvl5pPr>
            <a:lvl6pPr>
              <a:defRPr sz="7776"/>
            </a:lvl6pPr>
            <a:lvl7pPr>
              <a:defRPr sz="7776"/>
            </a:lvl7pPr>
            <a:lvl8pPr>
              <a:defRPr sz="7776"/>
            </a:lvl8pPr>
            <a:lvl9pPr>
              <a:defRPr sz="7776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2513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364" y="1713752"/>
            <a:ext cx="27240548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3366" y="9579177"/>
            <a:ext cx="13373303" cy="3992146"/>
          </a:xfrm>
        </p:spPr>
        <p:txBody>
          <a:bodyPr anchor="b"/>
          <a:lstStyle>
            <a:lvl1pPr marL="0" indent="0">
              <a:buNone/>
              <a:defRPr sz="10368" b="1"/>
            </a:lvl1pPr>
            <a:lvl2pPr marL="1975104" indent="0">
              <a:buNone/>
              <a:defRPr sz="8640" b="1"/>
            </a:lvl2pPr>
            <a:lvl3pPr marL="3950208" indent="0">
              <a:buNone/>
              <a:defRPr sz="7776" b="1"/>
            </a:lvl3pPr>
            <a:lvl4pPr marL="5925312" indent="0">
              <a:buNone/>
              <a:defRPr sz="6912" b="1"/>
            </a:lvl4pPr>
            <a:lvl5pPr marL="7900416" indent="0">
              <a:buNone/>
              <a:defRPr sz="6912" b="1"/>
            </a:lvl5pPr>
            <a:lvl6pPr marL="9875520" indent="0">
              <a:buNone/>
              <a:defRPr sz="6912" b="1"/>
            </a:lvl6pPr>
            <a:lvl7pPr marL="11850624" indent="0">
              <a:buNone/>
              <a:defRPr sz="6912" b="1"/>
            </a:lvl7pPr>
            <a:lvl8pPr marL="13825728" indent="0">
              <a:buNone/>
              <a:defRPr sz="6912" b="1"/>
            </a:lvl8pPr>
            <a:lvl9pPr marL="15800832" indent="0">
              <a:buNone/>
              <a:defRPr sz="691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3366" y="13571321"/>
            <a:ext cx="13373303" cy="24656220"/>
          </a:xfrm>
        </p:spPr>
        <p:txBody>
          <a:bodyPr/>
          <a:lstStyle>
            <a:lvl1pPr>
              <a:defRPr sz="10368"/>
            </a:lvl1pPr>
            <a:lvl2pPr>
              <a:defRPr sz="8640"/>
            </a:lvl2pPr>
            <a:lvl3pPr>
              <a:defRPr sz="7776"/>
            </a:lvl3pPr>
            <a:lvl4pPr>
              <a:defRPr sz="6912"/>
            </a:lvl4pPr>
            <a:lvl5pPr>
              <a:defRPr sz="6912"/>
            </a:lvl5pPr>
            <a:lvl6pPr>
              <a:defRPr sz="6912"/>
            </a:lvl6pPr>
            <a:lvl7pPr>
              <a:defRPr sz="6912"/>
            </a:lvl7pPr>
            <a:lvl8pPr>
              <a:defRPr sz="6912"/>
            </a:lvl8pPr>
            <a:lvl9pPr>
              <a:defRPr sz="691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75363" y="9579177"/>
            <a:ext cx="13378555" cy="3992146"/>
          </a:xfrm>
        </p:spPr>
        <p:txBody>
          <a:bodyPr anchor="b"/>
          <a:lstStyle>
            <a:lvl1pPr marL="0" indent="0">
              <a:buNone/>
              <a:defRPr sz="10368" b="1"/>
            </a:lvl1pPr>
            <a:lvl2pPr marL="1975104" indent="0">
              <a:buNone/>
              <a:defRPr sz="8640" b="1"/>
            </a:lvl2pPr>
            <a:lvl3pPr marL="3950208" indent="0">
              <a:buNone/>
              <a:defRPr sz="7776" b="1"/>
            </a:lvl3pPr>
            <a:lvl4pPr marL="5925312" indent="0">
              <a:buNone/>
              <a:defRPr sz="6912" b="1"/>
            </a:lvl4pPr>
            <a:lvl5pPr marL="7900416" indent="0">
              <a:buNone/>
              <a:defRPr sz="6912" b="1"/>
            </a:lvl5pPr>
            <a:lvl6pPr marL="9875520" indent="0">
              <a:buNone/>
              <a:defRPr sz="6912" b="1"/>
            </a:lvl6pPr>
            <a:lvl7pPr marL="11850624" indent="0">
              <a:buNone/>
              <a:defRPr sz="6912" b="1"/>
            </a:lvl7pPr>
            <a:lvl8pPr marL="13825728" indent="0">
              <a:buNone/>
              <a:defRPr sz="6912" b="1"/>
            </a:lvl8pPr>
            <a:lvl9pPr marL="15800832" indent="0">
              <a:buNone/>
              <a:defRPr sz="6912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75363" y="13571321"/>
            <a:ext cx="13378555" cy="24656220"/>
          </a:xfrm>
        </p:spPr>
        <p:txBody>
          <a:bodyPr/>
          <a:lstStyle>
            <a:lvl1pPr>
              <a:defRPr sz="10368"/>
            </a:lvl1pPr>
            <a:lvl2pPr>
              <a:defRPr sz="8640"/>
            </a:lvl2pPr>
            <a:lvl3pPr>
              <a:defRPr sz="7776"/>
            </a:lvl3pPr>
            <a:lvl4pPr>
              <a:defRPr sz="6912"/>
            </a:lvl4pPr>
            <a:lvl5pPr>
              <a:defRPr sz="6912"/>
            </a:lvl5pPr>
            <a:lvl6pPr>
              <a:defRPr sz="6912"/>
            </a:lvl6pPr>
            <a:lvl7pPr>
              <a:defRPr sz="6912"/>
            </a:lvl7pPr>
            <a:lvl8pPr>
              <a:defRPr sz="6912"/>
            </a:lvl8pPr>
            <a:lvl9pPr>
              <a:defRPr sz="691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806857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344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5813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3370" y="1703849"/>
            <a:ext cx="9957726" cy="7251247"/>
          </a:xfrm>
        </p:spPr>
        <p:txBody>
          <a:bodyPr anchor="b"/>
          <a:lstStyle>
            <a:lvl1pPr algn="l">
              <a:defRPr sz="864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3668" y="1703849"/>
            <a:ext cx="16920250" cy="36523698"/>
          </a:xfrm>
        </p:spPr>
        <p:txBody>
          <a:bodyPr/>
          <a:lstStyle>
            <a:lvl1pPr>
              <a:defRPr sz="13824"/>
            </a:lvl1pPr>
            <a:lvl2pPr>
              <a:defRPr sz="12096"/>
            </a:lvl2pPr>
            <a:lvl3pPr>
              <a:defRPr sz="10368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3370" y="8955094"/>
            <a:ext cx="9957726" cy="29272451"/>
          </a:xfrm>
        </p:spPr>
        <p:txBody>
          <a:bodyPr/>
          <a:lstStyle>
            <a:lvl1pPr marL="0" indent="0">
              <a:buNone/>
              <a:defRPr sz="6048"/>
            </a:lvl1pPr>
            <a:lvl2pPr marL="1975104" indent="0">
              <a:buNone/>
              <a:defRPr sz="5184"/>
            </a:lvl2pPr>
            <a:lvl3pPr marL="3950208" indent="0">
              <a:buNone/>
              <a:defRPr sz="4320"/>
            </a:lvl3pPr>
            <a:lvl4pPr marL="5925312" indent="0">
              <a:buNone/>
              <a:defRPr sz="3888"/>
            </a:lvl4pPr>
            <a:lvl5pPr marL="7900416" indent="0">
              <a:buNone/>
              <a:defRPr sz="3888"/>
            </a:lvl5pPr>
            <a:lvl6pPr marL="9875520" indent="0">
              <a:buNone/>
              <a:defRPr sz="3888"/>
            </a:lvl6pPr>
            <a:lvl7pPr marL="11850624" indent="0">
              <a:buNone/>
              <a:defRPr sz="3888"/>
            </a:lvl7pPr>
            <a:lvl8pPr marL="13825728" indent="0">
              <a:buNone/>
              <a:defRPr sz="3888"/>
            </a:lvl8pPr>
            <a:lvl9pPr marL="15800832" indent="0">
              <a:buNone/>
              <a:defRPr sz="38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7426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2598" y="29955971"/>
            <a:ext cx="18160365" cy="3536473"/>
          </a:xfrm>
        </p:spPr>
        <p:txBody>
          <a:bodyPr anchor="b"/>
          <a:lstStyle>
            <a:lvl1pPr algn="l">
              <a:defRPr sz="864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2598" y="3823742"/>
            <a:ext cx="18160365" cy="25676543"/>
          </a:xfrm>
        </p:spPr>
        <p:txBody>
          <a:bodyPr/>
          <a:lstStyle>
            <a:lvl1pPr marL="0" indent="0">
              <a:buNone/>
              <a:defRPr sz="13824"/>
            </a:lvl1pPr>
            <a:lvl2pPr marL="1975104" indent="0">
              <a:buNone/>
              <a:defRPr sz="12096"/>
            </a:lvl2pPr>
            <a:lvl3pPr marL="3950208" indent="0">
              <a:buNone/>
              <a:defRPr sz="10368"/>
            </a:lvl3pPr>
            <a:lvl4pPr marL="5925312" indent="0">
              <a:buNone/>
              <a:defRPr sz="8640"/>
            </a:lvl4pPr>
            <a:lvl5pPr marL="7900416" indent="0">
              <a:buNone/>
              <a:defRPr sz="8640"/>
            </a:lvl5pPr>
            <a:lvl6pPr marL="9875520" indent="0">
              <a:buNone/>
              <a:defRPr sz="8640"/>
            </a:lvl6pPr>
            <a:lvl7pPr marL="11850624" indent="0">
              <a:buNone/>
              <a:defRPr sz="8640"/>
            </a:lvl7pPr>
            <a:lvl8pPr marL="13825728" indent="0">
              <a:buNone/>
              <a:defRPr sz="8640"/>
            </a:lvl8pPr>
            <a:lvl9pPr marL="15800832" indent="0">
              <a:buNone/>
              <a:defRPr sz="864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2598" y="33492444"/>
            <a:ext cx="18160365" cy="5022374"/>
          </a:xfrm>
        </p:spPr>
        <p:txBody>
          <a:bodyPr/>
          <a:lstStyle>
            <a:lvl1pPr marL="0" indent="0">
              <a:buNone/>
              <a:defRPr sz="6048"/>
            </a:lvl1pPr>
            <a:lvl2pPr marL="1975104" indent="0">
              <a:buNone/>
              <a:defRPr sz="5184"/>
            </a:lvl2pPr>
            <a:lvl3pPr marL="3950208" indent="0">
              <a:buNone/>
              <a:defRPr sz="4320"/>
            </a:lvl3pPr>
            <a:lvl4pPr marL="5925312" indent="0">
              <a:buNone/>
              <a:defRPr sz="3888"/>
            </a:lvl4pPr>
            <a:lvl5pPr marL="7900416" indent="0">
              <a:buNone/>
              <a:defRPr sz="3888"/>
            </a:lvl5pPr>
            <a:lvl6pPr marL="9875520" indent="0">
              <a:buNone/>
              <a:defRPr sz="3888"/>
            </a:lvl6pPr>
            <a:lvl7pPr marL="11850624" indent="0">
              <a:buNone/>
              <a:defRPr sz="3888"/>
            </a:lvl7pPr>
            <a:lvl8pPr marL="13825728" indent="0">
              <a:buNone/>
              <a:defRPr sz="3888"/>
            </a:lvl8pPr>
            <a:lvl9pPr marL="15800832" indent="0">
              <a:buNone/>
              <a:defRPr sz="388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19324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513364" y="1713752"/>
            <a:ext cx="27240548" cy="7132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3364" y="9985331"/>
            <a:ext cx="27240548" cy="2824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513364" y="39663925"/>
            <a:ext cx="7062364" cy="2278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C5741-7BD7-49F8-AF3C-EBE99D763498}" type="datetimeFigureOut">
              <a:rPr lang="es-MX" smtClean="0"/>
              <a:pPr/>
              <a:t>22/09/2023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0341319" y="39663925"/>
            <a:ext cx="9584637" cy="2278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1691547" y="39663925"/>
            <a:ext cx="7062364" cy="22783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75E9-9414-495F-84E7-B58B37815E7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4961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50208" rtl="0" eaLnBrk="1" latinLnBrk="0" hangingPunct="1">
        <a:spcBef>
          <a:spcPct val="0"/>
        </a:spcBef>
        <a:buNone/>
        <a:defRPr sz="190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81328" indent="-1481328" algn="l" defTabSz="3950208" rtl="0" eaLnBrk="1" latinLnBrk="0" hangingPunct="1">
        <a:spcBef>
          <a:spcPct val="20000"/>
        </a:spcBef>
        <a:buFont typeface="Arial" pitchFamily="34" charset="0"/>
        <a:buChar char="•"/>
        <a:defRPr sz="13824" kern="1200">
          <a:solidFill>
            <a:schemeClr val="tx1"/>
          </a:solidFill>
          <a:latin typeface="+mn-lt"/>
          <a:ea typeface="+mn-ea"/>
          <a:cs typeface="+mn-cs"/>
        </a:defRPr>
      </a:lvl1pPr>
      <a:lvl2pPr marL="3209544" indent="-1234440" algn="l" defTabSz="3950208" rtl="0" eaLnBrk="1" latinLnBrk="0" hangingPunct="1">
        <a:spcBef>
          <a:spcPct val="20000"/>
        </a:spcBef>
        <a:buFont typeface="Arial" pitchFamily="34" charset="0"/>
        <a:buChar char="–"/>
        <a:defRPr sz="12096" kern="1200">
          <a:solidFill>
            <a:schemeClr val="tx1"/>
          </a:solidFill>
          <a:latin typeface="+mn-lt"/>
          <a:ea typeface="+mn-ea"/>
          <a:cs typeface="+mn-cs"/>
        </a:defRPr>
      </a:lvl2pPr>
      <a:lvl3pPr marL="4937760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10368" kern="1200">
          <a:solidFill>
            <a:schemeClr val="tx1"/>
          </a:solidFill>
          <a:latin typeface="+mn-lt"/>
          <a:ea typeface="+mn-ea"/>
          <a:cs typeface="+mn-cs"/>
        </a:defRPr>
      </a:lvl3pPr>
      <a:lvl4pPr marL="6912864" indent="-987552" algn="l" defTabSz="3950208" rtl="0" eaLnBrk="1" latinLnBrk="0" hangingPunct="1">
        <a:spcBef>
          <a:spcPct val="20000"/>
        </a:spcBef>
        <a:buFont typeface="Arial" pitchFamily="34" charset="0"/>
        <a:buChar char="–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887968" indent="-987552" algn="l" defTabSz="3950208" rtl="0" eaLnBrk="1" latinLnBrk="0" hangingPunct="1">
        <a:spcBef>
          <a:spcPct val="20000"/>
        </a:spcBef>
        <a:buFont typeface="Arial" pitchFamily="34" charset="0"/>
        <a:buChar char="»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863072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2838176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4813280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6788384" indent="-987552" algn="l" defTabSz="3950208" rtl="0" eaLnBrk="1" latinLnBrk="0" hangingPunct="1">
        <a:spcBef>
          <a:spcPct val="20000"/>
        </a:spcBef>
        <a:buFont typeface="Arial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1pPr>
      <a:lvl2pPr marL="1975104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2pPr>
      <a:lvl3pPr marL="3950208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3pPr>
      <a:lvl4pPr marL="5925312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4pPr>
      <a:lvl5pPr marL="7900416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5pPr>
      <a:lvl6pPr marL="9875520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6pPr>
      <a:lvl7pPr marL="11850624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7pPr>
      <a:lvl8pPr marL="13825728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8pPr>
      <a:lvl9pPr marL="15800832" algn="l" defTabSz="3950208" rtl="0" eaLnBrk="1" latinLnBrk="0" hangingPunct="1">
        <a:defRPr sz="7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5.jpe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42" Type="http://schemas.openxmlformats.org/officeDocument/2006/relationships/image" Target="../media/image37.png"/><Relationship Id="rId47" Type="http://schemas.openxmlformats.org/officeDocument/2006/relationships/image" Target="../media/image4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5" Type="http://schemas.openxmlformats.org/officeDocument/2006/relationships/image" Target="https://globalrec.org/wp-content/uploads/2013/04/red-lagre-logo.jpg" TargetMode="External"/><Relationship Id="rId33" Type="http://schemas.openxmlformats.org/officeDocument/2006/relationships/image" Target="../media/image30.png"/><Relationship Id="rId38" Type="http://schemas.openxmlformats.org/officeDocument/2006/relationships/image" Target="../media/image34.jpeg"/><Relationship Id="rId46" Type="http://schemas.openxmlformats.org/officeDocument/2006/relationships/image" Target="../media/image41.png"/><Relationship Id="rId2" Type="http://schemas.openxmlformats.org/officeDocument/2006/relationships/image" Target="../media/image1.png"/><Relationship Id="rId16" Type="http://schemas.openxmlformats.org/officeDocument/2006/relationships/image" Target="https://www.fundacionbasura.org/wp-content/uploads/2020/03/logo150-e1585784699524.png" TargetMode="External"/><Relationship Id="rId20" Type="http://schemas.openxmlformats.org/officeDocument/2006/relationships/image" Target="../media/image18.emf"/><Relationship Id="rId29" Type="http://schemas.openxmlformats.org/officeDocument/2006/relationships/image" Target="../media/image26.png"/><Relationship Id="rId41" Type="http://schemas.openxmlformats.org/officeDocument/2006/relationships/image" Target="http://ars.org.ar/wp-content/uploads/logo1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2.jpeg"/><Relationship Id="rId32" Type="http://schemas.openxmlformats.org/officeDocument/2006/relationships/image" Target="../media/image29.jpeg"/><Relationship Id="rId37" Type="http://schemas.openxmlformats.org/officeDocument/2006/relationships/image" Target="https://zerowasteworld.org/wp-content/themes/zero_waste/assets/images/logo.jpg" TargetMode="External"/><Relationship Id="rId40" Type="http://schemas.openxmlformats.org/officeDocument/2006/relationships/image" Target="../media/image36.png"/><Relationship Id="rId45" Type="http://schemas.openxmlformats.org/officeDocument/2006/relationships/image" Target="../media/image4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5.jpeg"/><Relationship Id="rId36" Type="http://schemas.openxmlformats.org/officeDocument/2006/relationships/image" Target="../media/image33.jpeg"/><Relationship Id="rId10" Type="http://schemas.openxmlformats.org/officeDocument/2006/relationships/image" Target="../media/image9.png"/><Relationship Id="rId19" Type="http://schemas.openxmlformats.org/officeDocument/2006/relationships/image" Target="../media/image17.jpeg"/><Relationship Id="rId31" Type="http://schemas.openxmlformats.org/officeDocument/2006/relationships/image" Target="../media/image28.png"/><Relationship Id="rId44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20249" y="-1737217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cxnSp>
        <p:nvCxnSpPr>
          <p:cNvPr id="31" name="Line 13"/>
          <p:cNvCxnSpPr>
            <a:cxnSpLocks noChangeShapeType="1"/>
          </p:cNvCxnSpPr>
          <p:nvPr/>
        </p:nvCxnSpPr>
        <p:spPr bwMode="auto">
          <a:xfrm>
            <a:off x="1757334" y="9887275"/>
            <a:ext cx="26866888" cy="0"/>
          </a:xfrm>
          <a:prstGeom prst="line">
            <a:avLst/>
          </a:prstGeom>
          <a:noFill/>
          <a:ln w="36576">
            <a:solidFill>
              <a:schemeClr val="accent3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" name="16 Rectángulo"/>
          <p:cNvSpPr/>
          <p:nvPr/>
        </p:nvSpPr>
        <p:spPr>
          <a:xfrm>
            <a:off x="1135184" y="5558123"/>
            <a:ext cx="27996914" cy="388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752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REDES DE TRABAJO EN GESTION DE RESIDUOS </a:t>
            </a:r>
          </a:p>
          <a:p>
            <a:pPr algn="ctr"/>
            <a:r>
              <a:rPr lang="es-AR" sz="4752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SOLIDOS URBANOS EN AMERICA LATINA Y EL CARIBE</a:t>
            </a:r>
            <a:r>
              <a:rPr lang="es-AR" sz="4752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s-AR" sz="4752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s-MX" sz="3888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PY" sz="3456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Abbate</a:t>
            </a:r>
            <a:r>
              <a:rPr lang="es-PY" sz="345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PY" sz="345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Alejandro</a:t>
            </a:r>
            <a:endParaRPr lang="es-MX" sz="3456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PY" sz="345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aleabbate1@yahoo.com.ar</a:t>
            </a:r>
            <a:endParaRPr lang="es-MX" sz="3456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s-PY" sz="345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Universidad Nacional del Litoral</a:t>
            </a:r>
            <a:r>
              <a:rPr lang="es-PY" sz="3456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Santa Fe, República Argentina</a:t>
            </a:r>
            <a:endParaRPr lang="es-MX" sz="3456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320249" y="-1737217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20249" y="-1819514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11160" y="-585065"/>
            <a:ext cx="797828" cy="561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3389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651054" y="29960359"/>
            <a:ext cx="797828" cy="159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95024" tIns="197512" rIns="395024" bIns="197512" numCol="1" anchor="ctr" anchorCtr="0" compatLnSpc="1">
            <a:prstTxWarp prst="textNoShape">
              <a:avLst/>
            </a:prstTxWarp>
            <a:spAutoFit/>
          </a:bodyPr>
          <a:lstStyle/>
          <a:p>
            <a:pPr defTabSz="3950208" fontAlgn="base">
              <a:spcBef>
                <a:spcPct val="0"/>
              </a:spcBef>
              <a:spcAft>
                <a:spcPct val="0"/>
              </a:spcAft>
            </a:pPr>
            <a:endParaRPr lang="es-MX" sz="7776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3 Imagen" descr="Logo UNA sin fond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98" y="562270"/>
            <a:ext cx="3805343" cy="380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4 Rectángulo">
            <a:extLst>
              <a:ext uri="{FF2B5EF4-FFF2-40B4-BE49-F238E27FC236}">
                <a16:creationId xmlns="" xmlns:a16="http://schemas.microsoft.com/office/drawing/2014/main" id="{C6B8389C-B9CE-F04D-8B36-780F22CDD24A}"/>
              </a:ext>
            </a:extLst>
          </p:cNvPr>
          <p:cNvSpPr/>
          <p:nvPr/>
        </p:nvSpPr>
        <p:spPr>
          <a:xfrm>
            <a:off x="23285355" y="1245079"/>
            <a:ext cx="5819792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3024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AQUÍ EL EMBLEMA O LOGO DE LA FACULTAD, CENTRO O INSTITUCIÓN A LA QUE PERTENECE/REPRESENTA</a:t>
            </a:r>
            <a:endParaRPr lang="es-MX" sz="3024" b="1" dirty="0">
              <a:solidFill>
                <a:srgbClr val="FF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98F2610-F54C-3706-58C9-EFDB0EE4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235" y="394347"/>
            <a:ext cx="4798026" cy="6023327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77503" y="680099"/>
            <a:ext cx="6910388" cy="312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AutoShape 334"/>
          <p:cNvSpPr>
            <a:spLocks noChangeArrowheads="1"/>
          </p:cNvSpPr>
          <p:nvPr/>
        </p:nvSpPr>
        <p:spPr bwMode="auto">
          <a:xfrm>
            <a:off x="988913" y="10895733"/>
            <a:ext cx="14073286" cy="3857652"/>
          </a:xfrm>
          <a:prstGeom prst="roundRect">
            <a:avLst>
              <a:gd name="adj" fmla="val 16667"/>
            </a:avLst>
          </a:prstGeom>
          <a:solidFill>
            <a:srgbClr val="FFF4D3">
              <a:alpha val="90195"/>
            </a:srgbClr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lIns="57025" tIns="28513" rIns="57025" bIns="28513" anchor="ctr"/>
          <a:lstStyle/>
          <a:p>
            <a:endParaRPr lang="es-ES" altLang="es-ES"/>
          </a:p>
        </p:txBody>
      </p:sp>
      <p:sp>
        <p:nvSpPr>
          <p:cNvPr id="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3557" y="9895601"/>
            <a:ext cx="8440649" cy="920668"/>
          </a:xfrm>
          <a:solidFill>
            <a:schemeClr val="tx1"/>
          </a:solidFill>
          <a:ln w="31750">
            <a:solidFill>
              <a:srgbClr val="000066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es-ES" altLang="es-ES" sz="518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INTRODUCCION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203227" y="10895733"/>
            <a:ext cx="13647199" cy="393556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57025" tIns="28513" rIns="57025" bIns="28513">
            <a:spAutoFit/>
          </a:bodyPr>
          <a:lstStyle/>
          <a:p>
            <a:pPr marL="101600" indent="-38100" algn="just" eaLnBrk="0" hangingPunct="0"/>
            <a:r>
              <a:rPr lang="es-AR" altLang="es-ES" sz="3600" dirty="0">
                <a:latin typeface="Calibri" pitchFamily="34" charset="0"/>
                <a:cs typeface="Calibri" pitchFamily="34" charset="0"/>
              </a:rPr>
              <a:t>La existencia y conformación de redes de trabajo permite disponer de un ambiente de cooperación que favorece el flujo de información. En la región existen varias instituciones, gubernamentales y no gubernamentales, que actúan de manera directa en el sector de manejo de los residuos (BID y OPS, 2011) y la gestión de los residuos involucra a diversos actores y sectores, cada uno con su interés particular en el tema (ONU Medio Ambiente, 2018</a:t>
            </a:r>
            <a:r>
              <a:rPr lang="es-AR" altLang="es-ES" sz="3600" dirty="0" smtClean="0">
                <a:latin typeface="Calibri" pitchFamily="34" charset="0"/>
                <a:cs typeface="Calibri" pitchFamily="34" charset="0"/>
              </a:rPr>
              <a:t>).</a:t>
            </a:r>
            <a:endParaRPr lang="es-AR" altLang="es-ES" sz="36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22 Grupo"/>
          <p:cNvGrpSpPr/>
          <p:nvPr/>
        </p:nvGrpSpPr>
        <p:grpSpPr>
          <a:xfrm>
            <a:off x="15133637" y="9895601"/>
            <a:ext cx="13930410" cy="5715040"/>
            <a:chOff x="11979275" y="3281363"/>
            <a:chExt cx="9082088" cy="4214812"/>
          </a:xfrm>
        </p:grpSpPr>
        <p:pic>
          <p:nvPicPr>
            <p:cNvPr id="24" name="Picture 5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979525" y="4638675"/>
              <a:ext cx="675322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5836900" y="4495800"/>
              <a:ext cx="3187700" cy="539750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83454" tIns="41728" rIns="83454" bIns="41728"/>
            <a:lstStyle/>
            <a:p>
              <a:pPr algn="ctr">
                <a:spcBef>
                  <a:spcPct val="20000"/>
                </a:spcBef>
                <a:spcAft>
                  <a:spcPts val="563"/>
                </a:spcAft>
              </a:pPr>
              <a:r>
                <a:rPr lang="es-ES" altLang="es-ES" sz="2800" b="1">
                  <a:solidFill>
                    <a:srgbClr val="000066"/>
                  </a:solidFill>
                  <a:latin typeface="Arial Black" pitchFamily="34" charset="0"/>
                </a:rPr>
                <a:t>Fundamentos</a:t>
              </a:r>
            </a:p>
          </p:txBody>
        </p:sp>
        <p:pic>
          <p:nvPicPr>
            <p:cNvPr id="26" name="Picture 5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265025" y="3281363"/>
              <a:ext cx="2541588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693900" y="3281363"/>
              <a:ext cx="6367463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979275" y="4710113"/>
              <a:ext cx="2071688" cy="2487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28 Grupo"/>
          <p:cNvGrpSpPr/>
          <p:nvPr/>
        </p:nvGrpSpPr>
        <p:grpSpPr>
          <a:xfrm>
            <a:off x="15490827" y="15324889"/>
            <a:ext cx="13501782" cy="9929882"/>
            <a:chOff x="11193463" y="7210425"/>
            <a:chExt cx="9934575" cy="9363075"/>
          </a:xfrm>
        </p:grpSpPr>
        <p:pic>
          <p:nvPicPr>
            <p:cNvPr id="30" name="Picture 8" descr="dslatinoamerica (2)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836900" y="7567613"/>
              <a:ext cx="3009900" cy="808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1" descr="Simposio 201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8908713" y="7281863"/>
              <a:ext cx="2070100" cy="1233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 descr="RELAGRES (@relagres) / Twitter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9408775" y="13211175"/>
              <a:ext cx="1719263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64 Grupo"/>
            <p:cNvGrpSpPr>
              <a:grpSpLocks/>
            </p:cNvGrpSpPr>
            <p:nvPr/>
          </p:nvGrpSpPr>
          <p:grpSpPr bwMode="auto">
            <a:xfrm>
              <a:off x="19194463" y="15068550"/>
              <a:ext cx="1893887" cy="1436688"/>
              <a:chOff x="6766559" y="3004458"/>
              <a:chExt cx="1894115" cy="1436914"/>
            </a:xfrm>
          </p:grpSpPr>
          <p:sp>
            <p:nvSpPr>
              <p:cNvPr id="65" name="64 Rectángulo"/>
              <p:cNvSpPr/>
              <p:nvPr/>
            </p:nvSpPr>
            <p:spPr>
              <a:xfrm>
                <a:off x="6766559" y="3004458"/>
                <a:ext cx="1894115" cy="143691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AR"/>
              </a:p>
            </p:txBody>
          </p:sp>
          <p:pic>
            <p:nvPicPr>
              <p:cNvPr id="66" name="Imagen 1" descr="Gral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003326" y="3018295"/>
                <a:ext cx="1605098" cy="1423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5" name="Imagen 19" descr="red latinoamericana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6500475" y="8496300"/>
              <a:ext cx="1428750" cy="145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5" descr="riihec-logos-h-sm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3142913" y="8567738"/>
              <a:ext cx="314325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6" descr="https://www.fundacionbasura.org/wp-content/uploads/2020/03/logo150-e1585784699524.png"/>
            <p:cNvPicPr>
              <a:picLocks noChangeAspect="1" noChangeArrowheads="1"/>
            </p:cNvPicPr>
            <p:nvPr/>
          </p:nvPicPr>
          <p:blipFill>
            <a:blip r:embed="rId15" r:link="rId16"/>
            <a:srcRect/>
            <a:stretch>
              <a:fillRect/>
            </a:stretch>
          </p:blipFill>
          <p:spPr bwMode="auto">
            <a:xfrm>
              <a:off x="11571288" y="8496300"/>
              <a:ext cx="1368425" cy="136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Imagen 2" descr="II CURSO INTERNACIONAL EN GESTIÓN SOSTENIBLE DE RESIDUOS SÓLIDOS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6479838" y="9925050"/>
              <a:ext cx="2714625" cy="10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" descr="Ariusa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8072100" y="8496300"/>
              <a:ext cx="2524125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Imagen 3" descr="Noticias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1456988" y="9996488"/>
              <a:ext cx="2501900" cy="103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Imagen 1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1499850" y="12282488"/>
              <a:ext cx="2459038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41 Rectángulo"/>
            <p:cNvSpPr/>
            <p:nvPr/>
          </p:nvSpPr>
          <p:spPr>
            <a:xfrm>
              <a:off x="11447463" y="11107738"/>
              <a:ext cx="2511425" cy="10731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pic>
          <p:nvPicPr>
            <p:cNvPr id="43" name="Imagen 16" descr="https://www.coalicioneconomiacircular.org/wp-content/uploads/2021/03/coalicion-logo-esp.png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1428413" y="11017250"/>
              <a:ext cx="2347912" cy="120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Imagen 1" descr="Iniciativa Regional para el Reciclaje Inclusivo | iResiduo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14258925" y="9885363"/>
              <a:ext cx="1968500" cy="137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44 Rectángulo"/>
            <p:cNvSpPr/>
            <p:nvPr/>
          </p:nvSpPr>
          <p:spPr>
            <a:xfrm>
              <a:off x="14146213" y="11326813"/>
              <a:ext cx="2511425" cy="8905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pic>
          <p:nvPicPr>
            <p:cNvPr id="46" name="Imagen 10" descr="Reciclaje inclusivo hacia una economia circular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4295438" y="11293475"/>
              <a:ext cx="23622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" descr="Alianza Global de Recicladores – Es un proceso de articulación entre  organizaciones de recicladores"/>
            <p:cNvPicPr>
              <a:picLocks noChangeAspect="1" noChangeArrowheads="1"/>
            </p:cNvPicPr>
            <p:nvPr/>
          </p:nvPicPr>
          <p:blipFill>
            <a:blip r:embed="rId24" r:link="rId25"/>
            <a:srcRect/>
            <a:stretch>
              <a:fillRect/>
            </a:stretch>
          </p:blipFill>
          <p:spPr bwMode="auto">
            <a:xfrm>
              <a:off x="14214475" y="12282488"/>
              <a:ext cx="2443163" cy="125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" descr="images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11499850" y="13496925"/>
              <a:ext cx="2657475" cy="100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3" descr="logo_cempre_realizacao"/>
            <p:cNvPicPr>
              <a:picLocks noChangeAspect="1" noChangeArrowheads="1"/>
            </p:cNvPicPr>
            <p:nvPr/>
          </p:nvPicPr>
          <p:blipFill>
            <a:blip r:embed="rId27"/>
            <a:srcRect/>
            <a:stretch>
              <a:fillRect/>
            </a:stretch>
          </p:blipFill>
          <p:spPr bwMode="auto">
            <a:xfrm>
              <a:off x="11264900" y="14497050"/>
              <a:ext cx="2657475" cy="106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5" descr="descarga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4214475" y="13782675"/>
              <a:ext cx="2724150" cy="96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4" descr="logo_mobile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11193463" y="15568613"/>
              <a:ext cx="2817812" cy="896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52 Rectángulo"/>
            <p:cNvSpPr/>
            <p:nvPr/>
          </p:nvSpPr>
          <p:spPr>
            <a:xfrm>
              <a:off x="17030700" y="11156950"/>
              <a:ext cx="2513013" cy="8905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pic>
          <p:nvPicPr>
            <p:cNvPr id="54" name="Imagen 4" descr="https://secureservercdn.net/198.71.233.129/kvj.0fe.myftpupload.com/wp-content/uploads/2020/01/REDBIOLAC-HORIZONTAL-COR-800x315.png?time=1637970429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17170400" y="11106150"/>
              <a:ext cx="2397125" cy="94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54 Rectángulo"/>
            <p:cNvSpPr/>
            <p:nvPr/>
          </p:nvSpPr>
          <p:spPr>
            <a:xfrm>
              <a:off x="16995775" y="12152313"/>
              <a:ext cx="2547938" cy="1066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pic>
          <p:nvPicPr>
            <p:cNvPr id="56" name="Imagen 7" descr="http://www.cyted.org/sites/default/files/logo_rebibir_png.png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16871950" y="12104688"/>
              <a:ext cx="2854325" cy="114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4" descr="descarga"/>
            <p:cNvPicPr>
              <a:picLocks noChangeAspect="1" noChangeArrowheads="1"/>
            </p:cNvPicPr>
            <p:nvPr/>
          </p:nvPicPr>
          <p:blipFill>
            <a:blip r:embed="rId32"/>
            <a:srcRect/>
            <a:stretch>
              <a:fillRect/>
            </a:stretch>
          </p:blipFill>
          <p:spPr bwMode="auto">
            <a:xfrm>
              <a:off x="14193838" y="15139988"/>
              <a:ext cx="2470150" cy="1298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6" descr="PREAL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16837025" y="13282613"/>
              <a:ext cx="2652713" cy="95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Imagen 4"/>
            <p:cNvPicPr>
              <a:picLocks noChangeAspect="1" noChangeArrowheads="1"/>
            </p:cNvPicPr>
            <p:nvPr/>
          </p:nvPicPr>
          <p:blipFill>
            <a:blip r:embed="rId34"/>
            <a:srcRect/>
            <a:stretch>
              <a:fillRect/>
            </a:stretch>
          </p:blipFill>
          <p:spPr bwMode="auto">
            <a:xfrm>
              <a:off x="16837025" y="14211300"/>
              <a:ext cx="2682875" cy="97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6694150" y="15139988"/>
              <a:ext cx="2214563" cy="143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6" descr="Logo"/>
            <p:cNvPicPr>
              <a:picLocks noChangeAspect="1" noChangeArrowheads="1"/>
            </p:cNvPicPr>
            <p:nvPr/>
          </p:nvPicPr>
          <p:blipFill>
            <a:blip r:embed="rId36" r:link="rId37"/>
            <a:srcRect/>
            <a:stretch>
              <a:fillRect/>
            </a:stretch>
          </p:blipFill>
          <p:spPr bwMode="auto">
            <a:xfrm>
              <a:off x="19765963" y="11139488"/>
              <a:ext cx="1331912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7" descr="EaX8GP9p_400x400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19480213" y="9639300"/>
              <a:ext cx="1619250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Imagen 29" descr="Red Latinoamericana de Prevención y Gestión de Sitios Contaminados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11264900" y="7424738"/>
              <a:ext cx="2782888" cy="103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" descr="Home"/>
            <p:cNvPicPr>
              <a:picLocks noChangeAspect="1" noChangeArrowheads="1"/>
            </p:cNvPicPr>
            <p:nvPr/>
          </p:nvPicPr>
          <p:blipFill>
            <a:blip r:embed="rId40" r:link="rId41"/>
            <a:srcRect/>
            <a:stretch>
              <a:fillRect/>
            </a:stretch>
          </p:blipFill>
          <p:spPr bwMode="auto">
            <a:xfrm>
              <a:off x="14336713" y="7210425"/>
              <a:ext cx="1500187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" name="59 Imagen"/>
          <p:cNvPicPr>
            <a:picLocks noChangeAspect="1" noChangeArrowheads="1"/>
          </p:cNvPicPr>
          <p:nvPr/>
        </p:nvPicPr>
        <p:blipFill>
          <a:blip r:embed="rId42"/>
          <a:srcRect/>
          <a:stretch>
            <a:fillRect/>
          </a:stretch>
        </p:blipFill>
        <p:spPr bwMode="auto">
          <a:xfrm>
            <a:off x="16490959" y="25183333"/>
            <a:ext cx="12501650" cy="1308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AutoShape 336"/>
          <p:cNvSpPr>
            <a:spLocks noChangeArrowheads="1"/>
          </p:cNvSpPr>
          <p:nvPr/>
        </p:nvSpPr>
        <p:spPr bwMode="auto">
          <a:xfrm>
            <a:off x="988913" y="25183333"/>
            <a:ext cx="11430080" cy="6786610"/>
          </a:xfrm>
          <a:prstGeom prst="roundRect">
            <a:avLst>
              <a:gd name="adj" fmla="val 6944"/>
            </a:avLst>
          </a:prstGeom>
          <a:solidFill>
            <a:srgbClr val="FFF4D3">
              <a:alpha val="90195"/>
            </a:srgbClr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lIns="57025" tIns="28513" rIns="57025" bIns="28513" anchor="ctr"/>
          <a:lstStyle/>
          <a:p>
            <a:endParaRPr lang="es-ES" altLang="es-ES"/>
          </a:p>
        </p:txBody>
      </p:sp>
      <p:sp>
        <p:nvSpPr>
          <p:cNvPr id="73" name="Rectangle 7"/>
          <p:cNvSpPr>
            <a:spLocks noChangeArrowheads="1"/>
          </p:cNvSpPr>
          <p:nvPr/>
        </p:nvSpPr>
        <p:spPr bwMode="auto">
          <a:xfrm>
            <a:off x="2489111" y="24183201"/>
            <a:ext cx="8715436" cy="928694"/>
          </a:xfrm>
          <a:prstGeom prst="rect">
            <a:avLst/>
          </a:prstGeom>
          <a:solidFill>
            <a:schemeClr val="tx1"/>
          </a:solidFill>
          <a:ln w="31750">
            <a:solidFill>
              <a:srgbClr val="000066"/>
            </a:solidFill>
            <a:miter lim="800000"/>
            <a:headEnd/>
            <a:tailEnd/>
          </a:ln>
        </p:spPr>
        <p:txBody>
          <a:bodyPr lIns="57025" tIns="28513" rIns="57025" bIns="28513"/>
          <a:lstStyle/>
          <a:p>
            <a:pPr algn="ctr">
              <a:spcBef>
                <a:spcPct val="20000"/>
              </a:spcBef>
            </a:pPr>
            <a:r>
              <a:rPr lang="es-ES" altLang="es-ES" sz="518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RESULTADOS</a:t>
            </a: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1274665" y="25326209"/>
            <a:ext cx="10787138" cy="670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025" tIns="28513" rIns="57025" bIns="28513">
            <a:spAutoFit/>
          </a:bodyPr>
          <a:lstStyle/>
          <a:p>
            <a:pPr algn="just" defTabSz="2624138" eaLnBrk="0" hangingPunct="0"/>
            <a:r>
              <a:rPr lang="es-AR" sz="3600" dirty="0">
                <a:latin typeface="Calibri" pitchFamily="34" charset="0"/>
                <a:cs typeface="Calibri" pitchFamily="34" charset="0"/>
              </a:rPr>
              <a:t>El 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relevamiento identifico</a:t>
            </a:r>
            <a:r>
              <a:rPr lang="es-AR" sz="3600" dirty="0">
                <a:latin typeface="Calibri" pitchFamily="34" charset="0"/>
                <a:cs typeface="Calibri" pitchFamily="34" charset="0"/>
              </a:rPr>
              <a:t> 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ochenta y cuatro (84) entornos virtuales</a:t>
            </a:r>
            <a:r>
              <a:rPr lang="es-AR" sz="3600" dirty="0">
                <a:latin typeface="Calibri" pitchFamily="34" charset="0"/>
                <a:cs typeface="Calibri" pitchFamily="34" charset="0"/>
              </a:rPr>
              <a:t> vinculados en forma directa e indirecta a gestión de residuos sólidos con alcance a la región de América Latina y El Caribe e Iberoamérica. Un 68 % de los casos funcionan como redes de trabajo, 12 % como grupos de trabajo, 9 % bajo la figura de asociaciones, 7 % plataformas y en un solo 4 % lo realizan en el marco de fundaciones. </a:t>
            </a:r>
          </a:p>
          <a:p>
            <a:pPr algn="just" defTabSz="2624138" eaLnBrk="0" hangingPunct="0"/>
            <a:r>
              <a:rPr lang="es-AR" sz="3600" dirty="0">
                <a:latin typeface="Calibri" pitchFamily="34" charset="0"/>
                <a:cs typeface="Calibri" pitchFamily="34" charset="0"/>
              </a:rPr>
              <a:t>En relación a la existencia de 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redes de trabajo que es la forma jurídica más representativa</a:t>
            </a:r>
            <a:r>
              <a:rPr lang="es-AR" sz="3600" dirty="0">
                <a:latin typeface="Calibri" pitchFamily="34" charset="0"/>
                <a:cs typeface="Calibri" pitchFamily="34" charset="0"/>
              </a:rPr>
              <a:t>, se puede hacer una diferenciación ya sea en el alcance de Latinoamericanas (75 %) e Iberoamericanas (25 %). </a:t>
            </a: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43"/>
          <a:srcRect/>
          <a:stretch>
            <a:fillRect/>
          </a:stretch>
        </p:blipFill>
        <p:spPr bwMode="auto">
          <a:xfrm>
            <a:off x="12561869" y="25183333"/>
            <a:ext cx="3929090" cy="614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AutoShape 335"/>
          <p:cNvSpPr>
            <a:spLocks noChangeArrowheads="1"/>
          </p:cNvSpPr>
          <p:nvPr/>
        </p:nvSpPr>
        <p:spPr bwMode="auto">
          <a:xfrm>
            <a:off x="1060351" y="15896393"/>
            <a:ext cx="14144724" cy="3351219"/>
          </a:xfrm>
          <a:prstGeom prst="roundRect">
            <a:avLst>
              <a:gd name="adj" fmla="val 10509"/>
            </a:avLst>
          </a:prstGeom>
          <a:solidFill>
            <a:srgbClr val="FFF4D3">
              <a:alpha val="90195"/>
            </a:srgbClr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57025" tIns="28513" rIns="57025" bIns="28513" anchor="ctr"/>
          <a:lstStyle/>
          <a:p>
            <a:endParaRPr lang="es-ES" altLang="es-ES"/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3560681" y="14816889"/>
            <a:ext cx="8715436" cy="1008066"/>
          </a:xfrm>
          <a:prstGeom prst="rect">
            <a:avLst/>
          </a:prstGeom>
          <a:solidFill>
            <a:schemeClr val="tx1"/>
          </a:solidFill>
          <a:ln w="31750">
            <a:solidFill>
              <a:srgbClr val="000066"/>
            </a:solidFill>
            <a:miter lim="800000"/>
            <a:headEnd/>
            <a:tailEnd/>
          </a:ln>
        </p:spPr>
        <p:txBody>
          <a:bodyPr lIns="57025" tIns="28513" rIns="57025" bIns="28513"/>
          <a:lstStyle/>
          <a:p>
            <a:pPr algn="ctr">
              <a:spcBef>
                <a:spcPct val="20000"/>
              </a:spcBef>
              <a:spcAft>
                <a:spcPts val="375"/>
              </a:spcAft>
            </a:pPr>
            <a:r>
              <a:rPr lang="es-ES" altLang="es-ES" sz="518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</a:t>
            </a:r>
          </a:p>
        </p:txBody>
      </p:sp>
      <p:sp>
        <p:nvSpPr>
          <p:cNvPr id="78" name="Text Box 29"/>
          <p:cNvSpPr txBox="1">
            <a:spLocks noChangeArrowheads="1"/>
          </p:cNvSpPr>
          <p:nvPr/>
        </p:nvSpPr>
        <p:spPr bwMode="auto">
          <a:xfrm>
            <a:off x="1346103" y="15896393"/>
            <a:ext cx="13573220" cy="338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025" tIns="28513" rIns="57025" bIns="28513">
            <a:spAutoFit/>
          </a:bodyPr>
          <a:lstStyle/>
          <a:p>
            <a:pPr algn="just" defTabSz="2624138" eaLnBrk="0" hangingPunct="0"/>
            <a:r>
              <a:rPr lang="es-AR" altLang="es-ES" sz="3600" dirty="0">
                <a:latin typeface="Calibri" pitchFamily="34" charset="0"/>
                <a:cs typeface="Calibri" pitchFamily="34" charset="0"/>
              </a:rPr>
              <a:t>Generar una </a:t>
            </a:r>
            <a:r>
              <a:rPr lang="es-AR" altLang="es-ES" sz="3600" b="1" dirty="0">
                <a:latin typeface="Calibri" pitchFamily="34" charset="0"/>
                <a:cs typeface="Calibri" pitchFamily="34" charset="0"/>
              </a:rPr>
              <a:t>base de datos de espacios virtuales existentes en América Latina y El Caribe</a:t>
            </a:r>
            <a:r>
              <a:rPr lang="es-AR" altLang="es-ES" sz="3600" dirty="0">
                <a:latin typeface="Calibri" pitchFamily="34" charset="0"/>
                <a:cs typeface="Calibri" pitchFamily="34" charset="0"/>
              </a:rPr>
              <a:t> que abordan en forma directa o indirecta la gestión de los residuos sólidos urbanos. </a:t>
            </a:r>
          </a:p>
          <a:p>
            <a:pPr algn="just" defTabSz="2624138" eaLnBrk="0" hangingPunct="0">
              <a:buFontTx/>
              <a:buChar char="-"/>
            </a:pPr>
            <a:r>
              <a:rPr lang="es-AR" altLang="es-ES" sz="3600" dirty="0">
                <a:latin typeface="Calibri" pitchFamily="34" charset="0"/>
                <a:cs typeface="Calibri" pitchFamily="34" charset="0"/>
              </a:rPr>
              <a:t> Identificar tipo de redes de trabajo, </a:t>
            </a:r>
          </a:p>
          <a:p>
            <a:pPr algn="just" defTabSz="2624138" eaLnBrk="0" hangingPunct="0">
              <a:buFontTx/>
              <a:buChar char="-"/>
            </a:pPr>
            <a:r>
              <a:rPr lang="es-AR" altLang="es-ES" sz="3600" dirty="0">
                <a:latin typeface="Calibri" pitchFamily="34" charset="0"/>
                <a:cs typeface="Calibri" pitchFamily="34" charset="0"/>
              </a:rPr>
              <a:t> Determinar la cantidad y tipo de entornos existentes.</a:t>
            </a:r>
          </a:p>
          <a:p>
            <a:pPr algn="just" defTabSz="2624138" eaLnBrk="0" hangingPunct="0">
              <a:buFontTx/>
              <a:buChar char="-"/>
            </a:pPr>
            <a:r>
              <a:rPr lang="es-AR" altLang="es-ES" sz="3600" dirty="0">
                <a:latin typeface="Calibri" pitchFamily="34" charset="0"/>
                <a:cs typeface="Calibri" pitchFamily="34" charset="0"/>
              </a:rPr>
              <a:t> Relevar y establecer categorías temáticas generales y </a:t>
            </a:r>
            <a:r>
              <a:rPr lang="es-AR" altLang="es-ES" sz="3600" dirty="0" smtClean="0">
                <a:latin typeface="Calibri" pitchFamily="34" charset="0"/>
                <a:cs typeface="Calibri" pitchFamily="34" charset="0"/>
              </a:rPr>
              <a:t>especificas</a:t>
            </a:r>
            <a:r>
              <a:rPr lang="es-AR" altLang="es-ES" sz="3600" dirty="0" smtClean="0">
                <a:latin typeface="Calibri" pitchFamily="34" charset="0"/>
                <a:cs typeface="Calibri" pitchFamily="34" charset="0"/>
              </a:rPr>
              <a:t>.</a:t>
            </a:r>
            <a:endParaRPr lang="es-AR" altLang="es-E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78 Cerrar llave"/>
          <p:cNvSpPr/>
          <p:nvPr/>
        </p:nvSpPr>
        <p:spPr>
          <a:xfrm>
            <a:off x="11737881" y="17991907"/>
            <a:ext cx="101600" cy="547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7025" tIns="28513" rIns="57025" bIns="28513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0" name="Rectangle 5"/>
          <p:cNvSpPr>
            <a:spLocks noChangeArrowheads="1"/>
          </p:cNvSpPr>
          <p:nvPr/>
        </p:nvSpPr>
        <p:spPr bwMode="auto">
          <a:xfrm>
            <a:off x="3632119" y="19325417"/>
            <a:ext cx="8786874" cy="1000132"/>
          </a:xfrm>
          <a:prstGeom prst="rect">
            <a:avLst/>
          </a:prstGeom>
          <a:solidFill>
            <a:schemeClr val="tx1"/>
          </a:solidFill>
          <a:ln w="31750">
            <a:solidFill>
              <a:srgbClr val="000066"/>
            </a:solidFill>
            <a:miter lim="800000"/>
            <a:headEnd/>
            <a:tailEnd/>
          </a:ln>
        </p:spPr>
        <p:txBody>
          <a:bodyPr lIns="57025" tIns="28513" rIns="57025" bIns="28513"/>
          <a:lstStyle/>
          <a:p>
            <a:pPr algn="ctr">
              <a:spcBef>
                <a:spcPct val="20000"/>
              </a:spcBef>
              <a:spcAft>
                <a:spcPts val="375"/>
              </a:spcAft>
            </a:pPr>
            <a:r>
              <a:rPr lang="es-ES" altLang="es-ES" sz="518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METODOLOGIA</a:t>
            </a:r>
          </a:p>
        </p:txBody>
      </p:sp>
      <p:pic>
        <p:nvPicPr>
          <p:cNvPr id="81" name="Picture 67"/>
          <p:cNvPicPr>
            <a:picLocks noChangeAspect="1" noChangeArrowheads="1"/>
          </p:cNvPicPr>
          <p:nvPr/>
        </p:nvPicPr>
        <p:blipFill>
          <a:blip r:embed="rId44"/>
          <a:srcRect/>
          <a:stretch>
            <a:fillRect/>
          </a:stretch>
        </p:blipFill>
        <p:spPr bwMode="auto">
          <a:xfrm>
            <a:off x="1060351" y="20396987"/>
            <a:ext cx="14216162" cy="370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5"/>
          <a:srcRect/>
          <a:stretch>
            <a:fillRect/>
          </a:stretch>
        </p:blipFill>
        <p:spPr bwMode="auto">
          <a:xfrm>
            <a:off x="12561869" y="31327000"/>
            <a:ext cx="3929090" cy="58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AutoShape 336"/>
          <p:cNvSpPr>
            <a:spLocks noChangeArrowheads="1"/>
          </p:cNvSpPr>
          <p:nvPr/>
        </p:nvSpPr>
        <p:spPr bwMode="auto">
          <a:xfrm>
            <a:off x="917475" y="32184257"/>
            <a:ext cx="11572956" cy="3929090"/>
          </a:xfrm>
          <a:prstGeom prst="roundRect">
            <a:avLst>
              <a:gd name="adj" fmla="val 6944"/>
            </a:avLst>
          </a:prstGeom>
          <a:solidFill>
            <a:srgbClr val="FFF4D3">
              <a:alpha val="90195"/>
            </a:srgbClr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lIns="57025" tIns="28513" rIns="57025" bIns="28513" anchor="ctr"/>
          <a:lstStyle/>
          <a:p>
            <a:endParaRPr lang="es-ES" altLang="es-ES"/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1131789" y="32184257"/>
            <a:ext cx="11287204" cy="433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025" tIns="28513" rIns="57025" bIns="28513">
            <a:spAutoFit/>
          </a:bodyPr>
          <a:lstStyle/>
          <a:p>
            <a:pPr algn="just" defTabSz="2624138" eaLnBrk="0" hangingPunct="0"/>
            <a:r>
              <a:rPr lang="es-AR" sz="3600" dirty="0">
                <a:latin typeface="Calibri" pitchFamily="34" charset="0"/>
                <a:cs typeface="Calibri" pitchFamily="34" charset="0"/>
              </a:rPr>
              <a:t>El 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análisis y procesamiento de la información</a:t>
            </a:r>
            <a:r>
              <a:rPr lang="es-AR" sz="3600" dirty="0">
                <a:latin typeface="Calibri" pitchFamily="34" charset="0"/>
                <a:cs typeface="Calibri" pitchFamily="34" charset="0"/>
              </a:rPr>
              <a:t>, determinó que La mayoría comparte los mismos ejes temáticos del sector de residuos y otros están más especializados en una temática específica, para lo cual se determinó en base a criterios adoptados la existencia de </a:t>
            </a:r>
            <a:r>
              <a:rPr lang="es-AR" sz="3600" b="1" dirty="0">
                <a:latin typeface="Calibri" pitchFamily="34" charset="0"/>
                <a:cs typeface="Calibri" pitchFamily="34" charset="0"/>
              </a:rPr>
              <a:t>26 categorías temáticas de información agrupándolos en generales (9) y específicas (17). </a:t>
            </a:r>
          </a:p>
          <a:p>
            <a:pPr algn="just" defTabSz="2624138" eaLnBrk="0" hangingPunct="0"/>
            <a:endParaRPr lang="es-AR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Rectangle 9"/>
          <p:cNvSpPr>
            <a:spLocks noChangeArrowheads="1"/>
          </p:cNvSpPr>
          <p:nvPr/>
        </p:nvSpPr>
        <p:spPr bwMode="auto">
          <a:xfrm>
            <a:off x="2703425" y="36184785"/>
            <a:ext cx="8501122" cy="1000132"/>
          </a:xfrm>
          <a:prstGeom prst="rect">
            <a:avLst/>
          </a:prstGeom>
          <a:solidFill>
            <a:schemeClr val="tx1"/>
          </a:solidFill>
          <a:ln w="31750">
            <a:solidFill>
              <a:srgbClr val="000066"/>
            </a:solidFill>
            <a:miter lim="800000"/>
            <a:headEnd/>
            <a:tailEnd/>
          </a:ln>
        </p:spPr>
        <p:txBody>
          <a:bodyPr lIns="57025" tIns="28513" rIns="57025" bIns="28513"/>
          <a:lstStyle/>
          <a:p>
            <a:pPr algn="ctr">
              <a:spcBef>
                <a:spcPct val="20000"/>
              </a:spcBef>
            </a:pPr>
            <a:r>
              <a:rPr lang="es-ES" altLang="es-ES" sz="518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CONCLUSIONES</a:t>
            </a:r>
          </a:p>
        </p:txBody>
      </p:sp>
      <p:sp>
        <p:nvSpPr>
          <p:cNvPr id="86" name="Line 14"/>
          <p:cNvSpPr>
            <a:spLocks noChangeShapeType="1"/>
          </p:cNvSpPr>
          <p:nvPr/>
        </p:nvSpPr>
        <p:spPr bwMode="auto">
          <a:xfrm flipH="1" flipV="1">
            <a:off x="796824" y="39196279"/>
            <a:ext cx="15600755" cy="105443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lIns="57025" tIns="28513" rIns="57025" bIns="28513"/>
          <a:lstStyle/>
          <a:p>
            <a:endParaRPr lang="es-AR"/>
          </a:p>
        </p:txBody>
      </p:sp>
      <p:sp>
        <p:nvSpPr>
          <p:cNvPr id="87" name="AutoShape 340"/>
          <p:cNvSpPr>
            <a:spLocks noChangeArrowheads="1"/>
          </p:cNvSpPr>
          <p:nvPr/>
        </p:nvSpPr>
        <p:spPr bwMode="auto">
          <a:xfrm>
            <a:off x="846037" y="37256354"/>
            <a:ext cx="15644922" cy="5143537"/>
          </a:xfrm>
          <a:prstGeom prst="roundRect">
            <a:avLst>
              <a:gd name="adj" fmla="val 16667"/>
            </a:avLst>
          </a:prstGeom>
          <a:solidFill>
            <a:srgbClr val="FFF4D3">
              <a:alpha val="90195"/>
            </a:srgbClr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lIns="57025" tIns="28513" rIns="57025" bIns="28513" anchor="ctr"/>
          <a:lstStyle/>
          <a:p>
            <a:endParaRPr lang="es-ES" altLang="es-ES"/>
          </a:p>
        </p:txBody>
      </p:sp>
      <p:sp>
        <p:nvSpPr>
          <p:cNvPr id="88" name="Text Box 16"/>
          <p:cNvSpPr txBox="1">
            <a:spLocks noChangeArrowheads="1"/>
          </p:cNvSpPr>
          <p:nvPr/>
        </p:nvSpPr>
        <p:spPr bwMode="auto">
          <a:xfrm>
            <a:off x="1131789" y="37399231"/>
            <a:ext cx="15001980" cy="50435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57025" tIns="28513" rIns="57025" bIns="28513">
            <a:spAutoFit/>
          </a:bodyPr>
          <a:lstStyle/>
          <a:p>
            <a:pPr algn="just" eaLnBrk="0" hangingPunct="0"/>
            <a:r>
              <a:rPr lang="es-AR" altLang="es-ES" sz="3600" dirty="0">
                <a:latin typeface="Calibri" pitchFamily="34" charset="0"/>
                <a:cs typeface="Calibri" pitchFamily="34" charset="0"/>
              </a:rPr>
              <a:t>Los sistemas de prevención mantienen su enfoque en la educación ambiental, la sensibilización y la concientización a través de tecnologías de la información y comunicación (TIC). Las </a:t>
            </a:r>
            <a:r>
              <a:rPr lang="es-AR" altLang="es-ES" sz="3600" dirty="0" smtClean="0">
                <a:latin typeface="Calibri" pitchFamily="34" charset="0"/>
                <a:cs typeface="Calibri" pitchFamily="34" charset="0"/>
              </a:rPr>
              <a:t>redes son </a:t>
            </a:r>
            <a:r>
              <a:rPr lang="es-AR" altLang="es-ES" sz="3600" dirty="0">
                <a:latin typeface="Calibri" pitchFamily="34" charset="0"/>
                <a:cs typeface="Calibri" pitchFamily="34" charset="0"/>
              </a:rPr>
              <a:t>necesarias e indispensables para la </a:t>
            </a:r>
            <a:r>
              <a:rPr lang="es-AR" altLang="es-ES" sz="3600" dirty="0" smtClean="0">
                <a:latin typeface="Calibri" pitchFamily="34" charset="0"/>
                <a:cs typeface="Calibri" pitchFamily="34" charset="0"/>
              </a:rPr>
              <a:t>promoción </a:t>
            </a:r>
            <a:r>
              <a:rPr lang="es-AR" altLang="es-ES" sz="3600" dirty="0">
                <a:latin typeface="Calibri" pitchFamily="34" charset="0"/>
                <a:cs typeface="Calibri" pitchFamily="34" charset="0"/>
              </a:rPr>
              <a:t>de la economía circular dado que permiten  mejorar </a:t>
            </a:r>
            <a:r>
              <a:rPr lang="es-AR" altLang="es-ES" sz="36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es-AR" altLang="es-ES" sz="3600" dirty="0">
                <a:latin typeface="Calibri" pitchFamily="34" charset="0"/>
                <a:cs typeface="Calibri" pitchFamily="34" charset="0"/>
              </a:rPr>
              <a:t>comprensión y el conocimiento, compartir espacios dinámicos para el intercambio de información, posibilitar debates y </a:t>
            </a:r>
            <a:r>
              <a:rPr lang="es-AR" altLang="es-ES" sz="3600" dirty="0" smtClean="0">
                <a:latin typeface="Calibri" pitchFamily="34" charset="0"/>
                <a:cs typeface="Calibri" pitchFamily="34" charset="0"/>
              </a:rPr>
              <a:t>foros e </a:t>
            </a:r>
            <a:r>
              <a:rPr lang="es-AR" altLang="es-ES" sz="3600" dirty="0">
                <a:latin typeface="Calibri" pitchFamily="34" charset="0"/>
                <a:cs typeface="Calibri" pitchFamily="34" charset="0"/>
              </a:rPr>
              <a:t>intercambiar experiencias. En el transcurso de las últimas décadas se han conformado e impulsado en la región numerosas redes, las cuales permiten actualizar conocimientos que apunten a la mejora continua y el fortalecimiento y desarrollo del sector residuos. </a:t>
            </a: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18062595" y="38185049"/>
            <a:ext cx="9776283" cy="928694"/>
          </a:xfrm>
          <a:prstGeom prst="rect">
            <a:avLst/>
          </a:prstGeom>
          <a:solidFill>
            <a:schemeClr val="tx1"/>
          </a:solidFill>
          <a:ln w="31750">
            <a:solidFill>
              <a:srgbClr val="000066"/>
            </a:solidFill>
            <a:miter lim="800000"/>
            <a:headEnd/>
            <a:tailEnd/>
          </a:ln>
        </p:spPr>
        <p:txBody>
          <a:bodyPr lIns="57025" tIns="28513" rIns="57025" bIns="28513"/>
          <a:lstStyle/>
          <a:p>
            <a:pPr algn="ctr">
              <a:spcBef>
                <a:spcPct val="20000"/>
              </a:spcBef>
            </a:pPr>
            <a:r>
              <a:rPr lang="es-ES" altLang="es-ES" sz="518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REFERENCIAS</a:t>
            </a:r>
            <a:endParaRPr lang="es-ES" altLang="es-ES" sz="518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AutoShape 336"/>
          <p:cNvSpPr>
            <a:spLocks noChangeArrowheads="1"/>
          </p:cNvSpPr>
          <p:nvPr/>
        </p:nvSpPr>
        <p:spPr bwMode="auto">
          <a:xfrm>
            <a:off x="16552873" y="39042304"/>
            <a:ext cx="12671772" cy="3344413"/>
          </a:xfrm>
          <a:prstGeom prst="roundRect">
            <a:avLst>
              <a:gd name="adj" fmla="val 6944"/>
            </a:avLst>
          </a:prstGeom>
          <a:solidFill>
            <a:srgbClr val="FFF4D3">
              <a:alpha val="90195"/>
            </a:srgbClr>
          </a:solidFill>
          <a:ln w="38100">
            <a:solidFill>
              <a:srgbClr val="000066"/>
            </a:solidFill>
            <a:round/>
            <a:headEnd/>
            <a:tailEnd/>
          </a:ln>
        </p:spPr>
        <p:txBody>
          <a:bodyPr wrap="none" lIns="57025" tIns="28513" rIns="57025" bIns="28513" anchor="ctr"/>
          <a:lstStyle/>
          <a:p>
            <a:endParaRPr lang="es-ES" altLang="es-ES"/>
          </a:p>
        </p:txBody>
      </p:sp>
      <p:sp>
        <p:nvSpPr>
          <p:cNvPr id="91" name="Text Box 29"/>
          <p:cNvSpPr txBox="1">
            <a:spLocks noChangeArrowheads="1"/>
          </p:cNvSpPr>
          <p:nvPr/>
        </p:nvSpPr>
        <p:spPr bwMode="auto">
          <a:xfrm>
            <a:off x="16705273" y="39042305"/>
            <a:ext cx="12420688" cy="338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7025" tIns="28513" rIns="57025" bIns="28513">
            <a:spAutoFit/>
          </a:bodyPr>
          <a:lstStyle/>
          <a:p>
            <a:pPr algn="just" defTabSz="2624138" eaLnBrk="0" hangingPunct="0"/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BID, AIDIS </a:t>
            </a:r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y </a:t>
            </a:r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OPS </a:t>
            </a:r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(2011). </a:t>
            </a:r>
            <a:r>
              <a:rPr lang="es-AR" sz="3600" dirty="0" smtClean="0">
                <a:latin typeface="Calibri" pitchFamily="34" charset="0"/>
                <a:cs typeface="Calibri" pitchFamily="34" charset="0"/>
              </a:rPr>
              <a:t>Informe de la </a:t>
            </a:r>
            <a:r>
              <a:rPr lang="es-AR" sz="3600" dirty="0" smtClean="0">
                <a:latin typeface="Calibri" pitchFamily="34" charset="0"/>
                <a:cs typeface="Calibri" pitchFamily="34" charset="0"/>
              </a:rPr>
              <a:t>evaluación regional </a:t>
            </a:r>
            <a:r>
              <a:rPr lang="es-AR" sz="3600" dirty="0" smtClean="0">
                <a:latin typeface="Calibri" pitchFamily="34" charset="0"/>
                <a:cs typeface="Calibri" pitchFamily="34" charset="0"/>
              </a:rPr>
              <a:t>del m</a:t>
            </a:r>
            <a:r>
              <a:rPr lang="es-AR" sz="3600" dirty="0" smtClean="0">
                <a:latin typeface="Calibri" pitchFamily="34" charset="0"/>
                <a:cs typeface="Calibri" pitchFamily="34" charset="0"/>
              </a:rPr>
              <a:t>anejo </a:t>
            </a:r>
            <a:r>
              <a:rPr lang="es-AR" sz="3600" dirty="0" smtClean="0">
                <a:latin typeface="Calibri" pitchFamily="34" charset="0"/>
                <a:cs typeface="Calibri" pitchFamily="34" charset="0"/>
              </a:rPr>
              <a:t>de residuos sólidos urbanos en América Latina y El </a:t>
            </a:r>
            <a:r>
              <a:rPr lang="es-AR" sz="3600" dirty="0" smtClean="0">
                <a:latin typeface="Calibri" pitchFamily="34" charset="0"/>
                <a:cs typeface="Calibri" pitchFamily="34" charset="0"/>
              </a:rPr>
              <a:t>Caribe.</a:t>
            </a:r>
          </a:p>
          <a:p>
            <a:pPr algn="just" defTabSz="2624138" eaLnBrk="0" hangingPunct="0"/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ONU Medio Ambiente </a:t>
            </a:r>
            <a:r>
              <a:rPr lang="es-AR" sz="3600" dirty="0" smtClean="0">
                <a:latin typeface="Calibri" pitchFamily="34" charset="0"/>
                <a:cs typeface="Calibri" pitchFamily="34" charset="0"/>
              </a:rPr>
              <a:t>(2018). Perspectiva de la gestión de residuos en América Latina y el Caribe. </a:t>
            </a:r>
            <a:endParaRPr lang="es-AR" sz="3600" dirty="0" smtClean="0">
              <a:latin typeface="Calibri" pitchFamily="34" charset="0"/>
              <a:cs typeface="Calibri" pitchFamily="34" charset="0"/>
            </a:endParaRPr>
          </a:p>
          <a:p>
            <a:pPr algn="just" defTabSz="2624138" eaLnBrk="0" hangingPunct="0"/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Rondón Toro </a:t>
            </a:r>
            <a:r>
              <a:rPr lang="es-AR" sz="3600" b="1" dirty="0" smtClean="0">
                <a:latin typeface="Calibri" pitchFamily="34" charset="0"/>
                <a:cs typeface="Calibri" pitchFamily="34" charset="0"/>
              </a:rPr>
              <a:t>y Col. </a:t>
            </a:r>
            <a:r>
              <a:rPr lang="es-AR" sz="3600" dirty="0" smtClean="0">
                <a:latin typeface="Calibri" pitchFamily="34" charset="0"/>
                <a:cs typeface="Calibri" pitchFamily="34" charset="0"/>
              </a:rPr>
              <a:t>(2016).  Guía general para la gestión de residuos sólidos domiciliarios. </a:t>
            </a:r>
          </a:p>
        </p:txBody>
      </p:sp>
      <p:sp>
        <p:nvSpPr>
          <p:cNvPr id="93" name="Line 347"/>
          <p:cNvSpPr>
            <a:spLocks noChangeShapeType="1"/>
          </p:cNvSpPr>
          <p:nvPr/>
        </p:nvSpPr>
        <p:spPr bwMode="auto">
          <a:xfrm flipH="1" flipV="1">
            <a:off x="0" y="42687081"/>
            <a:ext cx="30267275" cy="107157"/>
          </a:xfrm>
          <a:prstGeom prst="line">
            <a:avLst/>
          </a:prstGeom>
          <a:noFill/>
          <a:ln w="381000">
            <a:solidFill>
              <a:srgbClr val="3366FF"/>
            </a:solidFill>
            <a:round/>
            <a:headEnd/>
            <a:tailEnd/>
          </a:ln>
        </p:spPr>
        <p:txBody>
          <a:bodyPr lIns="57025" tIns="28513" rIns="57025" bIns="28513"/>
          <a:lstStyle/>
          <a:p>
            <a:endParaRPr lang="es-AR"/>
          </a:p>
        </p:txBody>
      </p:sp>
      <p:pic>
        <p:nvPicPr>
          <p:cNvPr id="94" name="Picture 25" descr="Consumo y producción sostenibles – Desarrollo Sostenible"/>
          <p:cNvPicPr>
            <a:picLocks noChangeAspect="1" noChangeArrowheads="1"/>
          </p:cNvPicPr>
          <p:nvPr/>
        </p:nvPicPr>
        <p:blipFill>
          <a:blip r:embed="rId46"/>
          <a:srcRect/>
          <a:stretch>
            <a:fillRect/>
          </a:stretch>
        </p:blipFill>
        <p:spPr bwMode="auto">
          <a:xfrm>
            <a:off x="16490959" y="35888763"/>
            <a:ext cx="2286016" cy="228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34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27778163" y="11467236"/>
            <a:ext cx="1094771" cy="11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34"/>
          <p:cNvPicPr>
            <a:picLocks noChangeAspect="1" noChangeArrowheads="1"/>
          </p:cNvPicPr>
          <p:nvPr/>
        </p:nvPicPr>
        <p:blipFill>
          <a:blip r:embed="rId47"/>
          <a:srcRect/>
          <a:stretch>
            <a:fillRect/>
          </a:stretch>
        </p:blipFill>
        <p:spPr bwMode="auto">
          <a:xfrm>
            <a:off x="16562397" y="25254771"/>
            <a:ext cx="1357322" cy="142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998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526</Words>
  <Application>Microsoft Office PowerPoint</Application>
  <PresentationFormat>Personalizado</PresentationFormat>
  <Paragraphs>25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aleab_000</cp:lastModifiedBy>
  <cp:revision>32</cp:revision>
  <dcterms:created xsi:type="dcterms:W3CDTF">2018-07-23T15:56:23Z</dcterms:created>
  <dcterms:modified xsi:type="dcterms:W3CDTF">2023-09-22T19:06:11Z</dcterms:modified>
</cp:coreProperties>
</file>