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x-wmf"/>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7"/>
  </p:notesMasterIdLst>
  <p:sldIdLst>
    <p:sldId id="309" r:id="rId2"/>
    <p:sldId id="310" r:id="rId3"/>
    <p:sldId id="258" r:id="rId4"/>
    <p:sldId id="286" r:id="rId5"/>
    <p:sldId id="259" r:id="rId6"/>
    <p:sldId id="260" r:id="rId7"/>
    <p:sldId id="265" r:id="rId8"/>
    <p:sldId id="297" r:id="rId9"/>
    <p:sldId id="301" r:id="rId10"/>
    <p:sldId id="303" r:id="rId11"/>
    <p:sldId id="279" r:id="rId12"/>
    <p:sldId id="280" r:id="rId13"/>
    <p:sldId id="292" r:id="rId14"/>
    <p:sldId id="263" r:id="rId15"/>
    <p:sldId id="291"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Wingdings 3" panose="05040102010807070707" pitchFamily="18" charset="2"/>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36862-57BC-44CF-A1E9-81213DF238D2}" v="1" dt="2023-10-05T19:56:40.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1" autoAdjust="0"/>
  </p:normalViewPr>
  <p:slideViewPr>
    <p:cSldViewPr snapToGrid="0">
      <p:cViewPr>
        <p:scale>
          <a:sx n="70" d="100"/>
          <a:sy n="70" d="100"/>
        </p:scale>
        <p:origin x="1542" y="4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Karina Palacios Quezada (akpalaciosq)" userId="2039faf1-8368-4910-a51c-d52c8624dd56" providerId="ADAL" clId="{02036862-57BC-44CF-A1E9-81213DF238D2}"/>
    <pc:docChg chg="delSld modSld">
      <pc:chgData name="Ana Karina Palacios Quezada (akpalaciosq)" userId="2039faf1-8368-4910-a51c-d52c8624dd56" providerId="ADAL" clId="{02036862-57BC-44CF-A1E9-81213DF238D2}" dt="2023-10-05T19:56:59.958" v="3" actId="14100"/>
      <pc:docMkLst>
        <pc:docMk/>
      </pc:docMkLst>
      <pc:sldChg chg="modSp mod">
        <pc:chgData name="Ana Karina Palacios Quezada (akpalaciosq)" userId="2039faf1-8368-4910-a51c-d52c8624dd56" providerId="ADAL" clId="{02036862-57BC-44CF-A1E9-81213DF238D2}" dt="2023-10-05T19:56:59.958" v="3" actId="14100"/>
        <pc:sldMkLst>
          <pc:docMk/>
          <pc:sldMk cId="3196970975" sldId="263"/>
        </pc:sldMkLst>
        <pc:picChg chg="mod">
          <ac:chgData name="Ana Karina Palacios Quezada (akpalaciosq)" userId="2039faf1-8368-4910-a51c-d52c8624dd56" providerId="ADAL" clId="{02036862-57BC-44CF-A1E9-81213DF238D2}" dt="2023-10-05T19:56:59.958" v="3" actId="14100"/>
          <ac:picMkLst>
            <pc:docMk/>
            <pc:sldMk cId="3196970975" sldId="263"/>
            <ac:picMk id="10" creationId="{DEED0721-402B-4A25-B90B-F91059FF3A25}"/>
          </ac:picMkLst>
        </pc:picChg>
      </pc:sldChg>
      <pc:sldChg chg="modAnim">
        <pc:chgData name="Ana Karina Palacios Quezada (akpalaciosq)" userId="2039faf1-8368-4910-a51c-d52c8624dd56" providerId="ADAL" clId="{02036862-57BC-44CF-A1E9-81213DF238D2}" dt="2023-10-05T19:56:40.170" v="2"/>
        <pc:sldMkLst>
          <pc:docMk/>
          <pc:sldMk cId="1391428454" sldId="292"/>
        </pc:sldMkLst>
      </pc:sldChg>
      <pc:sldChg chg="del">
        <pc:chgData name="Ana Karina Palacios Quezada (akpalaciosq)" userId="2039faf1-8368-4910-a51c-d52c8624dd56" providerId="ADAL" clId="{02036862-57BC-44CF-A1E9-81213DF238D2}" dt="2023-10-05T19:55:42.209" v="1" actId="47"/>
        <pc:sldMkLst>
          <pc:docMk/>
          <pc:sldMk cId="3131888966" sldId="298"/>
        </pc:sldMkLst>
      </pc:sldChg>
      <pc:sldChg chg="del">
        <pc:chgData name="Ana Karina Palacios Quezada (akpalaciosq)" userId="2039faf1-8368-4910-a51c-d52c8624dd56" providerId="ADAL" clId="{02036862-57BC-44CF-A1E9-81213DF238D2}" dt="2023-10-05T19:55:40.259" v="0" actId="47"/>
        <pc:sldMkLst>
          <pc:docMk/>
          <pc:sldMk cId="545120122" sldId="3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2D154-1D8D-4AA4-97D5-20ABFF7A384A}" type="doc">
      <dgm:prSet loTypeId="urn:microsoft.com/office/officeart/2005/8/layout/hProcess7" loCatId="list" qsTypeId="urn:microsoft.com/office/officeart/2005/8/quickstyle/simple1" qsCatId="simple" csTypeId="urn:microsoft.com/office/officeart/2005/8/colors/accent2_5" csCatId="accent2" phldr="1"/>
      <dgm:spPr/>
      <dgm:t>
        <a:bodyPr/>
        <a:lstStyle/>
        <a:p>
          <a:endParaRPr lang="es-ES"/>
        </a:p>
      </dgm:t>
    </dgm:pt>
    <dgm:pt modelId="{11E3994E-6A80-4750-8C92-61D70D44E201}">
      <dgm:prSet phldrT="[Texto]"/>
      <dgm:spPr/>
      <dgm:t>
        <a:bodyPr/>
        <a:lstStyle/>
        <a:p>
          <a:r>
            <a:rPr lang="es-ES" dirty="0"/>
            <a:t>Objetivos</a:t>
          </a:r>
        </a:p>
      </dgm:t>
    </dgm:pt>
    <dgm:pt modelId="{0DB52779-B321-4760-B8FB-B1B93638C3E9}" type="parTrans" cxnId="{7F4F7601-1296-4F81-ACBF-5DB26728FCD7}">
      <dgm:prSet/>
      <dgm:spPr/>
      <dgm:t>
        <a:bodyPr/>
        <a:lstStyle/>
        <a:p>
          <a:endParaRPr lang="es-ES"/>
        </a:p>
      </dgm:t>
    </dgm:pt>
    <dgm:pt modelId="{E140CF77-9BA1-4751-839F-03C63439B56F}" type="sibTrans" cxnId="{7F4F7601-1296-4F81-ACBF-5DB26728FCD7}">
      <dgm:prSet/>
      <dgm:spPr/>
      <dgm:t>
        <a:bodyPr/>
        <a:lstStyle/>
        <a:p>
          <a:endParaRPr lang="es-ES"/>
        </a:p>
      </dgm:t>
    </dgm:pt>
    <dgm:pt modelId="{8E73C32F-C69B-4697-B3F2-15994F3A8A48}">
      <dgm:prSet phldrT="[Texto]" custT="1"/>
      <dgm:spPr/>
      <dgm:t>
        <a:bodyPr/>
        <a:lstStyle/>
        <a:p>
          <a:pPr>
            <a:buFont typeface="Arial" panose="020B0604020202020204" pitchFamily="34" charset="0"/>
            <a:buChar char="•"/>
          </a:pPr>
          <a:r>
            <a:rPr lang="es-ES" sz="2200" dirty="0"/>
            <a:t>- </a:t>
          </a:r>
          <a:r>
            <a:rPr lang="es-ES" sz="1800" dirty="0"/>
            <a:t>Controlar</a:t>
          </a:r>
        </a:p>
        <a:p>
          <a:pPr>
            <a:buFont typeface="Arial" panose="020B0604020202020204" pitchFamily="34" charset="0"/>
            <a:buChar char="•"/>
          </a:pPr>
          <a:r>
            <a:rPr lang="es-ES" sz="1800" dirty="0"/>
            <a:t>- Resguardar</a:t>
          </a:r>
        </a:p>
        <a:p>
          <a:pPr>
            <a:buFont typeface="Arial" panose="020B0604020202020204" pitchFamily="34" charset="0"/>
            <a:buChar char="•"/>
          </a:pPr>
          <a:r>
            <a:rPr lang="es-ES" sz="1800" dirty="0"/>
            <a:t>- Aplicar restricciones</a:t>
          </a:r>
        </a:p>
      </dgm:t>
    </dgm:pt>
    <dgm:pt modelId="{8379AC16-7C1D-485F-A4A1-6B4FAD2C8088}" type="parTrans" cxnId="{BF82E97D-7574-46AD-9870-A7A4AB8A98EE}">
      <dgm:prSet/>
      <dgm:spPr/>
      <dgm:t>
        <a:bodyPr/>
        <a:lstStyle/>
        <a:p>
          <a:endParaRPr lang="es-ES"/>
        </a:p>
      </dgm:t>
    </dgm:pt>
    <dgm:pt modelId="{5CCAE1D8-61CA-4104-93AB-8C2424548ED1}" type="sibTrans" cxnId="{BF82E97D-7574-46AD-9870-A7A4AB8A98EE}">
      <dgm:prSet/>
      <dgm:spPr/>
      <dgm:t>
        <a:bodyPr/>
        <a:lstStyle/>
        <a:p>
          <a:endParaRPr lang="es-ES"/>
        </a:p>
      </dgm:t>
    </dgm:pt>
    <dgm:pt modelId="{B5E7605B-1545-451D-9A64-ED2F8B7AC304}">
      <dgm:prSet phldrT="[Texto]"/>
      <dgm:spPr/>
      <dgm:t>
        <a:bodyPr/>
        <a:lstStyle/>
        <a:p>
          <a:r>
            <a:rPr lang="es-ES" dirty="0"/>
            <a:t>Problemas</a:t>
          </a:r>
        </a:p>
      </dgm:t>
    </dgm:pt>
    <dgm:pt modelId="{83E6A5C5-6A4C-4E91-8543-8450694E2251}" type="parTrans" cxnId="{928CD2FC-5BDF-4101-ABAD-4088B59B08BA}">
      <dgm:prSet/>
      <dgm:spPr/>
      <dgm:t>
        <a:bodyPr/>
        <a:lstStyle/>
        <a:p>
          <a:endParaRPr lang="es-ES"/>
        </a:p>
      </dgm:t>
    </dgm:pt>
    <dgm:pt modelId="{6FE9EFD0-52F1-4202-89AB-D693F26D04D3}" type="sibTrans" cxnId="{928CD2FC-5BDF-4101-ABAD-4088B59B08BA}">
      <dgm:prSet/>
      <dgm:spPr/>
      <dgm:t>
        <a:bodyPr/>
        <a:lstStyle/>
        <a:p>
          <a:endParaRPr lang="es-ES"/>
        </a:p>
      </dgm:t>
    </dgm:pt>
    <dgm:pt modelId="{538062AE-9616-456E-ABFE-FB31DFA51DC5}">
      <dgm:prSet phldrT="[Texto]" custT="1"/>
      <dgm:spPr/>
      <dgm:t>
        <a:bodyPr/>
        <a:lstStyle/>
        <a:p>
          <a:pPr>
            <a:buFont typeface="Arial" panose="020B0604020202020204" pitchFamily="34" charset="0"/>
            <a:buNone/>
          </a:pPr>
          <a:r>
            <a:rPr lang="es-ES" sz="2000" dirty="0"/>
            <a:t>- </a:t>
          </a:r>
          <a:r>
            <a:rPr lang="es-ES" sz="2000" dirty="0" err="1"/>
            <a:t>S</a:t>
          </a:r>
          <a:r>
            <a:rPr lang="es-ES" sz="1800" dirty="0" err="1"/>
            <a:t>obreotorgamiento</a:t>
          </a:r>
          <a:endParaRPr lang="es-ES" sz="1800" dirty="0"/>
        </a:p>
        <a:p>
          <a:pPr>
            <a:buFont typeface="Arial" panose="020B0604020202020204" pitchFamily="34" charset="0"/>
            <a:buNone/>
          </a:pPr>
          <a:r>
            <a:rPr lang="es-ES" sz="1800" dirty="0"/>
            <a:t>- Sequía</a:t>
          </a:r>
        </a:p>
        <a:p>
          <a:pPr>
            <a:buFont typeface="Arial" panose="020B0604020202020204" pitchFamily="34" charset="0"/>
            <a:buNone/>
          </a:pPr>
          <a:r>
            <a:rPr lang="es-ES" sz="1800" dirty="0"/>
            <a:t>- Venta de DAA</a:t>
          </a:r>
        </a:p>
      </dgm:t>
    </dgm:pt>
    <dgm:pt modelId="{5211FFA7-51F9-4F04-AA3A-0C3A556E5625}" type="parTrans" cxnId="{4FED3B93-0C06-4D19-9EDE-72511ED3AC8D}">
      <dgm:prSet/>
      <dgm:spPr/>
      <dgm:t>
        <a:bodyPr/>
        <a:lstStyle/>
        <a:p>
          <a:endParaRPr lang="es-ES"/>
        </a:p>
      </dgm:t>
    </dgm:pt>
    <dgm:pt modelId="{445A1E90-A13C-4B23-B050-2187C49E65C0}" type="sibTrans" cxnId="{4FED3B93-0C06-4D19-9EDE-72511ED3AC8D}">
      <dgm:prSet/>
      <dgm:spPr/>
      <dgm:t>
        <a:bodyPr/>
        <a:lstStyle/>
        <a:p>
          <a:endParaRPr lang="es-ES"/>
        </a:p>
      </dgm:t>
    </dgm:pt>
    <dgm:pt modelId="{A5B3FAB3-DA9E-49FA-A76C-EAE6AF397CC3}">
      <dgm:prSet phldrT="[Texto]"/>
      <dgm:spPr/>
      <dgm:t>
        <a:bodyPr/>
        <a:lstStyle/>
        <a:p>
          <a:r>
            <a:rPr lang="es-ES" dirty="0"/>
            <a:t>Acciones</a:t>
          </a:r>
        </a:p>
      </dgm:t>
    </dgm:pt>
    <dgm:pt modelId="{27345002-D651-4010-980C-CD8B51E072BC}" type="parTrans" cxnId="{35FD8D1F-8814-4A2C-AF53-B07356FD4F65}">
      <dgm:prSet/>
      <dgm:spPr/>
      <dgm:t>
        <a:bodyPr/>
        <a:lstStyle/>
        <a:p>
          <a:endParaRPr lang="es-ES"/>
        </a:p>
      </dgm:t>
    </dgm:pt>
    <dgm:pt modelId="{7CFFF481-9DDC-4F4B-8661-57C3A9A88F93}" type="sibTrans" cxnId="{35FD8D1F-8814-4A2C-AF53-B07356FD4F65}">
      <dgm:prSet/>
      <dgm:spPr/>
      <dgm:t>
        <a:bodyPr/>
        <a:lstStyle/>
        <a:p>
          <a:endParaRPr lang="es-ES"/>
        </a:p>
      </dgm:t>
    </dgm:pt>
    <dgm:pt modelId="{94ECB0DE-5539-40C5-866C-AE8AC0055421}">
      <dgm:prSet phldrT="[Texto]" custT="1"/>
      <dgm:spPr/>
      <dgm:t>
        <a:bodyPr/>
        <a:lstStyle/>
        <a:p>
          <a:r>
            <a:rPr lang="es-ES" sz="2200" dirty="0"/>
            <a:t>- </a:t>
          </a:r>
          <a:r>
            <a:rPr lang="es-ES" sz="1800" dirty="0"/>
            <a:t>Legal</a:t>
          </a:r>
        </a:p>
        <a:p>
          <a:r>
            <a:rPr lang="es-ES" sz="1800" dirty="0"/>
            <a:t>- Monitoreo y control</a:t>
          </a:r>
        </a:p>
        <a:p>
          <a:r>
            <a:rPr lang="es-ES" sz="1800" dirty="0"/>
            <a:t>- Recarga artificial</a:t>
          </a:r>
        </a:p>
      </dgm:t>
    </dgm:pt>
    <dgm:pt modelId="{4D7105D7-F388-4539-8D96-36D503A8AD86}" type="parTrans" cxnId="{F0CC12C3-2818-4F6F-8895-71288E612CAE}">
      <dgm:prSet/>
      <dgm:spPr/>
      <dgm:t>
        <a:bodyPr/>
        <a:lstStyle/>
        <a:p>
          <a:endParaRPr lang="es-ES"/>
        </a:p>
      </dgm:t>
    </dgm:pt>
    <dgm:pt modelId="{5F50DD01-5181-4786-BCAD-D544C0EFC913}" type="sibTrans" cxnId="{F0CC12C3-2818-4F6F-8895-71288E612CAE}">
      <dgm:prSet/>
      <dgm:spPr/>
      <dgm:t>
        <a:bodyPr/>
        <a:lstStyle/>
        <a:p>
          <a:endParaRPr lang="es-ES"/>
        </a:p>
      </dgm:t>
    </dgm:pt>
    <dgm:pt modelId="{708F60F1-F8F0-472B-A8DB-BF6CDF4163A1}" type="pres">
      <dgm:prSet presAssocID="{B462D154-1D8D-4AA4-97D5-20ABFF7A384A}" presName="Name0" presStyleCnt="0">
        <dgm:presLayoutVars>
          <dgm:dir/>
          <dgm:animLvl val="lvl"/>
          <dgm:resizeHandles val="exact"/>
        </dgm:presLayoutVars>
      </dgm:prSet>
      <dgm:spPr/>
    </dgm:pt>
    <dgm:pt modelId="{ABD2A5AD-2C6A-4E80-BE0B-61B3B4CA3E59}" type="pres">
      <dgm:prSet presAssocID="{11E3994E-6A80-4750-8C92-61D70D44E201}" presName="compositeNode" presStyleCnt="0">
        <dgm:presLayoutVars>
          <dgm:bulletEnabled val="1"/>
        </dgm:presLayoutVars>
      </dgm:prSet>
      <dgm:spPr/>
    </dgm:pt>
    <dgm:pt modelId="{B321668D-8549-4D01-B126-6E2176C63A20}" type="pres">
      <dgm:prSet presAssocID="{11E3994E-6A80-4750-8C92-61D70D44E201}" presName="bgRect" presStyleLbl="node1" presStyleIdx="0" presStyleCnt="3" custScaleY="98840" custLinFactNeighborY="1938"/>
      <dgm:spPr/>
    </dgm:pt>
    <dgm:pt modelId="{C9F5D969-F443-46C8-8B33-4F220CBC67C5}" type="pres">
      <dgm:prSet presAssocID="{11E3994E-6A80-4750-8C92-61D70D44E201}" presName="parentNode" presStyleLbl="node1" presStyleIdx="0" presStyleCnt="3">
        <dgm:presLayoutVars>
          <dgm:chMax val="0"/>
          <dgm:bulletEnabled val="1"/>
        </dgm:presLayoutVars>
      </dgm:prSet>
      <dgm:spPr/>
    </dgm:pt>
    <dgm:pt modelId="{47F5C5CB-7A6D-44F5-924A-816F4F55E9FB}" type="pres">
      <dgm:prSet presAssocID="{11E3994E-6A80-4750-8C92-61D70D44E201}" presName="childNode" presStyleLbl="node1" presStyleIdx="0" presStyleCnt="3">
        <dgm:presLayoutVars>
          <dgm:bulletEnabled val="1"/>
        </dgm:presLayoutVars>
      </dgm:prSet>
      <dgm:spPr/>
    </dgm:pt>
    <dgm:pt modelId="{CD807941-8E6A-45F9-8D40-9BC8D46159AE}" type="pres">
      <dgm:prSet presAssocID="{E140CF77-9BA1-4751-839F-03C63439B56F}" presName="hSp" presStyleCnt="0"/>
      <dgm:spPr/>
    </dgm:pt>
    <dgm:pt modelId="{C58C0AF7-9D21-4758-A979-CFD401BA3BC1}" type="pres">
      <dgm:prSet presAssocID="{E140CF77-9BA1-4751-839F-03C63439B56F}" presName="vProcSp" presStyleCnt="0"/>
      <dgm:spPr/>
    </dgm:pt>
    <dgm:pt modelId="{11242848-70B6-4685-9896-2F535206A5EF}" type="pres">
      <dgm:prSet presAssocID="{E140CF77-9BA1-4751-839F-03C63439B56F}" presName="vSp1" presStyleCnt="0"/>
      <dgm:spPr/>
    </dgm:pt>
    <dgm:pt modelId="{404729B2-CF82-452D-B527-515997775214}" type="pres">
      <dgm:prSet presAssocID="{E140CF77-9BA1-4751-839F-03C63439B56F}" presName="simulatedConn" presStyleLbl="solidFgAcc1" presStyleIdx="0" presStyleCnt="2" custScaleX="74501" custScaleY="122527" custLinFactY="-164785" custLinFactNeighborX="-9092" custLinFactNeighborY="-200000"/>
      <dgm:spPr/>
    </dgm:pt>
    <dgm:pt modelId="{8F819968-B5FC-40FD-A370-1390F3B6BC14}" type="pres">
      <dgm:prSet presAssocID="{E140CF77-9BA1-4751-839F-03C63439B56F}" presName="vSp2" presStyleCnt="0"/>
      <dgm:spPr/>
    </dgm:pt>
    <dgm:pt modelId="{A9DF48F3-8C23-4322-8493-D51018B69174}" type="pres">
      <dgm:prSet presAssocID="{E140CF77-9BA1-4751-839F-03C63439B56F}" presName="sibTrans" presStyleCnt="0"/>
      <dgm:spPr/>
    </dgm:pt>
    <dgm:pt modelId="{052127DC-DB2E-47B2-A32B-77F3510F7651}" type="pres">
      <dgm:prSet presAssocID="{B5E7605B-1545-451D-9A64-ED2F8B7AC304}" presName="compositeNode" presStyleCnt="0">
        <dgm:presLayoutVars>
          <dgm:bulletEnabled val="1"/>
        </dgm:presLayoutVars>
      </dgm:prSet>
      <dgm:spPr/>
    </dgm:pt>
    <dgm:pt modelId="{3937B719-C746-413B-ADF7-0ABCD667E141}" type="pres">
      <dgm:prSet presAssocID="{B5E7605B-1545-451D-9A64-ED2F8B7AC304}" presName="bgRect" presStyleLbl="node1" presStyleIdx="1" presStyleCnt="3" custScaleX="111767" custScaleY="98840"/>
      <dgm:spPr/>
    </dgm:pt>
    <dgm:pt modelId="{D1A77120-31A2-4C15-A0B7-F6CE9D7CAA94}" type="pres">
      <dgm:prSet presAssocID="{B5E7605B-1545-451D-9A64-ED2F8B7AC304}" presName="parentNode" presStyleLbl="node1" presStyleIdx="1" presStyleCnt="3">
        <dgm:presLayoutVars>
          <dgm:chMax val="0"/>
          <dgm:bulletEnabled val="1"/>
        </dgm:presLayoutVars>
      </dgm:prSet>
      <dgm:spPr/>
    </dgm:pt>
    <dgm:pt modelId="{3BF5259B-6C63-4567-AC3F-7E3C3DECBD73}" type="pres">
      <dgm:prSet presAssocID="{B5E7605B-1545-451D-9A64-ED2F8B7AC304}" presName="childNode" presStyleLbl="node1" presStyleIdx="1" presStyleCnt="3">
        <dgm:presLayoutVars>
          <dgm:bulletEnabled val="1"/>
        </dgm:presLayoutVars>
      </dgm:prSet>
      <dgm:spPr/>
    </dgm:pt>
    <dgm:pt modelId="{3FC4CD40-E2EC-470A-BE89-EC89E7791299}" type="pres">
      <dgm:prSet presAssocID="{6FE9EFD0-52F1-4202-89AB-D693F26D04D3}" presName="hSp" presStyleCnt="0"/>
      <dgm:spPr/>
    </dgm:pt>
    <dgm:pt modelId="{4E6DDF30-0FD8-4FF8-B94D-1F3AC6A83A71}" type="pres">
      <dgm:prSet presAssocID="{6FE9EFD0-52F1-4202-89AB-D693F26D04D3}" presName="vProcSp" presStyleCnt="0"/>
      <dgm:spPr/>
    </dgm:pt>
    <dgm:pt modelId="{57BD1C46-EB13-404B-82A1-E6E3DA382046}" type="pres">
      <dgm:prSet presAssocID="{6FE9EFD0-52F1-4202-89AB-D693F26D04D3}" presName="vSp1" presStyleCnt="0"/>
      <dgm:spPr/>
    </dgm:pt>
    <dgm:pt modelId="{704E413F-A4DF-4B7C-8D9B-0D642AC06D4C}" type="pres">
      <dgm:prSet presAssocID="{6FE9EFD0-52F1-4202-89AB-D693F26D04D3}" presName="simulatedConn" presStyleLbl="solidFgAcc1" presStyleIdx="1" presStyleCnt="2" custScaleX="58706" custScaleY="120831" custLinFactY="-159240" custLinFactNeighborX="-12626" custLinFactNeighborY="-200000"/>
      <dgm:spPr/>
    </dgm:pt>
    <dgm:pt modelId="{A078AAF1-3B78-4018-8B26-E7C2042DE142}" type="pres">
      <dgm:prSet presAssocID="{6FE9EFD0-52F1-4202-89AB-D693F26D04D3}" presName="vSp2" presStyleCnt="0"/>
      <dgm:spPr/>
    </dgm:pt>
    <dgm:pt modelId="{9EEEA3D7-1289-497A-8B1E-9746EF90D4DC}" type="pres">
      <dgm:prSet presAssocID="{6FE9EFD0-52F1-4202-89AB-D693F26D04D3}" presName="sibTrans" presStyleCnt="0"/>
      <dgm:spPr/>
    </dgm:pt>
    <dgm:pt modelId="{E03A567C-48EB-4631-BE1C-EE754B20797B}" type="pres">
      <dgm:prSet presAssocID="{A5B3FAB3-DA9E-49FA-A76C-EAE6AF397CC3}" presName="compositeNode" presStyleCnt="0">
        <dgm:presLayoutVars>
          <dgm:bulletEnabled val="1"/>
        </dgm:presLayoutVars>
      </dgm:prSet>
      <dgm:spPr/>
    </dgm:pt>
    <dgm:pt modelId="{59A9DEE5-42DF-4647-A43F-AFBA611DD08A}" type="pres">
      <dgm:prSet presAssocID="{A5B3FAB3-DA9E-49FA-A76C-EAE6AF397CC3}" presName="bgRect" presStyleLbl="node1" presStyleIdx="2" presStyleCnt="3" custScaleY="98932"/>
      <dgm:spPr/>
    </dgm:pt>
    <dgm:pt modelId="{BE38C8A8-92F5-447F-AE41-084640E99627}" type="pres">
      <dgm:prSet presAssocID="{A5B3FAB3-DA9E-49FA-A76C-EAE6AF397CC3}" presName="parentNode" presStyleLbl="node1" presStyleIdx="2" presStyleCnt="3">
        <dgm:presLayoutVars>
          <dgm:chMax val="0"/>
          <dgm:bulletEnabled val="1"/>
        </dgm:presLayoutVars>
      </dgm:prSet>
      <dgm:spPr/>
    </dgm:pt>
    <dgm:pt modelId="{5061A2CE-E5AE-4BC4-9B69-1D4E8AC80FA8}" type="pres">
      <dgm:prSet presAssocID="{A5B3FAB3-DA9E-49FA-A76C-EAE6AF397CC3}" presName="childNode" presStyleLbl="node1" presStyleIdx="2" presStyleCnt="3">
        <dgm:presLayoutVars>
          <dgm:bulletEnabled val="1"/>
        </dgm:presLayoutVars>
      </dgm:prSet>
      <dgm:spPr/>
    </dgm:pt>
  </dgm:ptLst>
  <dgm:cxnLst>
    <dgm:cxn modelId="{7F4F7601-1296-4F81-ACBF-5DB26728FCD7}" srcId="{B462D154-1D8D-4AA4-97D5-20ABFF7A384A}" destId="{11E3994E-6A80-4750-8C92-61D70D44E201}" srcOrd="0" destOrd="0" parTransId="{0DB52779-B321-4760-B8FB-B1B93638C3E9}" sibTransId="{E140CF77-9BA1-4751-839F-03C63439B56F}"/>
    <dgm:cxn modelId="{35FD8D1F-8814-4A2C-AF53-B07356FD4F65}" srcId="{B462D154-1D8D-4AA4-97D5-20ABFF7A384A}" destId="{A5B3FAB3-DA9E-49FA-A76C-EAE6AF397CC3}" srcOrd="2" destOrd="0" parTransId="{27345002-D651-4010-980C-CD8B51E072BC}" sibTransId="{7CFFF481-9DDC-4F4B-8661-57C3A9A88F93}"/>
    <dgm:cxn modelId="{4B756120-B73C-4DFE-B2B6-6696245C6EBB}" type="presOf" srcId="{8E73C32F-C69B-4697-B3F2-15994F3A8A48}" destId="{47F5C5CB-7A6D-44F5-924A-816F4F55E9FB}" srcOrd="0" destOrd="0" presId="urn:microsoft.com/office/officeart/2005/8/layout/hProcess7"/>
    <dgm:cxn modelId="{017B903D-8643-48EB-ADA6-1CB86C24286D}" type="presOf" srcId="{A5B3FAB3-DA9E-49FA-A76C-EAE6AF397CC3}" destId="{BE38C8A8-92F5-447F-AE41-084640E99627}" srcOrd="1" destOrd="0" presId="urn:microsoft.com/office/officeart/2005/8/layout/hProcess7"/>
    <dgm:cxn modelId="{A8F25375-DC14-43E0-A6FB-EB017EA83629}" type="presOf" srcId="{A5B3FAB3-DA9E-49FA-A76C-EAE6AF397CC3}" destId="{59A9DEE5-42DF-4647-A43F-AFBA611DD08A}" srcOrd="0" destOrd="0" presId="urn:microsoft.com/office/officeart/2005/8/layout/hProcess7"/>
    <dgm:cxn modelId="{82B0C279-E256-42E6-BC12-5FF43ADA4D94}" type="presOf" srcId="{11E3994E-6A80-4750-8C92-61D70D44E201}" destId="{C9F5D969-F443-46C8-8B33-4F220CBC67C5}" srcOrd="1" destOrd="0" presId="urn:microsoft.com/office/officeart/2005/8/layout/hProcess7"/>
    <dgm:cxn modelId="{BF82E97D-7574-46AD-9870-A7A4AB8A98EE}" srcId="{11E3994E-6A80-4750-8C92-61D70D44E201}" destId="{8E73C32F-C69B-4697-B3F2-15994F3A8A48}" srcOrd="0" destOrd="0" parTransId="{8379AC16-7C1D-485F-A4A1-6B4FAD2C8088}" sibTransId="{5CCAE1D8-61CA-4104-93AB-8C2424548ED1}"/>
    <dgm:cxn modelId="{F5B70F80-AC12-498A-9DCD-EDEACCD4B12B}" type="presOf" srcId="{B462D154-1D8D-4AA4-97D5-20ABFF7A384A}" destId="{708F60F1-F8F0-472B-A8DB-BF6CDF4163A1}" srcOrd="0" destOrd="0" presId="urn:microsoft.com/office/officeart/2005/8/layout/hProcess7"/>
    <dgm:cxn modelId="{4FED3B93-0C06-4D19-9EDE-72511ED3AC8D}" srcId="{B5E7605B-1545-451D-9A64-ED2F8B7AC304}" destId="{538062AE-9616-456E-ABFE-FB31DFA51DC5}" srcOrd="0" destOrd="0" parTransId="{5211FFA7-51F9-4F04-AA3A-0C3A556E5625}" sibTransId="{445A1E90-A13C-4B23-B050-2187C49E65C0}"/>
    <dgm:cxn modelId="{A013A49E-4515-4F5F-BA3D-7123AB6AC52B}" type="presOf" srcId="{538062AE-9616-456E-ABFE-FB31DFA51DC5}" destId="{3BF5259B-6C63-4567-AC3F-7E3C3DECBD73}" srcOrd="0" destOrd="0" presId="urn:microsoft.com/office/officeart/2005/8/layout/hProcess7"/>
    <dgm:cxn modelId="{37DFFDAF-306E-4945-A528-97F92EE5E521}" type="presOf" srcId="{94ECB0DE-5539-40C5-866C-AE8AC0055421}" destId="{5061A2CE-E5AE-4BC4-9B69-1D4E8AC80FA8}" srcOrd="0" destOrd="0" presId="urn:microsoft.com/office/officeart/2005/8/layout/hProcess7"/>
    <dgm:cxn modelId="{F0CC12C3-2818-4F6F-8895-71288E612CAE}" srcId="{A5B3FAB3-DA9E-49FA-A76C-EAE6AF397CC3}" destId="{94ECB0DE-5539-40C5-866C-AE8AC0055421}" srcOrd="0" destOrd="0" parTransId="{4D7105D7-F388-4539-8D96-36D503A8AD86}" sibTransId="{5F50DD01-5181-4786-BCAD-D544C0EFC913}"/>
    <dgm:cxn modelId="{DF60E7C6-C928-4283-88DF-89040AF670F3}" type="presOf" srcId="{11E3994E-6A80-4750-8C92-61D70D44E201}" destId="{B321668D-8549-4D01-B126-6E2176C63A20}" srcOrd="0" destOrd="0" presId="urn:microsoft.com/office/officeart/2005/8/layout/hProcess7"/>
    <dgm:cxn modelId="{BD99AACC-733B-4ADE-88B6-F4EC3A037008}" type="presOf" srcId="{B5E7605B-1545-451D-9A64-ED2F8B7AC304}" destId="{3937B719-C746-413B-ADF7-0ABCD667E141}" srcOrd="0" destOrd="0" presId="urn:microsoft.com/office/officeart/2005/8/layout/hProcess7"/>
    <dgm:cxn modelId="{012DA0D4-921C-4BF2-BF44-E182389366F9}" type="presOf" srcId="{B5E7605B-1545-451D-9A64-ED2F8B7AC304}" destId="{D1A77120-31A2-4C15-A0B7-F6CE9D7CAA94}" srcOrd="1" destOrd="0" presId="urn:microsoft.com/office/officeart/2005/8/layout/hProcess7"/>
    <dgm:cxn modelId="{928CD2FC-5BDF-4101-ABAD-4088B59B08BA}" srcId="{B462D154-1D8D-4AA4-97D5-20ABFF7A384A}" destId="{B5E7605B-1545-451D-9A64-ED2F8B7AC304}" srcOrd="1" destOrd="0" parTransId="{83E6A5C5-6A4C-4E91-8543-8450694E2251}" sibTransId="{6FE9EFD0-52F1-4202-89AB-D693F26D04D3}"/>
    <dgm:cxn modelId="{382750E9-862F-44BF-ACD2-93DE3EDD344E}" type="presParOf" srcId="{708F60F1-F8F0-472B-A8DB-BF6CDF4163A1}" destId="{ABD2A5AD-2C6A-4E80-BE0B-61B3B4CA3E59}" srcOrd="0" destOrd="0" presId="urn:microsoft.com/office/officeart/2005/8/layout/hProcess7"/>
    <dgm:cxn modelId="{12A6E0DC-9C0A-4D94-BC57-DAEAE2D6C84F}" type="presParOf" srcId="{ABD2A5AD-2C6A-4E80-BE0B-61B3B4CA3E59}" destId="{B321668D-8549-4D01-B126-6E2176C63A20}" srcOrd="0" destOrd="0" presId="urn:microsoft.com/office/officeart/2005/8/layout/hProcess7"/>
    <dgm:cxn modelId="{6B7311F9-66A4-477F-9E9C-7DC589CC4EF7}" type="presParOf" srcId="{ABD2A5AD-2C6A-4E80-BE0B-61B3B4CA3E59}" destId="{C9F5D969-F443-46C8-8B33-4F220CBC67C5}" srcOrd="1" destOrd="0" presId="urn:microsoft.com/office/officeart/2005/8/layout/hProcess7"/>
    <dgm:cxn modelId="{ED09000C-8182-499E-B5DA-678371214F89}" type="presParOf" srcId="{ABD2A5AD-2C6A-4E80-BE0B-61B3B4CA3E59}" destId="{47F5C5CB-7A6D-44F5-924A-816F4F55E9FB}" srcOrd="2" destOrd="0" presId="urn:microsoft.com/office/officeart/2005/8/layout/hProcess7"/>
    <dgm:cxn modelId="{5AB7E5C1-95BD-44FB-9708-BFF2A6679DFB}" type="presParOf" srcId="{708F60F1-F8F0-472B-A8DB-BF6CDF4163A1}" destId="{CD807941-8E6A-45F9-8D40-9BC8D46159AE}" srcOrd="1" destOrd="0" presId="urn:microsoft.com/office/officeart/2005/8/layout/hProcess7"/>
    <dgm:cxn modelId="{FCAC13B8-0790-402E-BFB3-9ED57DD45EA3}" type="presParOf" srcId="{708F60F1-F8F0-472B-A8DB-BF6CDF4163A1}" destId="{C58C0AF7-9D21-4758-A979-CFD401BA3BC1}" srcOrd="2" destOrd="0" presId="urn:microsoft.com/office/officeart/2005/8/layout/hProcess7"/>
    <dgm:cxn modelId="{E813D35C-B407-46A4-8C81-5A76FB270661}" type="presParOf" srcId="{C58C0AF7-9D21-4758-A979-CFD401BA3BC1}" destId="{11242848-70B6-4685-9896-2F535206A5EF}" srcOrd="0" destOrd="0" presId="urn:microsoft.com/office/officeart/2005/8/layout/hProcess7"/>
    <dgm:cxn modelId="{3D0AE574-83A5-4CF8-9CD4-78563FF48573}" type="presParOf" srcId="{C58C0AF7-9D21-4758-A979-CFD401BA3BC1}" destId="{404729B2-CF82-452D-B527-515997775214}" srcOrd="1" destOrd="0" presId="urn:microsoft.com/office/officeart/2005/8/layout/hProcess7"/>
    <dgm:cxn modelId="{C437A76A-6A99-4BA8-A342-FD060C01B8D3}" type="presParOf" srcId="{C58C0AF7-9D21-4758-A979-CFD401BA3BC1}" destId="{8F819968-B5FC-40FD-A370-1390F3B6BC14}" srcOrd="2" destOrd="0" presId="urn:microsoft.com/office/officeart/2005/8/layout/hProcess7"/>
    <dgm:cxn modelId="{90BF38FA-ACEC-4DBA-9EBA-D1E34AA1C481}" type="presParOf" srcId="{708F60F1-F8F0-472B-A8DB-BF6CDF4163A1}" destId="{A9DF48F3-8C23-4322-8493-D51018B69174}" srcOrd="3" destOrd="0" presId="urn:microsoft.com/office/officeart/2005/8/layout/hProcess7"/>
    <dgm:cxn modelId="{CC44A93A-1D6D-40AD-84F9-3E40916312FF}" type="presParOf" srcId="{708F60F1-F8F0-472B-A8DB-BF6CDF4163A1}" destId="{052127DC-DB2E-47B2-A32B-77F3510F7651}" srcOrd="4" destOrd="0" presId="urn:microsoft.com/office/officeart/2005/8/layout/hProcess7"/>
    <dgm:cxn modelId="{E99C6203-2AD5-40F4-9E03-810D2E8CB56C}" type="presParOf" srcId="{052127DC-DB2E-47B2-A32B-77F3510F7651}" destId="{3937B719-C746-413B-ADF7-0ABCD667E141}" srcOrd="0" destOrd="0" presId="urn:microsoft.com/office/officeart/2005/8/layout/hProcess7"/>
    <dgm:cxn modelId="{FB5A889B-FF0D-4F4A-8687-0093A6DEE8DF}" type="presParOf" srcId="{052127DC-DB2E-47B2-A32B-77F3510F7651}" destId="{D1A77120-31A2-4C15-A0B7-F6CE9D7CAA94}" srcOrd="1" destOrd="0" presId="urn:microsoft.com/office/officeart/2005/8/layout/hProcess7"/>
    <dgm:cxn modelId="{E97F6DC9-AAAC-4E21-A0AE-3512849811BD}" type="presParOf" srcId="{052127DC-DB2E-47B2-A32B-77F3510F7651}" destId="{3BF5259B-6C63-4567-AC3F-7E3C3DECBD73}" srcOrd="2" destOrd="0" presId="urn:microsoft.com/office/officeart/2005/8/layout/hProcess7"/>
    <dgm:cxn modelId="{B5B52690-860C-4D92-AB26-FCD34F7C03C0}" type="presParOf" srcId="{708F60F1-F8F0-472B-A8DB-BF6CDF4163A1}" destId="{3FC4CD40-E2EC-470A-BE89-EC89E7791299}" srcOrd="5" destOrd="0" presId="urn:microsoft.com/office/officeart/2005/8/layout/hProcess7"/>
    <dgm:cxn modelId="{2B79C80D-F283-4C60-8AA2-2BEA76A4F0D4}" type="presParOf" srcId="{708F60F1-F8F0-472B-A8DB-BF6CDF4163A1}" destId="{4E6DDF30-0FD8-4FF8-B94D-1F3AC6A83A71}" srcOrd="6" destOrd="0" presId="urn:microsoft.com/office/officeart/2005/8/layout/hProcess7"/>
    <dgm:cxn modelId="{325B1D0E-E2CB-4E02-8146-BE1FB4E1ECB2}" type="presParOf" srcId="{4E6DDF30-0FD8-4FF8-B94D-1F3AC6A83A71}" destId="{57BD1C46-EB13-404B-82A1-E6E3DA382046}" srcOrd="0" destOrd="0" presId="urn:microsoft.com/office/officeart/2005/8/layout/hProcess7"/>
    <dgm:cxn modelId="{44923EEF-DFC8-4E7F-A760-1E818AEFEE05}" type="presParOf" srcId="{4E6DDF30-0FD8-4FF8-B94D-1F3AC6A83A71}" destId="{704E413F-A4DF-4B7C-8D9B-0D642AC06D4C}" srcOrd="1" destOrd="0" presId="urn:microsoft.com/office/officeart/2005/8/layout/hProcess7"/>
    <dgm:cxn modelId="{291BD63A-5792-4F78-9547-1A7F031E1905}" type="presParOf" srcId="{4E6DDF30-0FD8-4FF8-B94D-1F3AC6A83A71}" destId="{A078AAF1-3B78-4018-8B26-E7C2042DE142}" srcOrd="2" destOrd="0" presId="urn:microsoft.com/office/officeart/2005/8/layout/hProcess7"/>
    <dgm:cxn modelId="{5691B101-7134-4806-9736-5FD8D5A7C1B3}" type="presParOf" srcId="{708F60F1-F8F0-472B-A8DB-BF6CDF4163A1}" destId="{9EEEA3D7-1289-497A-8B1E-9746EF90D4DC}" srcOrd="7" destOrd="0" presId="urn:microsoft.com/office/officeart/2005/8/layout/hProcess7"/>
    <dgm:cxn modelId="{2BDE4769-3731-4809-9D16-E7F168068FE2}" type="presParOf" srcId="{708F60F1-F8F0-472B-A8DB-BF6CDF4163A1}" destId="{E03A567C-48EB-4631-BE1C-EE754B20797B}" srcOrd="8" destOrd="0" presId="urn:microsoft.com/office/officeart/2005/8/layout/hProcess7"/>
    <dgm:cxn modelId="{B3782864-7425-4710-9B62-E369C97927F7}" type="presParOf" srcId="{E03A567C-48EB-4631-BE1C-EE754B20797B}" destId="{59A9DEE5-42DF-4647-A43F-AFBA611DD08A}" srcOrd="0" destOrd="0" presId="urn:microsoft.com/office/officeart/2005/8/layout/hProcess7"/>
    <dgm:cxn modelId="{2809FBA9-47C6-472A-AF96-B912C733D28F}" type="presParOf" srcId="{E03A567C-48EB-4631-BE1C-EE754B20797B}" destId="{BE38C8A8-92F5-447F-AE41-084640E99627}" srcOrd="1" destOrd="0" presId="urn:microsoft.com/office/officeart/2005/8/layout/hProcess7"/>
    <dgm:cxn modelId="{1D4C7588-9B67-4A2F-8765-05B41C155A5D}" type="presParOf" srcId="{E03A567C-48EB-4631-BE1C-EE754B20797B}" destId="{5061A2CE-E5AE-4BC4-9B69-1D4E8AC80FA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1668D-8549-4D01-B126-6E2176C63A20}">
      <dsp:nvSpPr>
        <dsp:cNvPr id="0" name=""/>
        <dsp:cNvSpPr/>
      </dsp:nvSpPr>
      <dsp:spPr>
        <a:xfrm>
          <a:off x="3125" y="19275"/>
          <a:ext cx="2647676" cy="1642387"/>
        </a:xfrm>
        <a:prstGeom prst="roundRect">
          <a:avLst>
            <a:gd name="adj" fmla="val 5000"/>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ES" sz="2200" kern="1200" dirty="0"/>
            <a:t>Objetivos</a:t>
          </a:r>
        </a:p>
      </dsp:txBody>
      <dsp:txXfrm rot="16200000">
        <a:off x="-405485" y="427886"/>
        <a:ext cx="1346757" cy="529535"/>
      </dsp:txXfrm>
    </dsp:sp>
    <dsp:sp modelId="{47F5C5CB-7A6D-44F5-924A-816F4F55E9FB}">
      <dsp:nvSpPr>
        <dsp:cNvPr id="0" name=""/>
        <dsp:cNvSpPr/>
      </dsp:nvSpPr>
      <dsp:spPr>
        <a:xfrm>
          <a:off x="532660" y="19275"/>
          <a:ext cx="1972518" cy="16423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s-ES" sz="2200" kern="1200" dirty="0"/>
            <a:t>- </a:t>
          </a:r>
          <a:r>
            <a:rPr lang="es-ES" sz="1800" kern="1200" dirty="0"/>
            <a:t>Controlar</a:t>
          </a:r>
        </a:p>
        <a:p>
          <a:pPr marL="0" lvl="0" indent="0" algn="l" defTabSz="977900">
            <a:lnSpc>
              <a:spcPct val="90000"/>
            </a:lnSpc>
            <a:spcBef>
              <a:spcPct val="0"/>
            </a:spcBef>
            <a:spcAft>
              <a:spcPct val="35000"/>
            </a:spcAft>
            <a:buFont typeface="Arial" panose="020B0604020202020204" pitchFamily="34" charset="0"/>
            <a:buNone/>
          </a:pPr>
          <a:r>
            <a:rPr lang="es-ES" sz="1800" kern="1200" dirty="0"/>
            <a:t>- Resguardar</a:t>
          </a:r>
        </a:p>
        <a:p>
          <a:pPr marL="0" lvl="0" indent="0" algn="l" defTabSz="977900">
            <a:lnSpc>
              <a:spcPct val="90000"/>
            </a:lnSpc>
            <a:spcBef>
              <a:spcPct val="0"/>
            </a:spcBef>
            <a:spcAft>
              <a:spcPct val="35000"/>
            </a:spcAft>
            <a:buFont typeface="Arial" panose="020B0604020202020204" pitchFamily="34" charset="0"/>
            <a:buNone/>
          </a:pPr>
          <a:r>
            <a:rPr lang="es-ES" sz="1800" kern="1200" dirty="0"/>
            <a:t>- Aplicar restricciones</a:t>
          </a:r>
        </a:p>
      </dsp:txBody>
      <dsp:txXfrm>
        <a:off x="532660" y="19275"/>
        <a:ext cx="1972518" cy="1642387"/>
      </dsp:txXfrm>
    </dsp:sp>
    <dsp:sp modelId="{3937B719-C746-413B-ADF7-0ABCD667E141}">
      <dsp:nvSpPr>
        <dsp:cNvPr id="0" name=""/>
        <dsp:cNvSpPr/>
      </dsp:nvSpPr>
      <dsp:spPr>
        <a:xfrm>
          <a:off x="2743470" y="592"/>
          <a:ext cx="2959228" cy="1642387"/>
        </a:xfrm>
        <a:prstGeom prst="roundRect">
          <a:avLst>
            <a:gd name="adj" fmla="val 5000"/>
          </a:avLst>
        </a:prstGeom>
        <a:solidFill>
          <a:schemeClr val="accent2">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ES" sz="2200" kern="1200" dirty="0"/>
            <a:t>Problemas</a:t>
          </a:r>
        </a:p>
      </dsp:txBody>
      <dsp:txXfrm rot="16200000">
        <a:off x="2366014" y="378048"/>
        <a:ext cx="1346757" cy="591845"/>
      </dsp:txXfrm>
    </dsp:sp>
    <dsp:sp modelId="{404729B2-CF82-452D-B527-515997775214}">
      <dsp:nvSpPr>
        <dsp:cNvPr id="0" name=""/>
        <dsp:cNvSpPr/>
      </dsp:nvSpPr>
      <dsp:spPr>
        <a:xfrm rot="5400000">
          <a:off x="2575827" y="647788"/>
          <a:ext cx="289545" cy="295881"/>
        </a:xfrm>
        <a:prstGeom prst="flowChartExtract">
          <a:avLst/>
        </a:prstGeom>
        <a:solidFill>
          <a:schemeClr val="lt1">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5259B-6C63-4567-AC3F-7E3C3DECBD73}">
      <dsp:nvSpPr>
        <dsp:cNvPr id="0" name=""/>
        <dsp:cNvSpPr/>
      </dsp:nvSpPr>
      <dsp:spPr>
        <a:xfrm>
          <a:off x="3312728" y="592"/>
          <a:ext cx="2204624" cy="16423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s-ES" sz="2000" kern="1200" dirty="0"/>
            <a:t>- </a:t>
          </a:r>
          <a:r>
            <a:rPr lang="es-ES" sz="2000" kern="1200" dirty="0" err="1"/>
            <a:t>S</a:t>
          </a:r>
          <a:r>
            <a:rPr lang="es-ES" sz="1800" kern="1200" dirty="0" err="1"/>
            <a:t>obreotorgamiento</a:t>
          </a:r>
          <a:endParaRPr lang="es-ES" sz="1800" kern="1200" dirty="0"/>
        </a:p>
        <a:p>
          <a:pPr marL="0" lvl="0" indent="0" algn="l" defTabSz="889000">
            <a:lnSpc>
              <a:spcPct val="90000"/>
            </a:lnSpc>
            <a:spcBef>
              <a:spcPct val="0"/>
            </a:spcBef>
            <a:spcAft>
              <a:spcPct val="35000"/>
            </a:spcAft>
            <a:buFont typeface="Arial" panose="020B0604020202020204" pitchFamily="34" charset="0"/>
            <a:buNone/>
          </a:pPr>
          <a:r>
            <a:rPr lang="es-ES" sz="1800" kern="1200" dirty="0"/>
            <a:t>- Sequía</a:t>
          </a:r>
        </a:p>
        <a:p>
          <a:pPr marL="0" lvl="0" indent="0" algn="l" defTabSz="889000">
            <a:lnSpc>
              <a:spcPct val="90000"/>
            </a:lnSpc>
            <a:spcBef>
              <a:spcPct val="0"/>
            </a:spcBef>
            <a:spcAft>
              <a:spcPct val="35000"/>
            </a:spcAft>
            <a:buFont typeface="Arial" panose="020B0604020202020204" pitchFamily="34" charset="0"/>
            <a:buNone/>
          </a:pPr>
          <a:r>
            <a:rPr lang="es-ES" sz="1800" kern="1200" dirty="0"/>
            <a:t>- Venta de DAA</a:t>
          </a:r>
        </a:p>
      </dsp:txBody>
      <dsp:txXfrm>
        <a:off x="3312728" y="592"/>
        <a:ext cx="2204624" cy="1642387"/>
      </dsp:txXfrm>
    </dsp:sp>
    <dsp:sp modelId="{59A9DEE5-42DF-4647-A43F-AFBA611DD08A}">
      <dsp:nvSpPr>
        <dsp:cNvPr id="0" name=""/>
        <dsp:cNvSpPr/>
      </dsp:nvSpPr>
      <dsp:spPr>
        <a:xfrm>
          <a:off x="5795367" y="592"/>
          <a:ext cx="2647676" cy="1643916"/>
        </a:xfrm>
        <a:prstGeom prst="roundRect">
          <a:avLst>
            <a:gd name="adj" fmla="val 5000"/>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es-ES" sz="2200" kern="1200" dirty="0"/>
            <a:t>Acciones</a:t>
          </a:r>
        </a:p>
      </dsp:txBody>
      <dsp:txXfrm rot="16200000">
        <a:off x="5386129" y="409830"/>
        <a:ext cx="1348011" cy="529535"/>
      </dsp:txXfrm>
    </dsp:sp>
    <dsp:sp modelId="{704E413F-A4DF-4B7C-8D9B-0D642AC06D4C}">
      <dsp:nvSpPr>
        <dsp:cNvPr id="0" name=""/>
        <dsp:cNvSpPr/>
      </dsp:nvSpPr>
      <dsp:spPr>
        <a:xfrm rot="5400000">
          <a:off x="5615318" y="692363"/>
          <a:ext cx="286284" cy="233151"/>
        </a:xfrm>
        <a:prstGeom prst="flowChartExtract">
          <a:avLst/>
        </a:prstGeom>
        <a:solidFill>
          <a:schemeClr val="lt1">
            <a:hueOff val="0"/>
            <a:satOff val="0"/>
            <a:lumOff val="0"/>
            <a:alphaOff val="0"/>
          </a:schemeClr>
        </a:solidFill>
        <a:ln w="15875"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5061A2CE-E5AE-4BC4-9B69-1D4E8AC80FA8}">
      <dsp:nvSpPr>
        <dsp:cNvPr id="0" name=""/>
        <dsp:cNvSpPr/>
      </dsp:nvSpPr>
      <dsp:spPr>
        <a:xfrm>
          <a:off x="6324902" y="592"/>
          <a:ext cx="1972518" cy="16439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es-ES" sz="2200" kern="1200" dirty="0"/>
            <a:t>- </a:t>
          </a:r>
          <a:r>
            <a:rPr lang="es-ES" sz="1800" kern="1200" dirty="0"/>
            <a:t>Legal</a:t>
          </a:r>
        </a:p>
        <a:p>
          <a:pPr marL="0" lvl="0" indent="0" algn="l" defTabSz="977900">
            <a:lnSpc>
              <a:spcPct val="90000"/>
            </a:lnSpc>
            <a:spcBef>
              <a:spcPct val="0"/>
            </a:spcBef>
            <a:spcAft>
              <a:spcPct val="35000"/>
            </a:spcAft>
            <a:buNone/>
          </a:pPr>
          <a:r>
            <a:rPr lang="es-ES" sz="1800" kern="1200" dirty="0"/>
            <a:t>- Monitoreo y control</a:t>
          </a:r>
        </a:p>
        <a:p>
          <a:pPr marL="0" lvl="0" indent="0" algn="l" defTabSz="977900">
            <a:lnSpc>
              <a:spcPct val="90000"/>
            </a:lnSpc>
            <a:spcBef>
              <a:spcPct val="0"/>
            </a:spcBef>
            <a:spcAft>
              <a:spcPct val="35000"/>
            </a:spcAft>
            <a:buNone/>
          </a:pPr>
          <a:r>
            <a:rPr lang="es-ES" sz="1800" kern="1200" dirty="0"/>
            <a:t>- Recarga artificial</a:t>
          </a:r>
        </a:p>
      </dsp:txBody>
      <dsp:txXfrm>
        <a:off x="6324902" y="592"/>
        <a:ext cx="1972518" cy="16439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367" name="Google Shape;367;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s-PY" sz="1200" b="0" i="0" u="none" strike="noStrike" cap="none">
                <a:solidFill>
                  <a:srgbClr val="000000"/>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
        <p:nvSpPr>
          <p:cNvPr id="368" name="Google Shape;36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MX" dirty="0"/>
              <a:t>Alianzas – trabajo coordinado</a:t>
            </a:r>
          </a:p>
          <a:p>
            <a:r>
              <a:rPr lang="es-MX" dirty="0"/>
              <a:t>Las mesas son desde arriba. Articular las mesas en terreno</a:t>
            </a:r>
            <a:endParaRPr lang="es-CL" dirty="0"/>
          </a:p>
          <a:p>
            <a:endParaRPr lang="es-CL" dirty="0"/>
          </a:p>
        </p:txBody>
      </p:sp>
    </p:spTree>
    <p:extLst>
      <p:ext uri="{BB962C8B-B14F-4D97-AF65-F5344CB8AC3E}">
        <p14:creationId xmlns:p14="http://schemas.microsoft.com/office/powerpoint/2010/main" val="344820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sz="1100" dirty="0"/>
              <a:t>A la fecha la CAS a continuado con sus labores, existe una actualización de la geometría del acuífero, se está implementando  el programa piloto de recarga de acuífero, , iniciando la construcción participativa de un reglamento de prorrateo, aumentar el monitoreo de extracciones efectivas, entre otras</a:t>
            </a:r>
            <a:endParaRPr lang="es-CL" dirty="0"/>
          </a:p>
        </p:txBody>
      </p:sp>
    </p:spTree>
    <p:extLst>
      <p:ext uri="{BB962C8B-B14F-4D97-AF65-F5344CB8AC3E}">
        <p14:creationId xmlns:p14="http://schemas.microsoft.com/office/powerpoint/2010/main" val="252927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3977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32029277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26642658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PY"/>
              <a:t>‹Nº›</a:t>
            </a:fld>
            <a:endParaRPr/>
          </a:p>
        </p:txBody>
      </p:sp>
    </p:spTree>
    <p:extLst>
      <p:ext uri="{BB962C8B-B14F-4D97-AF65-F5344CB8AC3E}">
        <p14:creationId xmlns:p14="http://schemas.microsoft.com/office/powerpoint/2010/main" val="251233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3965160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45467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99460146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5518871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31186382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7136746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10/2/2023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20476813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PY" smtClean="0"/>
              <a:t>‹Nº›</a:t>
            </a:fld>
            <a:endParaRPr lang="es-PY"/>
          </a:p>
        </p:txBody>
      </p:sp>
    </p:spTree>
    <p:extLst>
      <p:ext uri="{BB962C8B-B14F-4D97-AF65-F5344CB8AC3E}">
        <p14:creationId xmlns:p14="http://schemas.microsoft.com/office/powerpoint/2010/main" val="11851223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10/2/2023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s-PY" smtClean="0"/>
              <a:t>‹Nº›</a:t>
            </a:fld>
            <a:endParaRPr lang="es-P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9137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34"/>
          <p:cNvSpPr/>
          <p:nvPr/>
        </p:nvSpPr>
        <p:spPr>
          <a:xfrm>
            <a:off x="155520" y="-14436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4"/>
          <p:cNvSpPr/>
          <p:nvPr/>
        </p:nvSpPr>
        <p:spPr>
          <a:xfrm>
            <a:off x="307800" y="792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4"/>
          <p:cNvSpPr/>
          <p:nvPr/>
        </p:nvSpPr>
        <p:spPr>
          <a:xfrm>
            <a:off x="460440" y="16020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p:nvPr/>
        </p:nvSpPr>
        <p:spPr>
          <a:xfrm>
            <a:off x="612720" y="312840"/>
            <a:ext cx="304560" cy="304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11 CuadroTexto">
            <a:extLst>
              <a:ext uri="{FF2B5EF4-FFF2-40B4-BE49-F238E27FC236}">
                <a16:creationId xmlns:a16="http://schemas.microsoft.com/office/drawing/2014/main" id="{05519194-9CBA-4866-89E4-5F5E3A79BBCE}"/>
              </a:ext>
            </a:extLst>
          </p:cNvPr>
          <p:cNvSpPr txBox="1"/>
          <p:nvPr/>
        </p:nvSpPr>
        <p:spPr>
          <a:xfrm>
            <a:off x="1103801" y="6022802"/>
            <a:ext cx="2509021" cy="307777"/>
          </a:xfrm>
          <a:prstGeom prst="rect">
            <a:avLst/>
          </a:prstGeom>
          <a:noFill/>
        </p:spPr>
        <p:txBody>
          <a:bodyPr wrap="none" rtlCol="0">
            <a:spAutoFit/>
          </a:bodyPr>
          <a:lstStyle/>
          <a:p>
            <a:pPr algn="ctr"/>
            <a:r>
              <a:rPr lang="pt-BR" sz="1400" dirty="0">
                <a:solidFill>
                  <a:schemeClr val="tx1"/>
                </a:solidFill>
                <a:latin typeface="Arial" pitchFamily="34" charset="0"/>
                <a:cs typeface="Arial" pitchFamily="34" charset="0"/>
              </a:rPr>
              <a:t>Email: akpalaciosq@uchile.cl</a:t>
            </a:r>
            <a:endParaRPr lang="es-PY" sz="1400" dirty="0">
              <a:solidFill>
                <a:schemeClr val="tx1"/>
              </a:solidFill>
              <a:latin typeface="Arial" pitchFamily="34" charset="0"/>
              <a:cs typeface="Arial" pitchFamily="34" charset="0"/>
            </a:endParaRPr>
          </a:p>
        </p:txBody>
      </p:sp>
      <p:sp>
        <p:nvSpPr>
          <p:cNvPr id="18" name="6 CuadroTexto">
            <a:extLst>
              <a:ext uri="{FF2B5EF4-FFF2-40B4-BE49-F238E27FC236}">
                <a16:creationId xmlns:a16="http://schemas.microsoft.com/office/drawing/2014/main" id="{7BA66D96-8953-4428-80A4-2884BE88E65C}"/>
              </a:ext>
            </a:extLst>
          </p:cNvPr>
          <p:cNvSpPr txBox="1"/>
          <p:nvPr/>
        </p:nvSpPr>
        <p:spPr>
          <a:xfrm>
            <a:off x="669085" y="2452093"/>
            <a:ext cx="8474915" cy="1754326"/>
          </a:xfrm>
          <a:prstGeom prst="rect">
            <a:avLst/>
          </a:prstGeom>
          <a:noFill/>
        </p:spPr>
        <p:txBody>
          <a:bodyPr wrap="square" rtlCol="0">
            <a:spAutoFit/>
          </a:bodyPr>
          <a:lstStyle/>
          <a:p>
            <a:pPr algn="ctr"/>
            <a:r>
              <a:rPr lang="es-MX" sz="3600" b="1" i="0" dirty="0">
                <a:solidFill>
                  <a:srgbClr val="CB6D04"/>
                </a:solidFill>
                <a:effectLst/>
                <a:latin typeface="Roboto Light" panose="020F0502020204030204" pitchFamily="2" charset="0"/>
              </a:rPr>
              <a:t>Análisis de recursos y reservas de agua subterránea para una gestión sostenible en el acuífero de Copiapó - Chile</a:t>
            </a:r>
            <a:endParaRPr lang="es-PY" sz="3600" b="1" dirty="0">
              <a:solidFill>
                <a:srgbClr val="C00000"/>
              </a:solidFill>
              <a:latin typeface="Roman"/>
              <a:cs typeface="Calibri" pitchFamily="34" charset="0"/>
            </a:endParaRPr>
          </a:p>
        </p:txBody>
      </p:sp>
      <p:sp>
        <p:nvSpPr>
          <p:cNvPr id="26" name="Google Shape;377;p34">
            <a:extLst>
              <a:ext uri="{FF2B5EF4-FFF2-40B4-BE49-F238E27FC236}">
                <a16:creationId xmlns:a16="http://schemas.microsoft.com/office/drawing/2014/main" id="{98C9E8DA-5740-4730-8178-3EC33F1A714A}"/>
              </a:ext>
            </a:extLst>
          </p:cNvPr>
          <p:cNvSpPr txBox="1"/>
          <p:nvPr/>
        </p:nvSpPr>
        <p:spPr>
          <a:xfrm>
            <a:off x="612360" y="5427110"/>
            <a:ext cx="5841900" cy="6824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PY" sz="2400" dirty="0">
                <a:solidFill>
                  <a:srgbClr val="57576E"/>
                </a:solidFill>
              </a:rPr>
              <a:t>Palacios, AK.; Fuster, R.; Carmona, JM</a:t>
            </a:r>
            <a:endParaRPr sz="1800" dirty="0">
              <a:solidFill>
                <a:schemeClr val="dk1"/>
              </a:solidFill>
            </a:endParaRPr>
          </a:p>
        </p:txBody>
      </p:sp>
      <p:sp>
        <p:nvSpPr>
          <p:cNvPr id="2" name="6 CuadroTexto">
            <a:extLst>
              <a:ext uri="{FF2B5EF4-FFF2-40B4-BE49-F238E27FC236}">
                <a16:creationId xmlns:a16="http://schemas.microsoft.com/office/drawing/2014/main" id="{EE6CC453-6286-EEE2-DE57-8E1332F918DE}"/>
              </a:ext>
            </a:extLst>
          </p:cNvPr>
          <p:cNvSpPr txBox="1"/>
          <p:nvPr/>
        </p:nvSpPr>
        <p:spPr>
          <a:xfrm>
            <a:off x="270859" y="1740731"/>
            <a:ext cx="8474915" cy="400110"/>
          </a:xfrm>
          <a:prstGeom prst="rect">
            <a:avLst/>
          </a:prstGeom>
          <a:noFill/>
        </p:spPr>
        <p:txBody>
          <a:bodyPr wrap="square" rtlCol="0">
            <a:spAutoFit/>
          </a:bodyPr>
          <a:lstStyle/>
          <a:p>
            <a:pPr algn="ctr"/>
            <a:r>
              <a:rPr lang="es-PY" sz="2000" b="1" dirty="0">
                <a:latin typeface="Roman"/>
                <a:cs typeface="Calibri" pitchFamily="34" charset="0"/>
              </a:rPr>
              <a:t>Área Temática: AGUA</a:t>
            </a:r>
          </a:p>
        </p:txBody>
      </p:sp>
      <p:sp>
        <p:nvSpPr>
          <p:cNvPr id="11" name="TextBox 10">
            <a:extLst>
              <a:ext uri="{FF2B5EF4-FFF2-40B4-BE49-F238E27FC236}">
                <a16:creationId xmlns:a16="http://schemas.microsoft.com/office/drawing/2014/main" id="{6F1FE7DF-309D-002B-9956-2923E4D8F22B}"/>
              </a:ext>
            </a:extLst>
          </p:cNvPr>
          <p:cNvSpPr txBox="1"/>
          <p:nvPr/>
        </p:nvSpPr>
        <p:spPr>
          <a:xfrm>
            <a:off x="1649953" y="6421315"/>
            <a:ext cx="5887994" cy="348813"/>
          </a:xfrm>
          <a:prstGeom prst="rect">
            <a:avLst/>
          </a:prstGeom>
          <a:noFill/>
        </p:spPr>
        <p:txBody>
          <a:bodyPr wrap="square">
            <a:spAutoFit/>
          </a:bodyPr>
          <a:lstStyle/>
          <a:p>
            <a:pPr marL="0" marR="0" algn="ctr" hangingPunct="0">
              <a:lnSpc>
                <a:spcPts val="2000"/>
              </a:lnSpc>
              <a:spcBef>
                <a:spcPts val="0"/>
              </a:spcBef>
              <a:spcAft>
                <a:spcPts val="1900"/>
              </a:spcAft>
            </a:pPr>
            <a:r>
              <a:rPr lang="es-UY" sz="1800" b="1" kern="150" dirty="0">
                <a:effectLst/>
                <a:latin typeface="Times New Roman" panose="02020603050405020304" pitchFamily="18" charset="0"/>
                <a:ea typeface="Times New Roman" panose="02020603050405020304" pitchFamily="18" charset="0"/>
              </a:rPr>
              <a:t>III Congreso </a:t>
            </a:r>
            <a:r>
              <a:rPr lang="es-UY" b="1" kern="150" dirty="0">
                <a:latin typeface="Times New Roman" panose="02020603050405020304" pitchFamily="18" charset="0"/>
                <a:ea typeface="Times New Roman" panose="02020603050405020304" pitchFamily="18" charset="0"/>
              </a:rPr>
              <a:t>de </a:t>
            </a:r>
            <a:r>
              <a:rPr lang="es-UY" sz="1800" b="1" kern="150" dirty="0">
                <a:effectLst/>
                <a:latin typeface="Times New Roman" panose="02020603050405020304" pitchFamily="18" charset="0"/>
                <a:ea typeface="Times New Roman" panose="02020603050405020304" pitchFamily="18" charset="0"/>
              </a:rPr>
              <a:t>Agua Ambiente y Energía, AUGM</a:t>
            </a:r>
            <a:endParaRPr lang="en-US" sz="1800" b="1" kern="150" dirty="0">
              <a:effectLst/>
              <a:latin typeface="Times New Roman" panose="02020603050405020304" pitchFamily="18" charset="0"/>
              <a:ea typeface="MS Mincho" panose="02020609040205080304" pitchFamily="49" charset="-128"/>
            </a:endParaRPr>
          </a:p>
        </p:txBody>
      </p:sp>
      <p:pic>
        <p:nvPicPr>
          <p:cNvPr id="12" name="Picture 11">
            <a:extLst>
              <a:ext uri="{FF2B5EF4-FFF2-40B4-BE49-F238E27FC236}">
                <a16:creationId xmlns:a16="http://schemas.microsoft.com/office/drawing/2014/main" id="{E7F24843-89A1-BF9E-AAA5-0A97C229B686}"/>
              </a:ext>
            </a:extLst>
          </p:cNvPr>
          <p:cNvPicPr>
            <a:picLocks noChangeAspect="1"/>
          </p:cNvPicPr>
          <p:nvPr/>
        </p:nvPicPr>
        <p:blipFill>
          <a:blip r:embed="rId3"/>
          <a:stretch>
            <a:fillRect/>
          </a:stretch>
        </p:blipFill>
        <p:spPr>
          <a:xfrm>
            <a:off x="7677085" y="284057"/>
            <a:ext cx="1068689" cy="1341607"/>
          </a:xfrm>
          <a:prstGeom prst="rect">
            <a:avLst/>
          </a:prstGeom>
        </p:spPr>
      </p:pic>
      <p:pic>
        <p:nvPicPr>
          <p:cNvPr id="3" name="Picture 4" descr="Resultado de imagen de valle de CopiapÃ³">
            <a:extLst>
              <a:ext uri="{FF2B5EF4-FFF2-40B4-BE49-F238E27FC236}">
                <a16:creationId xmlns:a16="http://schemas.microsoft.com/office/drawing/2014/main" id="{85E150C5-304E-8C70-F8F0-5A4711CD519D}"/>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31240" t="23725" b="15271"/>
          <a:stretch/>
        </p:blipFill>
        <p:spPr bwMode="auto">
          <a:xfrm>
            <a:off x="2072" y="25300"/>
            <a:ext cx="9143999" cy="699714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Imagen que contiene Logotipo&#10;&#10;Descripción generada automáticamente">
            <a:extLst>
              <a:ext uri="{FF2B5EF4-FFF2-40B4-BE49-F238E27FC236}">
                <a16:creationId xmlns:a16="http://schemas.microsoft.com/office/drawing/2014/main" id="{84D35B8D-CC20-7831-376E-011026DDCE38}"/>
              </a:ext>
            </a:extLst>
          </p:cNvPr>
          <p:cNvPicPr>
            <a:picLocks noChangeAspect="1"/>
          </p:cNvPicPr>
          <p:nvPr/>
        </p:nvPicPr>
        <p:blipFill>
          <a:blip r:embed="rId5"/>
          <a:stretch>
            <a:fillRect/>
          </a:stretch>
        </p:blipFill>
        <p:spPr>
          <a:xfrm>
            <a:off x="889147" y="610116"/>
            <a:ext cx="1521612" cy="760806"/>
          </a:xfrm>
          <a:prstGeom prst="rect">
            <a:avLst/>
          </a:prstGeom>
        </p:spPr>
      </p:pic>
      <p:pic>
        <p:nvPicPr>
          <p:cNvPr id="15" name="Imagen 14">
            <a:extLst>
              <a:ext uri="{FF2B5EF4-FFF2-40B4-BE49-F238E27FC236}">
                <a16:creationId xmlns:a16="http://schemas.microsoft.com/office/drawing/2014/main" id="{B76785D2-3CE2-A65F-3595-8719573F7DAE}"/>
              </a:ext>
            </a:extLst>
          </p:cNvPr>
          <p:cNvPicPr>
            <a:picLocks noChangeAspect="1"/>
          </p:cNvPicPr>
          <p:nvPr/>
        </p:nvPicPr>
        <p:blipFill>
          <a:blip r:embed="rId6"/>
          <a:stretch>
            <a:fillRect/>
          </a:stretch>
        </p:blipFill>
        <p:spPr>
          <a:xfrm>
            <a:off x="51904" y="25300"/>
            <a:ext cx="689352" cy="149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a:extLst>
              <a:ext uri="{FF2B5EF4-FFF2-40B4-BE49-F238E27FC236}">
                <a16:creationId xmlns:a16="http://schemas.microsoft.com/office/drawing/2014/main" id="{4B758FCE-6F88-4E93-93D7-EF2289474028}"/>
              </a:ext>
            </a:extLst>
          </p:cNvPr>
          <p:cNvSpPr txBox="1">
            <a:spLocks/>
          </p:cNvSpPr>
          <p:nvPr/>
        </p:nvSpPr>
        <p:spPr>
          <a:xfrm>
            <a:off x="820255" y="640041"/>
            <a:ext cx="7180172" cy="481487"/>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500" b="1" dirty="0">
                <a:solidFill>
                  <a:schemeClr val="accent1">
                    <a:lumMod val="75000"/>
                  </a:schemeClr>
                </a:solidFill>
              </a:rPr>
              <a:t>c) Gestión de los recursos hídricos subterráneos</a:t>
            </a:r>
          </a:p>
        </p:txBody>
      </p:sp>
      <p:graphicFrame>
        <p:nvGraphicFramePr>
          <p:cNvPr id="8" name="Diagrama 7">
            <a:extLst>
              <a:ext uri="{FF2B5EF4-FFF2-40B4-BE49-F238E27FC236}">
                <a16:creationId xmlns:a16="http://schemas.microsoft.com/office/drawing/2014/main" id="{41A4C2B0-C9F6-40FD-BF3D-D02FACB87453}"/>
              </a:ext>
            </a:extLst>
          </p:cNvPr>
          <p:cNvGraphicFramePr/>
          <p:nvPr>
            <p:extLst>
              <p:ext uri="{D42A27DB-BD31-4B8C-83A1-F6EECF244321}">
                <p14:modId xmlns:p14="http://schemas.microsoft.com/office/powerpoint/2010/main" val="909845390"/>
              </p:ext>
            </p:extLst>
          </p:nvPr>
        </p:nvGraphicFramePr>
        <p:xfrm>
          <a:off x="445168" y="1411146"/>
          <a:ext cx="8446169" cy="1661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69C61CBA-3724-4FD2-9F6F-EE58A592F406}"/>
              </a:ext>
            </a:extLst>
          </p:cNvPr>
          <p:cNvSpPr txBox="1"/>
          <p:nvPr/>
        </p:nvSpPr>
        <p:spPr>
          <a:xfrm>
            <a:off x="5392227" y="4506279"/>
            <a:ext cx="2257057" cy="975658"/>
          </a:xfrm>
          <a:prstGeom prst="roundRect">
            <a:avLst>
              <a:gd name="adj" fmla="val 26388"/>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dirty="0">
                <a:solidFill>
                  <a:sysClr val="windowText" lastClr="000000"/>
                </a:solidFill>
              </a:rPr>
              <a:t>Sectores Hidrogeológicos 123: 2.000 l/s</a:t>
            </a:r>
          </a:p>
        </p:txBody>
      </p:sp>
      <p:sp>
        <p:nvSpPr>
          <p:cNvPr id="12" name="CuadroTexto 11">
            <a:extLst>
              <a:ext uri="{FF2B5EF4-FFF2-40B4-BE49-F238E27FC236}">
                <a16:creationId xmlns:a16="http://schemas.microsoft.com/office/drawing/2014/main" id="{0B672E48-D154-4FF8-B1DB-0617699D684D}"/>
              </a:ext>
            </a:extLst>
          </p:cNvPr>
          <p:cNvSpPr txBox="1"/>
          <p:nvPr/>
        </p:nvSpPr>
        <p:spPr>
          <a:xfrm>
            <a:off x="2520319" y="4510520"/>
            <a:ext cx="1989349" cy="680918"/>
          </a:xfrm>
          <a:prstGeom prst="roundRect">
            <a:avLst>
              <a:gd name="adj" fmla="val 24536"/>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1600" dirty="0"/>
              <a:t>Uso efectivo de DAA es de 1.900 l/s</a:t>
            </a:r>
          </a:p>
        </p:txBody>
      </p:sp>
      <p:sp>
        <p:nvSpPr>
          <p:cNvPr id="13" name="CuadroTexto 12">
            <a:extLst>
              <a:ext uri="{FF2B5EF4-FFF2-40B4-BE49-F238E27FC236}">
                <a16:creationId xmlns:a16="http://schemas.microsoft.com/office/drawing/2014/main" id="{0E4F7EF0-4DE5-4749-8A93-07BBACEBBE5F}"/>
              </a:ext>
            </a:extLst>
          </p:cNvPr>
          <p:cNvSpPr txBox="1"/>
          <p:nvPr/>
        </p:nvSpPr>
        <p:spPr>
          <a:xfrm>
            <a:off x="3237950" y="3352509"/>
            <a:ext cx="3415306" cy="686574"/>
          </a:xfrm>
          <a:prstGeom prst="roundRect">
            <a:avLst>
              <a:gd name="adj" fmla="val 26388"/>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defRPr sz="16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 b="1" dirty="0">
                <a:solidFill>
                  <a:sysClr val="windowText" lastClr="000000"/>
                </a:solidFill>
              </a:rPr>
              <a:t>Las extracciones de agua se han ajustado a la recarga.</a:t>
            </a:r>
          </a:p>
        </p:txBody>
      </p:sp>
      <p:sp>
        <p:nvSpPr>
          <p:cNvPr id="15" name="Cerrar llave 14">
            <a:extLst>
              <a:ext uri="{FF2B5EF4-FFF2-40B4-BE49-F238E27FC236}">
                <a16:creationId xmlns:a16="http://schemas.microsoft.com/office/drawing/2014/main" id="{274A4D63-51D3-4708-9A57-FD8E17B762D6}"/>
              </a:ext>
            </a:extLst>
          </p:cNvPr>
          <p:cNvSpPr/>
          <p:nvPr/>
        </p:nvSpPr>
        <p:spPr>
          <a:xfrm rot="16200000">
            <a:off x="4726841" y="1401771"/>
            <a:ext cx="434154" cy="5783344"/>
          </a:xfrm>
          <a:prstGeom prst="rightBrace">
            <a:avLst>
              <a:gd name="adj1" fmla="val 64227"/>
              <a:gd name="adj2" fmla="val 4983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Tree>
    <p:extLst>
      <p:ext uri="{BB962C8B-B14F-4D97-AF65-F5344CB8AC3E}">
        <p14:creationId xmlns:p14="http://schemas.microsoft.com/office/powerpoint/2010/main" val="265813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51EE8C3-5E49-4B42-A6F1-985FD6B0B3ED}"/>
              </a:ext>
            </a:extLst>
          </p:cNvPr>
          <p:cNvSpPr txBox="1"/>
          <p:nvPr/>
        </p:nvSpPr>
        <p:spPr>
          <a:xfrm>
            <a:off x="779121" y="2022099"/>
            <a:ext cx="5516750" cy="1508921"/>
          </a:xfrm>
          <a:prstGeom prst="roundRect">
            <a:avLst>
              <a:gd name="adj" fmla="val 24536"/>
            </a:avLst>
          </a:prstGeom>
          <a:ln w="28575">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285750" indent="-285750">
              <a:lnSpc>
                <a:spcPct val="150000"/>
              </a:lnSpc>
              <a:spcAft>
                <a:spcPts val="600"/>
              </a:spcAft>
              <a:buFont typeface="Wingdings" panose="05000000000000000000" pitchFamily="2" charset="2"/>
              <a:buChar char="Ø"/>
              <a:defRPr>
                <a:solidFill>
                  <a:schemeClr val="bg2">
                    <a:lumMod val="25000"/>
                  </a:schemeClr>
                </a:solidFill>
              </a:defRPr>
            </a:lvl1pPr>
          </a:lstStyle>
          <a:p>
            <a:r>
              <a:rPr lang="es-ES"/>
              <a:t>No </a:t>
            </a:r>
            <a:r>
              <a:rPr lang="es-ES" dirty="0"/>
              <a:t>todos los estudios son transferidos. Y los que si se han transferido ayudan a evaluar y tomar mejores decisiones.</a:t>
            </a:r>
          </a:p>
        </p:txBody>
      </p:sp>
      <p:pic>
        <p:nvPicPr>
          <p:cNvPr id="2" name="Imagen 1">
            <a:extLst>
              <a:ext uri="{FF2B5EF4-FFF2-40B4-BE49-F238E27FC236}">
                <a16:creationId xmlns:a16="http://schemas.microsoft.com/office/drawing/2014/main" id="{C8D952F0-E0CD-48E1-9D85-3A87A0D5F9B8}"/>
              </a:ext>
            </a:extLst>
          </p:cNvPr>
          <p:cNvPicPr>
            <a:picLocks noChangeAspect="1"/>
          </p:cNvPicPr>
          <p:nvPr/>
        </p:nvPicPr>
        <p:blipFill>
          <a:blip r:embed="rId2"/>
          <a:stretch>
            <a:fillRect/>
          </a:stretch>
        </p:blipFill>
        <p:spPr>
          <a:xfrm>
            <a:off x="6498664" y="520983"/>
            <a:ext cx="2487989" cy="2973598"/>
          </a:xfrm>
          <a:prstGeom prst="rect">
            <a:avLst/>
          </a:prstGeom>
        </p:spPr>
      </p:pic>
      <p:sp>
        <p:nvSpPr>
          <p:cNvPr id="3" name="Rectángulo: esquinas redondeadas 2">
            <a:extLst>
              <a:ext uri="{FF2B5EF4-FFF2-40B4-BE49-F238E27FC236}">
                <a16:creationId xmlns:a16="http://schemas.microsoft.com/office/drawing/2014/main" id="{F76F6308-910B-4ADB-AE0A-1431373D0549}"/>
              </a:ext>
            </a:extLst>
          </p:cNvPr>
          <p:cNvSpPr/>
          <p:nvPr/>
        </p:nvSpPr>
        <p:spPr>
          <a:xfrm>
            <a:off x="779121" y="1175037"/>
            <a:ext cx="5442322" cy="563780"/>
          </a:xfrm>
          <a:prstGeom prst="roundRect">
            <a:avLst>
              <a:gd name="adj" fmla="val 30195"/>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214313" indent="-214313">
              <a:lnSpc>
                <a:spcPct val="150000"/>
              </a:lnSpc>
              <a:spcAft>
                <a:spcPts val="450"/>
              </a:spcAft>
              <a:buFont typeface="Wingdings" panose="05000000000000000000" pitchFamily="2" charset="2"/>
              <a:buChar char="Ø"/>
            </a:pPr>
            <a:r>
              <a:rPr lang="es-ES" dirty="0">
                <a:solidFill>
                  <a:schemeClr val="bg2">
                    <a:lumMod val="25000"/>
                  </a:schemeClr>
                </a:solidFill>
              </a:rPr>
              <a:t>La principal fuente de información es autogenerada</a:t>
            </a:r>
          </a:p>
        </p:txBody>
      </p:sp>
      <p:pic>
        <p:nvPicPr>
          <p:cNvPr id="9" name="Picture 2" descr="Silueta, La Cabeza, EstanterÃ­a, Conocer, InformaciÃ³n">
            <a:extLst>
              <a:ext uri="{FF2B5EF4-FFF2-40B4-BE49-F238E27FC236}">
                <a16:creationId xmlns:a16="http://schemas.microsoft.com/office/drawing/2014/main" id="{C40FC998-E7F8-4301-8812-07B4E7CA9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259" y="3777764"/>
            <a:ext cx="2147866" cy="14319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7C717A43-DDD2-4E73-889A-8E4541F328DD}"/>
              </a:ext>
            </a:extLst>
          </p:cNvPr>
          <p:cNvSpPr/>
          <p:nvPr/>
        </p:nvSpPr>
        <p:spPr>
          <a:xfrm>
            <a:off x="779121" y="3661741"/>
            <a:ext cx="5516750" cy="554788"/>
          </a:xfrm>
          <a:prstGeom prst="roundRect">
            <a:avLst>
              <a:gd name="adj" fmla="val 28324"/>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marL="214313" indent="-214313">
              <a:lnSpc>
                <a:spcPct val="150000"/>
              </a:lnSpc>
              <a:spcAft>
                <a:spcPts val="450"/>
              </a:spcAft>
              <a:buFont typeface="Wingdings" panose="05000000000000000000" pitchFamily="2" charset="2"/>
              <a:buChar char="Ø"/>
            </a:pPr>
            <a:r>
              <a:rPr lang="es-ES" dirty="0">
                <a:solidFill>
                  <a:schemeClr val="accent2">
                    <a:lumMod val="75000"/>
                  </a:schemeClr>
                </a:solidFill>
              </a:rPr>
              <a:t>No hay conocimientos: hidrogeológicas del acuífero</a:t>
            </a:r>
          </a:p>
        </p:txBody>
      </p:sp>
      <p:sp>
        <p:nvSpPr>
          <p:cNvPr id="12" name="CuadroTexto 11">
            <a:extLst>
              <a:ext uri="{FF2B5EF4-FFF2-40B4-BE49-F238E27FC236}">
                <a16:creationId xmlns:a16="http://schemas.microsoft.com/office/drawing/2014/main" id="{D01C9D9A-00BE-4B69-BD4F-7215BDE57513}"/>
              </a:ext>
            </a:extLst>
          </p:cNvPr>
          <p:cNvSpPr txBox="1"/>
          <p:nvPr/>
        </p:nvSpPr>
        <p:spPr>
          <a:xfrm>
            <a:off x="779121" y="4347251"/>
            <a:ext cx="5516749" cy="1033625"/>
          </a:xfrm>
          <a:prstGeom prst="roundRect">
            <a:avLst>
              <a:gd name="adj" fmla="val 25626"/>
            </a:avLst>
          </a:prstGeom>
          <a:solidFill>
            <a:schemeClr val="bg1"/>
          </a:solidFill>
          <a:ln w="38100">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214313" indent="-214313">
              <a:lnSpc>
                <a:spcPct val="150000"/>
              </a:lnSpc>
              <a:spcAft>
                <a:spcPts val="450"/>
              </a:spcAft>
              <a:buFont typeface="Wingdings" panose="05000000000000000000" pitchFamily="2" charset="2"/>
              <a:buChar char="Ø"/>
            </a:pPr>
            <a:r>
              <a:rPr lang="es-ES" dirty="0">
                <a:solidFill>
                  <a:schemeClr val="accent2">
                    <a:lumMod val="75000"/>
                  </a:schemeClr>
                </a:solidFill>
              </a:rPr>
              <a:t>Se genera información de calidad de agua, pero no se transfiere a la CAS.</a:t>
            </a:r>
          </a:p>
        </p:txBody>
      </p:sp>
      <p:sp>
        <p:nvSpPr>
          <p:cNvPr id="11" name="Título 1">
            <a:extLst>
              <a:ext uri="{FF2B5EF4-FFF2-40B4-BE49-F238E27FC236}">
                <a16:creationId xmlns:a16="http://schemas.microsoft.com/office/drawing/2014/main" id="{C81B431A-FB85-4FFB-BD2A-4124E75338C9}"/>
              </a:ext>
            </a:extLst>
          </p:cNvPr>
          <p:cNvSpPr txBox="1">
            <a:spLocks/>
          </p:cNvSpPr>
          <p:nvPr/>
        </p:nvSpPr>
        <p:spPr>
          <a:xfrm>
            <a:off x="981914" y="724381"/>
            <a:ext cx="7180172" cy="481487"/>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500" b="1" dirty="0">
                <a:solidFill>
                  <a:schemeClr val="accent1">
                    <a:lumMod val="75000"/>
                  </a:schemeClr>
                </a:solidFill>
              </a:rPr>
              <a:t>c) Gestión actual de los recursos hídricos subterráneos</a:t>
            </a:r>
          </a:p>
        </p:txBody>
      </p:sp>
    </p:spTree>
    <p:extLst>
      <p:ext uri="{BB962C8B-B14F-4D97-AF65-F5344CB8AC3E}">
        <p14:creationId xmlns:p14="http://schemas.microsoft.com/office/powerpoint/2010/main" val="356912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a:extLst>
              <a:ext uri="{FF2B5EF4-FFF2-40B4-BE49-F238E27FC236}">
                <a16:creationId xmlns:a16="http://schemas.microsoft.com/office/drawing/2014/main" id="{4B758FCE-6F88-4E93-93D7-EF2289474028}"/>
              </a:ext>
            </a:extLst>
          </p:cNvPr>
          <p:cNvSpPr txBox="1">
            <a:spLocks/>
          </p:cNvSpPr>
          <p:nvPr/>
        </p:nvSpPr>
        <p:spPr>
          <a:xfrm>
            <a:off x="777725" y="627251"/>
            <a:ext cx="6683765" cy="48148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800" b="1" dirty="0">
                <a:solidFill>
                  <a:schemeClr val="accent1">
                    <a:lumMod val="75000"/>
                  </a:schemeClr>
                </a:solidFill>
              </a:rPr>
              <a:t>d) Propuestas de gestión sostenible</a:t>
            </a:r>
          </a:p>
        </p:txBody>
      </p:sp>
      <p:sp>
        <p:nvSpPr>
          <p:cNvPr id="8" name="Marcador de contenido 2">
            <a:extLst>
              <a:ext uri="{FF2B5EF4-FFF2-40B4-BE49-F238E27FC236}">
                <a16:creationId xmlns:a16="http://schemas.microsoft.com/office/drawing/2014/main" id="{A48AD1C3-EA92-470D-8257-A32C09D76F23}"/>
              </a:ext>
            </a:extLst>
          </p:cNvPr>
          <p:cNvSpPr txBox="1">
            <a:spLocks/>
          </p:cNvSpPr>
          <p:nvPr/>
        </p:nvSpPr>
        <p:spPr>
          <a:xfrm>
            <a:off x="413671" y="1670295"/>
            <a:ext cx="4472227" cy="2430984"/>
          </a:xfrm>
          <a:prstGeom prst="rect">
            <a:avLst/>
          </a:prstGeom>
          <a:ln>
            <a:noFill/>
          </a:ln>
        </p:spPr>
        <p:style>
          <a:lnRef idx="1">
            <a:schemeClr val="accent5"/>
          </a:lnRef>
          <a:fillRef idx="2">
            <a:schemeClr val="accent5"/>
          </a:fillRef>
          <a:effectRef idx="1">
            <a:schemeClr val="accent5"/>
          </a:effectRef>
          <a:fontRef idx="minor">
            <a:schemeClr val="dk1"/>
          </a:fontRef>
        </p:style>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1600" dirty="0"/>
              <a:t>Incorporar información histórica proveniente de la DGA.</a:t>
            </a:r>
          </a:p>
          <a:p>
            <a:r>
              <a:rPr lang="es-ES" sz="1600" dirty="0"/>
              <a:t>Gestionar en base a un valor de reserva segura y no sólo de la recarga.</a:t>
            </a:r>
          </a:p>
          <a:p>
            <a:r>
              <a:rPr lang="es-ES" sz="1600" dirty="0"/>
              <a:t>Es un acuífero susceptible a la contaminación. </a:t>
            </a:r>
          </a:p>
          <a:p>
            <a:r>
              <a:rPr lang="es-ES" sz="1600" dirty="0"/>
              <a:t>Generar un Plan de Gestión, con objetivos y medidas a corto, mediano y largo plazo.</a:t>
            </a:r>
          </a:p>
          <a:p>
            <a:endParaRPr lang="es-ES" sz="1600" dirty="0"/>
          </a:p>
          <a:p>
            <a:pPr marL="0" indent="0">
              <a:buNone/>
            </a:pPr>
            <a:endParaRPr lang="es-ES" sz="1600" dirty="0"/>
          </a:p>
        </p:txBody>
      </p:sp>
      <p:sp>
        <p:nvSpPr>
          <p:cNvPr id="7" name="CuadroTexto 6">
            <a:extLst>
              <a:ext uri="{FF2B5EF4-FFF2-40B4-BE49-F238E27FC236}">
                <a16:creationId xmlns:a16="http://schemas.microsoft.com/office/drawing/2014/main" id="{B664DBE6-CA39-4B6F-98DE-633A7D265C30}"/>
              </a:ext>
            </a:extLst>
          </p:cNvPr>
          <p:cNvSpPr txBox="1"/>
          <p:nvPr/>
        </p:nvSpPr>
        <p:spPr>
          <a:xfrm>
            <a:off x="1064400" y="1108738"/>
            <a:ext cx="4109908" cy="300082"/>
          </a:xfrm>
          <a:prstGeom prst="rect">
            <a:avLst/>
          </a:prstGeom>
          <a:noFill/>
        </p:spPr>
        <p:txBody>
          <a:bodyPr wrap="none" rtlCol="0">
            <a:spAutoFit/>
          </a:bodyPr>
          <a:lstStyle/>
          <a:p>
            <a:r>
              <a:rPr lang="es-ES" sz="1350" b="1" dirty="0">
                <a:solidFill>
                  <a:schemeClr val="accent2">
                    <a:lumMod val="75000"/>
                  </a:schemeClr>
                </a:solidFill>
              </a:rPr>
              <a:t>Gestión diaria de la Comunidad de Aguas Subterráneas</a:t>
            </a:r>
          </a:p>
        </p:txBody>
      </p:sp>
      <p:sp>
        <p:nvSpPr>
          <p:cNvPr id="4" name="CuadroTexto 3">
            <a:extLst>
              <a:ext uri="{FF2B5EF4-FFF2-40B4-BE49-F238E27FC236}">
                <a16:creationId xmlns:a16="http://schemas.microsoft.com/office/drawing/2014/main" id="{6FDD258C-B81C-46F0-98F9-EC858AB26263}"/>
              </a:ext>
            </a:extLst>
          </p:cNvPr>
          <p:cNvSpPr txBox="1"/>
          <p:nvPr/>
        </p:nvSpPr>
        <p:spPr>
          <a:xfrm>
            <a:off x="5174308" y="1850283"/>
            <a:ext cx="3712191" cy="2071008"/>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oAutofit/>
          </a:bodyPr>
          <a:lstStyle>
            <a:defPPr>
              <a:defRPr lang="en-US"/>
            </a:defPPr>
            <a:lvl1pPr marL="342900" indent="-342900">
              <a:spcBef>
                <a:spcPts val="1000"/>
              </a:spcBef>
              <a:spcAft>
                <a:spcPts val="0"/>
              </a:spcAft>
              <a:buClr>
                <a:schemeClr val="accent1"/>
              </a:buClr>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Font typeface="Wingdings 3" charset="2"/>
              <a:buChar char=""/>
              <a:defRPr sz="1200">
                <a:solidFill>
                  <a:schemeClr val="tx1">
                    <a:lumMod val="75000"/>
                    <a:lumOff val="25000"/>
                  </a:schemeClr>
                </a:solidFill>
              </a:defRPr>
            </a:lvl9pPr>
          </a:lstStyle>
          <a:p>
            <a:r>
              <a:rPr lang="es-ES" sz="1600" dirty="0"/>
              <a:t>A la fecha la CAS a continuado con sus labores: Actualización de la geometría del acuífero; implementando programa piloto de recarga de acuífero, iniciando la construcción participativa de un reglamento de prorrateo; aumentando el monitoreo de extracciones efectivas, entre otras.</a:t>
            </a:r>
          </a:p>
        </p:txBody>
      </p:sp>
      <p:pic>
        <p:nvPicPr>
          <p:cNvPr id="10" name="Imagen 9">
            <a:extLst>
              <a:ext uri="{FF2B5EF4-FFF2-40B4-BE49-F238E27FC236}">
                <a16:creationId xmlns:a16="http://schemas.microsoft.com/office/drawing/2014/main" id="{F0051BBA-B1CC-7770-7BFE-29417623B6A6}"/>
              </a:ext>
            </a:extLst>
          </p:cNvPr>
          <p:cNvPicPr>
            <a:picLocks noChangeAspect="1"/>
          </p:cNvPicPr>
          <p:nvPr/>
        </p:nvPicPr>
        <p:blipFill rotWithShape="1">
          <a:blip r:embed="rId3"/>
          <a:srcRect l="45076" t="13896" r="1492" b="12872"/>
          <a:stretch/>
        </p:blipFill>
        <p:spPr>
          <a:xfrm>
            <a:off x="2326915" y="4248026"/>
            <a:ext cx="4196715" cy="1982723"/>
          </a:xfrm>
          <a:prstGeom prst="rect">
            <a:avLst/>
          </a:prstGeom>
        </p:spPr>
      </p:pic>
    </p:spTree>
    <p:extLst>
      <p:ext uri="{BB962C8B-B14F-4D97-AF65-F5344CB8AC3E}">
        <p14:creationId xmlns:p14="http://schemas.microsoft.com/office/powerpoint/2010/main" val="8132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B580E-3B62-4DD0-8EC4-A4F1B633FE38}"/>
              </a:ext>
            </a:extLst>
          </p:cNvPr>
          <p:cNvSpPr>
            <a:spLocks noGrp="1"/>
          </p:cNvSpPr>
          <p:nvPr>
            <p:ph type="title"/>
          </p:nvPr>
        </p:nvSpPr>
        <p:spPr/>
        <p:txBody>
          <a:bodyPr>
            <a:normAutofit/>
          </a:bodyPr>
          <a:lstStyle/>
          <a:p>
            <a:r>
              <a:rPr lang="es-ES" b="1" dirty="0"/>
              <a:t>CONCLUSIONES</a:t>
            </a:r>
          </a:p>
        </p:txBody>
      </p:sp>
      <p:sp>
        <p:nvSpPr>
          <p:cNvPr id="3" name="Marcador de contenido 2">
            <a:extLst>
              <a:ext uri="{FF2B5EF4-FFF2-40B4-BE49-F238E27FC236}">
                <a16:creationId xmlns:a16="http://schemas.microsoft.com/office/drawing/2014/main" id="{AE801071-C485-4756-AE04-B3D40DF3A1FA}"/>
              </a:ext>
            </a:extLst>
          </p:cNvPr>
          <p:cNvSpPr>
            <a:spLocks noGrp="1"/>
          </p:cNvSpPr>
          <p:nvPr>
            <p:ph idx="1"/>
          </p:nvPr>
        </p:nvSpPr>
        <p:spPr>
          <a:xfrm>
            <a:off x="2270118" y="4519809"/>
            <a:ext cx="6420196" cy="1812752"/>
          </a:xfrm>
        </p:spPr>
        <p:txBody>
          <a:bodyPr>
            <a:noAutofit/>
          </a:bodyPr>
          <a:lstStyle/>
          <a:p>
            <a:pPr marL="257175" indent="-216000" algn="just" defTabSz="457200">
              <a:lnSpc>
                <a:spcPct val="100000"/>
              </a:lnSpc>
              <a:spcBef>
                <a:spcPts val="0"/>
              </a:spcBef>
              <a:spcAft>
                <a:spcPts val="0"/>
              </a:spcAft>
              <a:buFont typeface="Wingdings 3" charset="2"/>
              <a:buChar char=""/>
            </a:pPr>
            <a:r>
              <a:rPr lang="es-ES" sz="1600" dirty="0">
                <a:solidFill>
                  <a:schemeClr val="tx1"/>
                </a:solidFill>
              </a:rPr>
              <a:t>Existe poco conocimiento de las variables físicas del acuífero, de su almacenamiento y comportamiento,</a:t>
            </a:r>
          </a:p>
          <a:p>
            <a:pPr marL="257175" indent="-216000" algn="just" defTabSz="457200">
              <a:lnSpc>
                <a:spcPct val="100000"/>
              </a:lnSpc>
              <a:spcBef>
                <a:spcPts val="0"/>
              </a:spcBef>
              <a:spcAft>
                <a:spcPts val="0"/>
              </a:spcAft>
              <a:buFont typeface="Wingdings 3" charset="2"/>
              <a:buChar char=""/>
            </a:pPr>
            <a:r>
              <a:rPr lang="es-ES" sz="1600" dirty="0">
                <a:solidFill>
                  <a:schemeClr val="tx1"/>
                </a:solidFill>
              </a:rPr>
              <a:t>Existen acciones de coordinación y de gestión avanzado respecto otras organizaciones.</a:t>
            </a:r>
          </a:p>
          <a:p>
            <a:pPr marL="257175" indent="-216000" algn="just" defTabSz="457200">
              <a:lnSpc>
                <a:spcPct val="100000"/>
              </a:lnSpc>
              <a:spcBef>
                <a:spcPts val="0"/>
              </a:spcBef>
              <a:spcAft>
                <a:spcPts val="0"/>
              </a:spcAft>
              <a:buFont typeface="Wingdings 3" charset="2"/>
              <a:buChar char=""/>
            </a:pPr>
            <a:r>
              <a:rPr lang="es-ES" sz="1600" dirty="0">
                <a:solidFill>
                  <a:schemeClr val="tx1"/>
                </a:solidFill>
              </a:rPr>
              <a:t>Las acciones que lleva a cabo la CAS123 son necesarias, pero no suficientes para realizar una gestión sostenible de los recursos hídricos subterráneos.</a:t>
            </a:r>
          </a:p>
        </p:txBody>
      </p:sp>
      <p:sp>
        <p:nvSpPr>
          <p:cNvPr id="11" name="Rectángulo 10">
            <a:extLst>
              <a:ext uri="{FF2B5EF4-FFF2-40B4-BE49-F238E27FC236}">
                <a16:creationId xmlns:a16="http://schemas.microsoft.com/office/drawing/2014/main" id="{FAB581D5-B80E-4391-A916-8B447EFA6A5D}"/>
              </a:ext>
            </a:extLst>
          </p:cNvPr>
          <p:cNvSpPr/>
          <p:nvPr/>
        </p:nvSpPr>
        <p:spPr>
          <a:xfrm>
            <a:off x="2470510" y="1931405"/>
            <a:ext cx="6254380" cy="1179810"/>
          </a:xfrm>
          <a:prstGeom prst="rect">
            <a:avLst/>
          </a:prstGeom>
        </p:spPr>
        <p:txBody>
          <a:bodyPr wrap="square">
            <a:spAutoFit/>
          </a:bodyPr>
          <a:lstStyle/>
          <a:p>
            <a:pPr marL="257175" indent="-257175" algn="just">
              <a:spcBef>
                <a:spcPts val="750"/>
              </a:spcBef>
              <a:buClr>
                <a:schemeClr val="accent1"/>
              </a:buClr>
              <a:buFont typeface="Wingdings 3" charset="2"/>
              <a:buChar char=""/>
            </a:pPr>
            <a:r>
              <a:rPr lang="es-ES" sz="1600" dirty="0"/>
              <a:t>El sector hidrogeológico 3 es el que presenta una mayor depresión del nivel freático. </a:t>
            </a:r>
          </a:p>
          <a:p>
            <a:pPr marL="257175" indent="-257175" algn="just">
              <a:spcBef>
                <a:spcPts val="750"/>
              </a:spcBef>
              <a:buClr>
                <a:schemeClr val="accent1"/>
              </a:buClr>
              <a:buFont typeface="Wingdings 3" charset="2"/>
              <a:buChar char=""/>
            </a:pPr>
            <a:r>
              <a:rPr lang="es-ES" sz="1600" dirty="0"/>
              <a:t>Presenta un almacenamiento mínimo por debajo del valor de reserva segura estimada.</a:t>
            </a:r>
          </a:p>
        </p:txBody>
      </p:sp>
      <p:sp>
        <p:nvSpPr>
          <p:cNvPr id="12" name="Rectángulo 11">
            <a:extLst>
              <a:ext uri="{FF2B5EF4-FFF2-40B4-BE49-F238E27FC236}">
                <a16:creationId xmlns:a16="http://schemas.microsoft.com/office/drawing/2014/main" id="{8BA115DE-B673-4D61-9C11-44F100204202}"/>
              </a:ext>
            </a:extLst>
          </p:cNvPr>
          <p:cNvSpPr/>
          <p:nvPr/>
        </p:nvSpPr>
        <p:spPr>
          <a:xfrm>
            <a:off x="453686" y="2106902"/>
            <a:ext cx="1816432"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ES" sz="1600" dirty="0"/>
              <a:t>Grosor no saturado y Reserva segura</a:t>
            </a:r>
          </a:p>
        </p:txBody>
      </p:sp>
      <p:sp>
        <p:nvSpPr>
          <p:cNvPr id="13" name="Rectángulo 12">
            <a:extLst>
              <a:ext uri="{FF2B5EF4-FFF2-40B4-BE49-F238E27FC236}">
                <a16:creationId xmlns:a16="http://schemas.microsoft.com/office/drawing/2014/main" id="{9292F429-6784-42DA-BC57-72AAC74DABF6}"/>
              </a:ext>
            </a:extLst>
          </p:cNvPr>
          <p:cNvSpPr/>
          <p:nvPr/>
        </p:nvSpPr>
        <p:spPr>
          <a:xfrm>
            <a:off x="2470509" y="3237267"/>
            <a:ext cx="6219804" cy="1192634"/>
          </a:xfrm>
          <a:prstGeom prst="rect">
            <a:avLst/>
          </a:prstGeom>
        </p:spPr>
        <p:txBody>
          <a:bodyPr wrap="square">
            <a:spAutoFit/>
          </a:bodyPr>
          <a:lstStyle/>
          <a:p>
            <a:pPr marL="257175" indent="-257175" algn="just">
              <a:spcBef>
                <a:spcPts val="750"/>
              </a:spcBef>
              <a:spcAft>
                <a:spcPts val="900"/>
              </a:spcAft>
              <a:buClr>
                <a:schemeClr val="accent1"/>
              </a:buClr>
              <a:buFont typeface="Wingdings 3" charset="2"/>
              <a:buChar char=""/>
            </a:pPr>
            <a:r>
              <a:rPr lang="es-ES" sz="1600" dirty="0"/>
              <a:t>Presentan una variación que corresponden a las salidas y entradas naturales del sistema. </a:t>
            </a:r>
          </a:p>
          <a:p>
            <a:pPr marL="896541" algn="just"/>
            <a:r>
              <a:rPr lang="es-ES" sz="1600" dirty="0"/>
              <a:t>Se aprecia un aumento de uso antrópico en los últimos 10 años.</a:t>
            </a:r>
          </a:p>
        </p:txBody>
      </p:sp>
      <p:sp>
        <p:nvSpPr>
          <p:cNvPr id="14" name="Rectángulo 13">
            <a:extLst>
              <a:ext uri="{FF2B5EF4-FFF2-40B4-BE49-F238E27FC236}">
                <a16:creationId xmlns:a16="http://schemas.microsoft.com/office/drawing/2014/main" id="{6EA04CAD-7FA8-4238-BB0C-B7E30661BE13}"/>
              </a:ext>
            </a:extLst>
          </p:cNvPr>
          <p:cNvSpPr/>
          <p:nvPr/>
        </p:nvSpPr>
        <p:spPr>
          <a:xfrm>
            <a:off x="514241" y="3441911"/>
            <a:ext cx="1695322"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1600" dirty="0"/>
              <a:t>Recursos medios anuales</a:t>
            </a:r>
          </a:p>
        </p:txBody>
      </p:sp>
      <p:sp>
        <p:nvSpPr>
          <p:cNvPr id="16" name="Rectángulo 15">
            <a:extLst>
              <a:ext uri="{FF2B5EF4-FFF2-40B4-BE49-F238E27FC236}">
                <a16:creationId xmlns:a16="http://schemas.microsoft.com/office/drawing/2014/main" id="{BFCF62DB-4397-4167-A5EC-5EA2F194F393}"/>
              </a:ext>
            </a:extLst>
          </p:cNvPr>
          <p:cNvSpPr/>
          <p:nvPr/>
        </p:nvSpPr>
        <p:spPr>
          <a:xfrm>
            <a:off x="453686" y="4745790"/>
            <a:ext cx="1695322"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s-ES" sz="1600" dirty="0"/>
              <a:t>Gestión actual de recursos subterráneos</a:t>
            </a:r>
          </a:p>
        </p:txBody>
      </p:sp>
      <p:sp>
        <p:nvSpPr>
          <p:cNvPr id="17" name="Flecha: curvada hacia arriba 16">
            <a:extLst>
              <a:ext uri="{FF2B5EF4-FFF2-40B4-BE49-F238E27FC236}">
                <a16:creationId xmlns:a16="http://schemas.microsoft.com/office/drawing/2014/main" id="{84BD25FA-9D77-4A55-8C4F-538D29F02510}"/>
              </a:ext>
            </a:extLst>
          </p:cNvPr>
          <p:cNvSpPr/>
          <p:nvPr/>
        </p:nvSpPr>
        <p:spPr>
          <a:xfrm rot="2155756">
            <a:off x="2924209" y="3858474"/>
            <a:ext cx="468869" cy="25424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tx1"/>
              </a:solidFill>
            </a:endParaRPr>
          </a:p>
        </p:txBody>
      </p:sp>
      <p:sp>
        <p:nvSpPr>
          <p:cNvPr id="19" name="Rectángulo: esquinas redondeadas 18">
            <a:extLst>
              <a:ext uri="{FF2B5EF4-FFF2-40B4-BE49-F238E27FC236}">
                <a16:creationId xmlns:a16="http://schemas.microsoft.com/office/drawing/2014/main" id="{1F4240BE-17DB-47DA-B22F-6D26201D0A40}"/>
              </a:ext>
            </a:extLst>
          </p:cNvPr>
          <p:cNvSpPr/>
          <p:nvPr/>
        </p:nvSpPr>
        <p:spPr>
          <a:xfrm>
            <a:off x="313900" y="1836321"/>
            <a:ext cx="8517280" cy="1236049"/>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0" name="Rectángulo: esquinas redondeadas 19">
            <a:extLst>
              <a:ext uri="{FF2B5EF4-FFF2-40B4-BE49-F238E27FC236}">
                <a16:creationId xmlns:a16="http://schemas.microsoft.com/office/drawing/2014/main" id="{3BDF324E-D8E0-439D-A5BD-DDFD90C290DE}"/>
              </a:ext>
            </a:extLst>
          </p:cNvPr>
          <p:cNvSpPr/>
          <p:nvPr/>
        </p:nvSpPr>
        <p:spPr>
          <a:xfrm>
            <a:off x="313899" y="3249530"/>
            <a:ext cx="8517280" cy="1165563"/>
          </a:xfrm>
          <a:prstGeom prst="round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21" name="Rectángulo: esquinas redondeadas 20">
            <a:extLst>
              <a:ext uri="{FF2B5EF4-FFF2-40B4-BE49-F238E27FC236}">
                <a16:creationId xmlns:a16="http://schemas.microsoft.com/office/drawing/2014/main" id="{569814E9-77A7-4796-98BE-F1BEE8E6A6DE}"/>
              </a:ext>
            </a:extLst>
          </p:cNvPr>
          <p:cNvSpPr/>
          <p:nvPr/>
        </p:nvSpPr>
        <p:spPr>
          <a:xfrm>
            <a:off x="313898" y="4556107"/>
            <a:ext cx="8517280" cy="1694570"/>
          </a:xfrm>
          <a:prstGeom prst="round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extLst>
      <p:ext uri="{BB962C8B-B14F-4D97-AF65-F5344CB8AC3E}">
        <p14:creationId xmlns:p14="http://schemas.microsoft.com/office/powerpoint/2010/main" val="13914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up)">
                                      <p:cBhvr>
                                        <p:cTn id="38" dur="500"/>
                                        <p:tgtEl>
                                          <p:spTgt spid="3">
                                            <p:txEl>
                                              <p:pRg st="0" end="0"/>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up)">
                                      <p:cBhvr>
                                        <p:cTn id="41" dur="500"/>
                                        <p:tgtEl>
                                          <p:spTgt spid="3">
                                            <p:txEl>
                                              <p:pRg st="1" end="1"/>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up)">
                                      <p:cBhvr>
                                        <p:cTn id="4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animBg="1"/>
      <p:bldP spid="13" grpId="0"/>
      <p:bldP spid="14" grpId="0" animBg="1"/>
      <p:bldP spid="16" grpId="0" animBg="1"/>
      <p:bldP spid="17"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B580E-3B62-4DD0-8EC4-A4F1B633FE38}"/>
              </a:ext>
            </a:extLst>
          </p:cNvPr>
          <p:cNvSpPr>
            <a:spLocks noGrp="1"/>
          </p:cNvSpPr>
          <p:nvPr>
            <p:ph type="title"/>
          </p:nvPr>
        </p:nvSpPr>
        <p:spPr/>
        <p:txBody>
          <a:bodyPr>
            <a:normAutofit/>
          </a:bodyPr>
          <a:lstStyle/>
          <a:p>
            <a:r>
              <a:rPr lang="es-ES" b="1" dirty="0"/>
              <a:t>RECOMENDACIONES FINALES</a:t>
            </a:r>
          </a:p>
        </p:txBody>
      </p:sp>
      <p:sp>
        <p:nvSpPr>
          <p:cNvPr id="3" name="Marcador de contenido 2">
            <a:extLst>
              <a:ext uri="{FF2B5EF4-FFF2-40B4-BE49-F238E27FC236}">
                <a16:creationId xmlns:a16="http://schemas.microsoft.com/office/drawing/2014/main" id="{AE801071-C485-4756-AE04-B3D40DF3A1FA}"/>
              </a:ext>
            </a:extLst>
          </p:cNvPr>
          <p:cNvSpPr>
            <a:spLocks noGrp="1"/>
          </p:cNvSpPr>
          <p:nvPr>
            <p:ph sz="half" idx="2"/>
          </p:nvPr>
        </p:nvSpPr>
        <p:spPr>
          <a:xfrm>
            <a:off x="524415" y="1808311"/>
            <a:ext cx="8140890" cy="2845576"/>
          </a:xfrm>
        </p:spPr>
        <p:txBody>
          <a:bodyPr>
            <a:noAutofit/>
          </a:bodyPr>
          <a:lstStyle/>
          <a:p>
            <a:pPr algn="just">
              <a:lnSpc>
                <a:spcPct val="100000"/>
              </a:lnSpc>
              <a:buFont typeface="Wingdings" panose="05000000000000000000" pitchFamily="2" charset="2"/>
              <a:buChar char="v"/>
            </a:pPr>
            <a:r>
              <a:rPr lang="es-ES" sz="1600" dirty="0"/>
              <a:t> Resultados deben entenderse como una referencia en cuanto a órdenes de magnitud. Precisar información con la cual se han determinado los recursos y reservas</a:t>
            </a:r>
          </a:p>
          <a:p>
            <a:pPr algn="just">
              <a:lnSpc>
                <a:spcPct val="100000"/>
              </a:lnSpc>
              <a:buFont typeface="Wingdings" panose="05000000000000000000" pitchFamily="2" charset="2"/>
              <a:buChar char="v"/>
            </a:pPr>
            <a:r>
              <a:rPr lang="es-ES" sz="1600" dirty="0"/>
              <a:t> Recoger experiencia de la CAS123 y promover la conformación de otras comunidades de agua subterránea a nivel nacional.</a:t>
            </a:r>
          </a:p>
          <a:p>
            <a:pPr algn="just">
              <a:lnSpc>
                <a:spcPct val="100000"/>
              </a:lnSpc>
              <a:buFont typeface="Wingdings" panose="05000000000000000000" pitchFamily="2" charset="2"/>
              <a:buChar char="v"/>
            </a:pPr>
            <a:r>
              <a:rPr lang="es-ES" sz="1600" dirty="0"/>
              <a:t>Entender la gestión de las aguas subterráneas como una parte de la gestión integrada de la cuenca. Donde la integración no es sólo la parte física sino también la relación entre instituciones (academia, servicios públicos y privados), donde la transferencia y adquisición de información es relevante desde todas las perspectivas.</a:t>
            </a:r>
          </a:p>
        </p:txBody>
      </p:sp>
      <p:pic>
        <p:nvPicPr>
          <p:cNvPr id="10" name="Marcador de contenido 9" descr="Imagen que contiene exterior, cielo, hierba, montaña&#10;&#10;Descripción generada automáticamente">
            <a:extLst>
              <a:ext uri="{FF2B5EF4-FFF2-40B4-BE49-F238E27FC236}">
                <a16:creationId xmlns:a16="http://schemas.microsoft.com/office/drawing/2014/main" id="{DEED0721-402B-4A25-B90B-F91059FF3A25}"/>
              </a:ext>
            </a:extLst>
          </p:cNvPr>
          <p:cNvPicPr>
            <a:picLocks noGrp="1" noChangeAspect="1"/>
          </p:cNvPicPr>
          <p:nvPr>
            <p:ph sz="quarter" idx="4"/>
          </p:nvPr>
        </p:nvPicPr>
        <p:blipFill rotWithShape="1">
          <a:blip r:embed="rId3"/>
          <a:srcRect l="-630" t="21875" r="-12" b="35874"/>
          <a:stretch/>
        </p:blipFill>
        <p:spPr>
          <a:xfrm>
            <a:off x="-120316" y="4326341"/>
            <a:ext cx="9264316" cy="2014302"/>
          </a:xfrm>
          <a:prstGeom prst="rect">
            <a:avLst/>
          </a:prstGeom>
        </p:spPr>
      </p:pic>
    </p:spTree>
    <p:extLst>
      <p:ext uri="{BB962C8B-B14F-4D97-AF65-F5344CB8AC3E}">
        <p14:creationId xmlns:p14="http://schemas.microsoft.com/office/powerpoint/2010/main" val="319697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3E12BC-CC8C-47DF-8F40-CC96B3D05176}"/>
              </a:ext>
            </a:extLst>
          </p:cNvPr>
          <p:cNvPicPr/>
          <p:nvPr/>
        </p:nvPicPr>
        <p:blipFill rotWithShape="1">
          <a:blip r:embed="rId2" cstate="print">
            <a:extLst>
              <a:ext uri="{28A0092B-C50C-407E-A947-70E740481C1C}">
                <a14:useLocalDpi xmlns:a14="http://schemas.microsoft.com/office/drawing/2010/main" val="0"/>
              </a:ext>
            </a:extLst>
          </a:blip>
          <a:srcRect l="19526" r="16497"/>
          <a:stretch/>
        </p:blipFill>
        <p:spPr>
          <a:xfrm>
            <a:off x="5448789" y="2816829"/>
            <a:ext cx="1268613" cy="1109180"/>
          </a:xfrm>
          <a:prstGeom prst="rect">
            <a:avLst/>
          </a:prstGeom>
        </p:spPr>
      </p:pic>
      <p:sp>
        <p:nvSpPr>
          <p:cNvPr id="4" name="CuadroTexto 3">
            <a:extLst>
              <a:ext uri="{FF2B5EF4-FFF2-40B4-BE49-F238E27FC236}">
                <a16:creationId xmlns:a16="http://schemas.microsoft.com/office/drawing/2014/main" id="{87B10998-67D1-481F-AA15-46A884E332BF}"/>
              </a:ext>
            </a:extLst>
          </p:cNvPr>
          <p:cNvSpPr txBox="1"/>
          <p:nvPr/>
        </p:nvSpPr>
        <p:spPr>
          <a:xfrm>
            <a:off x="2744394" y="1870546"/>
            <a:ext cx="4354397" cy="461665"/>
          </a:xfrm>
          <a:prstGeom prst="rect">
            <a:avLst/>
          </a:prstGeom>
          <a:noFill/>
        </p:spPr>
        <p:txBody>
          <a:bodyPr wrap="none" rtlCol="0">
            <a:spAutoFit/>
          </a:bodyPr>
          <a:lstStyle/>
          <a:p>
            <a:r>
              <a:rPr lang="es-ES" sz="2400" dirty="0">
                <a:solidFill>
                  <a:schemeClr val="accent3"/>
                </a:solidFill>
              </a:rPr>
              <a:t>¡Muchas Gracias por su atención!</a:t>
            </a:r>
          </a:p>
        </p:txBody>
      </p:sp>
      <p:sp>
        <p:nvSpPr>
          <p:cNvPr id="5" name="CuadroTexto 4">
            <a:extLst>
              <a:ext uri="{FF2B5EF4-FFF2-40B4-BE49-F238E27FC236}">
                <a16:creationId xmlns:a16="http://schemas.microsoft.com/office/drawing/2014/main" id="{72088528-3CD1-427D-8708-2A69B8A7D325}"/>
              </a:ext>
            </a:extLst>
          </p:cNvPr>
          <p:cNvSpPr txBox="1"/>
          <p:nvPr/>
        </p:nvSpPr>
        <p:spPr>
          <a:xfrm>
            <a:off x="3234967" y="4525790"/>
            <a:ext cx="3080522" cy="1200329"/>
          </a:xfrm>
          <a:prstGeom prst="rect">
            <a:avLst/>
          </a:prstGeom>
          <a:noFill/>
        </p:spPr>
        <p:txBody>
          <a:bodyPr wrap="none" rtlCol="0">
            <a:spAutoFit/>
          </a:bodyPr>
          <a:lstStyle/>
          <a:p>
            <a:pPr algn="ctr"/>
            <a:r>
              <a:rPr lang="es-ES" sz="1200" b="1" dirty="0">
                <a:solidFill>
                  <a:schemeClr val="accent5">
                    <a:lumMod val="75000"/>
                  </a:schemeClr>
                </a:solidFill>
              </a:rPr>
              <a:t>Ana Karina Palacios Quezada</a:t>
            </a:r>
          </a:p>
          <a:p>
            <a:pPr algn="ctr"/>
            <a:r>
              <a:rPr lang="es-ES" sz="1200" b="1" dirty="0">
                <a:solidFill>
                  <a:schemeClr val="accent5">
                    <a:lumMod val="75000"/>
                  </a:schemeClr>
                </a:solidFill>
              </a:rPr>
              <a:t>Ingeniera en recursos naturales renovables</a:t>
            </a:r>
          </a:p>
          <a:p>
            <a:pPr algn="ctr"/>
            <a:r>
              <a:rPr lang="es-ES" sz="1200" b="1" dirty="0">
                <a:solidFill>
                  <a:schemeClr val="accent5">
                    <a:lumMod val="75000"/>
                  </a:schemeClr>
                </a:solidFill>
              </a:rPr>
              <a:t>Universidad de Chile</a:t>
            </a:r>
          </a:p>
          <a:p>
            <a:pPr algn="ctr"/>
            <a:r>
              <a:rPr lang="es-ES" sz="1200" b="1" dirty="0">
                <a:solidFill>
                  <a:schemeClr val="accent5">
                    <a:lumMod val="75000"/>
                  </a:schemeClr>
                </a:solidFill>
              </a:rPr>
              <a:t>Máster en Ciencia y Gestión Integral del Agua</a:t>
            </a:r>
          </a:p>
          <a:p>
            <a:pPr algn="ctr"/>
            <a:r>
              <a:rPr lang="es-ES" sz="1200" b="1" dirty="0">
                <a:solidFill>
                  <a:schemeClr val="accent5">
                    <a:lumMod val="75000"/>
                  </a:schemeClr>
                </a:solidFill>
              </a:rPr>
              <a:t>Universidad de Barcelona</a:t>
            </a:r>
          </a:p>
          <a:p>
            <a:pPr algn="ctr"/>
            <a:r>
              <a:rPr lang="es-ES" sz="1200" b="1" dirty="0">
                <a:solidFill>
                  <a:schemeClr val="accent5">
                    <a:lumMod val="75000"/>
                  </a:schemeClr>
                </a:solidFill>
              </a:rPr>
              <a:t>ak.palacios@gmail.com</a:t>
            </a:r>
          </a:p>
        </p:txBody>
      </p:sp>
      <p:pic>
        <p:nvPicPr>
          <p:cNvPr id="6" name="Imagen 5" descr="Imagen que contiene Logotipo&#10;&#10;Descripción generada automáticamente">
            <a:extLst>
              <a:ext uri="{FF2B5EF4-FFF2-40B4-BE49-F238E27FC236}">
                <a16:creationId xmlns:a16="http://schemas.microsoft.com/office/drawing/2014/main" id="{747532C8-096A-E4FE-6432-DA2981C979F5}"/>
              </a:ext>
            </a:extLst>
          </p:cNvPr>
          <p:cNvPicPr>
            <a:picLocks noChangeAspect="1"/>
          </p:cNvPicPr>
          <p:nvPr/>
        </p:nvPicPr>
        <p:blipFill>
          <a:blip r:embed="rId3"/>
          <a:stretch>
            <a:fillRect/>
          </a:stretch>
        </p:blipFill>
        <p:spPr>
          <a:xfrm>
            <a:off x="2925553" y="3043529"/>
            <a:ext cx="1362385" cy="681193"/>
          </a:xfrm>
          <a:prstGeom prst="rect">
            <a:avLst/>
          </a:prstGeom>
        </p:spPr>
      </p:pic>
      <p:pic>
        <p:nvPicPr>
          <p:cNvPr id="7" name="Imagen 6">
            <a:extLst>
              <a:ext uri="{FF2B5EF4-FFF2-40B4-BE49-F238E27FC236}">
                <a16:creationId xmlns:a16="http://schemas.microsoft.com/office/drawing/2014/main" id="{5584291D-3E3C-31FB-3979-E7C2A2EA447E}"/>
              </a:ext>
            </a:extLst>
          </p:cNvPr>
          <p:cNvPicPr>
            <a:picLocks noChangeAspect="1"/>
          </p:cNvPicPr>
          <p:nvPr/>
        </p:nvPicPr>
        <p:blipFill>
          <a:blip r:embed="rId4"/>
          <a:stretch>
            <a:fillRect/>
          </a:stretch>
        </p:blipFill>
        <p:spPr>
          <a:xfrm>
            <a:off x="4474211" y="2624315"/>
            <a:ext cx="602033" cy="1301694"/>
          </a:xfrm>
          <a:prstGeom prst="rect">
            <a:avLst/>
          </a:prstGeom>
        </p:spPr>
      </p:pic>
      <p:sp>
        <p:nvSpPr>
          <p:cNvPr id="9" name="CuadroTexto 8">
            <a:extLst>
              <a:ext uri="{FF2B5EF4-FFF2-40B4-BE49-F238E27FC236}">
                <a16:creationId xmlns:a16="http://schemas.microsoft.com/office/drawing/2014/main" id="{B4AAA522-20B7-F545-4821-4EC26007C9F4}"/>
              </a:ext>
            </a:extLst>
          </p:cNvPr>
          <p:cNvSpPr txBox="1"/>
          <p:nvPr/>
        </p:nvSpPr>
        <p:spPr>
          <a:xfrm>
            <a:off x="4572000" y="79967"/>
            <a:ext cx="4572000" cy="738664"/>
          </a:xfrm>
          <a:prstGeom prst="rect">
            <a:avLst/>
          </a:prstGeom>
          <a:noFill/>
        </p:spPr>
        <p:txBody>
          <a:bodyPr wrap="square">
            <a:spAutoFit/>
          </a:bodyPr>
          <a:lstStyle/>
          <a:p>
            <a:pPr algn="r">
              <a:spcAft>
                <a:spcPts val="800"/>
              </a:spcAft>
            </a:pPr>
            <a:r>
              <a:rPr lang="es-ES" sz="14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Este trabajo ha sido financiado por CONICYT – Programa Formación de Capital Humano Avanzado – Becas Chile Magíster en el Extranjero 2017 - 73181057</a:t>
            </a:r>
            <a:endParaRPr lang="es-CL" sz="1400" dirty="0">
              <a:solidFill>
                <a:schemeClr val="tx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248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8F2D3-3ED2-95AB-D823-25D4F7FC4957}"/>
              </a:ext>
            </a:extLst>
          </p:cNvPr>
          <p:cNvSpPr>
            <a:spLocks noGrp="1"/>
          </p:cNvSpPr>
          <p:nvPr>
            <p:ph type="title"/>
          </p:nvPr>
        </p:nvSpPr>
        <p:spPr/>
        <p:txBody>
          <a:bodyPr/>
          <a:lstStyle/>
          <a:p>
            <a:r>
              <a:rPr lang="es-MX" dirty="0"/>
              <a:t>Tabla de Contenidos</a:t>
            </a:r>
            <a:endParaRPr lang="es-CL" dirty="0"/>
          </a:p>
        </p:txBody>
      </p:sp>
      <p:sp>
        <p:nvSpPr>
          <p:cNvPr id="3" name="Marcador de contenido 2">
            <a:extLst>
              <a:ext uri="{FF2B5EF4-FFF2-40B4-BE49-F238E27FC236}">
                <a16:creationId xmlns:a16="http://schemas.microsoft.com/office/drawing/2014/main" id="{0EE1D05E-8C9D-8BAF-8151-83180B7EF956}"/>
              </a:ext>
            </a:extLst>
          </p:cNvPr>
          <p:cNvSpPr>
            <a:spLocks noGrp="1"/>
          </p:cNvSpPr>
          <p:nvPr>
            <p:ph idx="1"/>
          </p:nvPr>
        </p:nvSpPr>
        <p:spPr/>
        <p:txBody>
          <a:bodyPr/>
          <a:lstStyle/>
          <a:p>
            <a:pPr marL="457200" indent="-457200">
              <a:lnSpc>
                <a:spcPct val="90000"/>
              </a:lnSpc>
              <a:buFont typeface="+mj-lt"/>
              <a:buAutoNum type="arabicPeriod"/>
            </a:pPr>
            <a:r>
              <a:rPr lang="es-ES" sz="2000" dirty="0"/>
              <a:t>Introducción</a:t>
            </a:r>
          </a:p>
          <a:p>
            <a:pPr marL="457200" indent="-457200">
              <a:lnSpc>
                <a:spcPct val="90000"/>
              </a:lnSpc>
              <a:buFont typeface="+mj-lt"/>
              <a:buAutoNum type="arabicPeriod"/>
            </a:pPr>
            <a:r>
              <a:rPr lang="es-ES" sz="2000" dirty="0"/>
              <a:t>Objetivos</a:t>
            </a:r>
          </a:p>
          <a:p>
            <a:pPr marL="457200" indent="-457200">
              <a:lnSpc>
                <a:spcPct val="90000"/>
              </a:lnSpc>
              <a:buFont typeface="+mj-lt"/>
              <a:buAutoNum type="arabicPeriod"/>
            </a:pPr>
            <a:r>
              <a:rPr lang="es-ES" sz="2000" dirty="0"/>
              <a:t>Materiales y métodos</a:t>
            </a:r>
          </a:p>
          <a:p>
            <a:pPr marL="457200" indent="-457200">
              <a:lnSpc>
                <a:spcPct val="90000"/>
              </a:lnSpc>
              <a:buFont typeface="+mj-lt"/>
              <a:buAutoNum type="arabicPeriod"/>
            </a:pPr>
            <a:r>
              <a:rPr lang="es-ES" sz="2000" dirty="0"/>
              <a:t>Resultados y discusión</a:t>
            </a:r>
          </a:p>
          <a:p>
            <a:pPr marL="457200" indent="-457200">
              <a:lnSpc>
                <a:spcPct val="90000"/>
              </a:lnSpc>
              <a:buFont typeface="+mj-lt"/>
              <a:buAutoNum type="arabicPeriod"/>
            </a:pPr>
            <a:r>
              <a:rPr lang="es-ES" sz="2000" dirty="0"/>
              <a:t>Conclusiones</a:t>
            </a:r>
          </a:p>
          <a:p>
            <a:pPr marL="457200" indent="-457200">
              <a:lnSpc>
                <a:spcPct val="90000"/>
              </a:lnSpc>
              <a:buFont typeface="+mj-lt"/>
              <a:buAutoNum type="arabicPeriod"/>
            </a:pPr>
            <a:r>
              <a:rPr lang="es-ES" sz="2000" dirty="0"/>
              <a:t>Recomendaciones finales</a:t>
            </a:r>
          </a:p>
          <a:p>
            <a:endParaRPr lang="es-CL" dirty="0"/>
          </a:p>
        </p:txBody>
      </p:sp>
    </p:spTree>
    <p:extLst>
      <p:ext uri="{BB962C8B-B14F-4D97-AF65-F5344CB8AC3E}">
        <p14:creationId xmlns:p14="http://schemas.microsoft.com/office/powerpoint/2010/main" val="216063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B580E-3B62-4DD0-8EC4-A4F1B633FE38}"/>
              </a:ext>
            </a:extLst>
          </p:cNvPr>
          <p:cNvSpPr>
            <a:spLocks noGrp="1"/>
          </p:cNvSpPr>
          <p:nvPr>
            <p:ph type="title"/>
          </p:nvPr>
        </p:nvSpPr>
        <p:spPr/>
        <p:txBody>
          <a:bodyPr vert="horz" lIns="91440" tIns="45720" rIns="91440" bIns="45720" rtlCol="0" anchor="b">
            <a:normAutofit/>
          </a:bodyPr>
          <a:lstStyle/>
          <a:p>
            <a:r>
              <a:rPr lang="es-ES" dirty="0"/>
              <a:t>1. Introducción</a:t>
            </a:r>
          </a:p>
        </p:txBody>
      </p:sp>
      <p:sp>
        <p:nvSpPr>
          <p:cNvPr id="3" name="Marcador de contenido 2">
            <a:extLst>
              <a:ext uri="{FF2B5EF4-FFF2-40B4-BE49-F238E27FC236}">
                <a16:creationId xmlns:a16="http://schemas.microsoft.com/office/drawing/2014/main" id="{AE801071-C485-4756-AE04-B3D40DF3A1FA}"/>
              </a:ext>
            </a:extLst>
          </p:cNvPr>
          <p:cNvSpPr>
            <a:spLocks noGrp="1"/>
          </p:cNvSpPr>
          <p:nvPr>
            <p:ph idx="1"/>
          </p:nvPr>
        </p:nvSpPr>
        <p:spPr>
          <a:xfrm>
            <a:off x="1941909" y="2060035"/>
            <a:ext cx="6686550" cy="1382150"/>
          </a:xfrm>
        </p:spPr>
        <p:txBody>
          <a:bodyPr>
            <a:noAutofit/>
          </a:bodyPr>
          <a:lstStyle/>
          <a:p>
            <a:r>
              <a:rPr lang="es-ES" sz="1800" dirty="0"/>
              <a:t>Importancia de las aguas subterráneas: actividades de la población y sistemas ecológicos.</a:t>
            </a:r>
          </a:p>
          <a:p>
            <a:pPr marL="1625204" indent="0">
              <a:buNone/>
            </a:pPr>
            <a:r>
              <a:rPr lang="es-ES" sz="1800" dirty="0"/>
              <a:t>Contar con información de características de calidad y cantidad de agua.</a:t>
            </a:r>
          </a:p>
          <a:p>
            <a:pPr marL="2489597" indent="0">
              <a:buNone/>
            </a:pPr>
            <a:r>
              <a:rPr lang="es-ES" sz="1800" dirty="0"/>
              <a:t>Planificar, desarrollar e implementar políticas de gestión sostenible.</a:t>
            </a:r>
          </a:p>
        </p:txBody>
      </p:sp>
      <p:sp>
        <p:nvSpPr>
          <p:cNvPr id="4" name="Flecha: curvada hacia arriba 3">
            <a:extLst>
              <a:ext uri="{FF2B5EF4-FFF2-40B4-BE49-F238E27FC236}">
                <a16:creationId xmlns:a16="http://schemas.microsoft.com/office/drawing/2014/main" id="{D4968F24-8FA0-470C-BE3D-88EC64F1DA47}"/>
              </a:ext>
            </a:extLst>
          </p:cNvPr>
          <p:cNvSpPr/>
          <p:nvPr/>
        </p:nvSpPr>
        <p:spPr>
          <a:xfrm rot="1867498">
            <a:off x="2887048" y="2837028"/>
            <a:ext cx="506437" cy="253219"/>
          </a:xfrm>
          <a:prstGeom prst="curved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7" name="Flecha: curvada hacia arriba 6">
            <a:extLst>
              <a:ext uri="{FF2B5EF4-FFF2-40B4-BE49-F238E27FC236}">
                <a16:creationId xmlns:a16="http://schemas.microsoft.com/office/drawing/2014/main" id="{264ED9AC-F30B-4BBF-9124-1E1ECF5205A1}"/>
              </a:ext>
            </a:extLst>
          </p:cNvPr>
          <p:cNvSpPr/>
          <p:nvPr/>
        </p:nvSpPr>
        <p:spPr>
          <a:xfrm rot="1867498">
            <a:off x="3887810" y="3423112"/>
            <a:ext cx="506437" cy="253219"/>
          </a:xfrm>
          <a:prstGeom prst="curved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solidFill>
                <a:schemeClr val="tx1"/>
              </a:solidFill>
            </a:endParaRPr>
          </a:p>
        </p:txBody>
      </p:sp>
      <p:sp>
        <p:nvSpPr>
          <p:cNvPr id="8" name="Marcador de contenido 2">
            <a:extLst>
              <a:ext uri="{FF2B5EF4-FFF2-40B4-BE49-F238E27FC236}">
                <a16:creationId xmlns:a16="http://schemas.microsoft.com/office/drawing/2014/main" id="{F554AB02-4D54-40DC-8968-3D7A7278F325}"/>
              </a:ext>
            </a:extLst>
          </p:cNvPr>
          <p:cNvSpPr txBox="1">
            <a:spLocks/>
          </p:cNvSpPr>
          <p:nvPr/>
        </p:nvSpPr>
        <p:spPr>
          <a:xfrm>
            <a:off x="822960" y="4033587"/>
            <a:ext cx="3261379" cy="966396"/>
          </a:xfrm>
          <a:prstGeom prst="rect">
            <a:avLst/>
          </a:prstGeom>
        </p:spPr>
        <p:style>
          <a:lnRef idx="3">
            <a:schemeClr val="lt1"/>
          </a:lnRef>
          <a:fillRef idx="1">
            <a:schemeClr val="accent5"/>
          </a:fillRef>
          <a:effectRef idx="1">
            <a:schemeClr val="accent5"/>
          </a:effectRef>
          <a:fontRef idx="minor">
            <a:schemeClr val="lt1"/>
          </a:fontRef>
        </p:style>
        <p:txBody>
          <a:bodyPr vert="horz" lIns="68580" tIns="34290" rIns="68580" bIns="3429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1600" b="1" dirty="0"/>
              <a:t>Reservas: </a:t>
            </a:r>
            <a:r>
              <a:rPr lang="es-ES" sz="1600" dirty="0"/>
              <a:t>Totalidad de agua almacenada en un acuífero y que podría movilizarse para su aprovechamiento.</a:t>
            </a:r>
          </a:p>
        </p:txBody>
      </p:sp>
      <p:sp>
        <p:nvSpPr>
          <p:cNvPr id="9" name="Marcador de contenido 2">
            <a:extLst>
              <a:ext uri="{FF2B5EF4-FFF2-40B4-BE49-F238E27FC236}">
                <a16:creationId xmlns:a16="http://schemas.microsoft.com/office/drawing/2014/main" id="{DB84AAEF-F784-4D81-AC00-1C2F670F4112}"/>
              </a:ext>
            </a:extLst>
          </p:cNvPr>
          <p:cNvSpPr txBox="1">
            <a:spLocks/>
          </p:cNvSpPr>
          <p:nvPr/>
        </p:nvSpPr>
        <p:spPr>
          <a:xfrm>
            <a:off x="4995193" y="4033587"/>
            <a:ext cx="3261379" cy="966396"/>
          </a:xfrm>
          <a:prstGeom prst="rect">
            <a:avLst/>
          </a:prstGeom>
        </p:spPr>
        <p:style>
          <a:lnRef idx="1">
            <a:schemeClr val="accent2"/>
          </a:lnRef>
          <a:fillRef idx="2">
            <a:schemeClr val="accent2"/>
          </a:fillRef>
          <a:effectRef idx="1">
            <a:schemeClr val="accent2"/>
          </a:effectRef>
          <a:fontRef idx="minor">
            <a:schemeClr val="dk1"/>
          </a:fontRef>
        </p:style>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1600" b="1" dirty="0"/>
              <a:t>Recursos: </a:t>
            </a:r>
            <a:r>
              <a:rPr lang="es-ES" sz="1600" dirty="0"/>
              <a:t>Volumen de agua que se ha utilizado y que a lo largo de los años se puede renovar.</a:t>
            </a:r>
          </a:p>
        </p:txBody>
      </p:sp>
      <p:sp>
        <p:nvSpPr>
          <p:cNvPr id="10" name="Marcador de contenido 2">
            <a:extLst>
              <a:ext uri="{FF2B5EF4-FFF2-40B4-BE49-F238E27FC236}">
                <a16:creationId xmlns:a16="http://schemas.microsoft.com/office/drawing/2014/main" id="{6C4AB84E-3844-4668-9385-0AC361ABCDA1}"/>
              </a:ext>
            </a:extLst>
          </p:cNvPr>
          <p:cNvSpPr txBox="1">
            <a:spLocks/>
          </p:cNvSpPr>
          <p:nvPr/>
        </p:nvSpPr>
        <p:spPr>
          <a:xfrm>
            <a:off x="2923222" y="5144514"/>
            <a:ext cx="3343275" cy="354623"/>
          </a:xfrm>
          <a:prstGeom prst="rect">
            <a:avLst/>
          </a:prstGeom>
        </p:spPr>
        <p:style>
          <a:lnRef idx="1">
            <a:schemeClr val="accent5"/>
          </a:lnRef>
          <a:fillRef idx="2">
            <a:schemeClr val="accent5"/>
          </a:fillRef>
          <a:effectRef idx="1">
            <a:schemeClr val="accent5"/>
          </a:effectRef>
          <a:fontRef idx="minor">
            <a:schemeClr val="dk1"/>
          </a:fontRef>
        </p:style>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1600" dirty="0"/>
              <a:t>Recarga &lt; extracciones de agua</a:t>
            </a:r>
          </a:p>
        </p:txBody>
      </p:sp>
      <p:sp>
        <p:nvSpPr>
          <p:cNvPr id="11" name="Marcador de contenido 2">
            <a:extLst>
              <a:ext uri="{FF2B5EF4-FFF2-40B4-BE49-F238E27FC236}">
                <a16:creationId xmlns:a16="http://schemas.microsoft.com/office/drawing/2014/main" id="{E2EBC946-27F6-4C8C-A8A0-77F697429350}"/>
              </a:ext>
            </a:extLst>
          </p:cNvPr>
          <p:cNvSpPr txBox="1">
            <a:spLocks/>
          </p:cNvSpPr>
          <p:nvPr/>
        </p:nvSpPr>
        <p:spPr>
          <a:xfrm>
            <a:off x="3200850" y="5643668"/>
            <a:ext cx="2742300" cy="503973"/>
          </a:xfrm>
          <a:prstGeom prst="rect">
            <a:avLst/>
          </a:prstGeom>
        </p:spPr>
        <p:style>
          <a:lnRef idx="2">
            <a:schemeClr val="accent2"/>
          </a:lnRef>
          <a:fillRef idx="1">
            <a:schemeClr val="lt1"/>
          </a:fillRef>
          <a:effectRef idx="0">
            <a:schemeClr val="accent2"/>
          </a:effectRef>
          <a:fontRef idx="minor">
            <a:schemeClr val="dk1"/>
          </a:fontRef>
        </p:style>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1600" b="1" dirty="0">
                <a:solidFill>
                  <a:schemeClr val="accent2"/>
                </a:solidFill>
              </a:rPr>
              <a:t>Proceso de sobreexplotación</a:t>
            </a:r>
          </a:p>
        </p:txBody>
      </p:sp>
    </p:spTree>
    <p:extLst>
      <p:ext uri="{BB962C8B-B14F-4D97-AF65-F5344CB8AC3E}">
        <p14:creationId xmlns:p14="http://schemas.microsoft.com/office/powerpoint/2010/main" val="42430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2671939E-4F0F-4AD7-9C5B-D3CC407F4C43}"/>
              </a:ext>
            </a:extLst>
          </p:cNvPr>
          <p:cNvSpPr txBox="1">
            <a:spLocks/>
          </p:cNvSpPr>
          <p:nvPr/>
        </p:nvSpPr>
        <p:spPr>
          <a:xfrm>
            <a:off x="692622" y="566494"/>
            <a:ext cx="7929661" cy="1695594"/>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S" dirty="0"/>
              <a:t>Justificación del trabajo</a:t>
            </a:r>
          </a:p>
          <a:p>
            <a:pPr marL="475060" lvl="1" algn="just">
              <a:buFont typeface="Wingdings" panose="05000000000000000000" pitchFamily="2" charset="2"/>
              <a:buChar char="§"/>
            </a:pPr>
            <a:r>
              <a:rPr lang="es-ES" sz="1800" dirty="0"/>
              <a:t>¿Existe conocimiento por parte de los gestores de aguas subterráneas de las características hidrogeológica de los acuíferos?.</a:t>
            </a:r>
          </a:p>
          <a:p>
            <a:pPr marL="475060" lvl="1" algn="just">
              <a:buFont typeface="Wingdings" panose="05000000000000000000" pitchFamily="2" charset="2"/>
              <a:buChar char="§"/>
            </a:pPr>
            <a:r>
              <a:rPr lang="es-ES" sz="1800" dirty="0"/>
              <a:t>¿Se tiene acceso a información clave para poder realizar una gestión sostenible?.</a:t>
            </a:r>
          </a:p>
        </p:txBody>
      </p:sp>
      <p:pic>
        <p:nvPicPr>
          <p:cNvPr id="11" name="Marcador de contenido 18" descr="Imagen que contiene texto, mapa&#10;&#10;Descripción generada automáticamente">
            <a:extLst>
              <a:ext uri="{FF2B5EF4-FFF2-40B4-BE49-F238E27FC236}">
                <a16:creationId xmlns:a16="http://schemas.microsoft.com/office/drawing/2014/main" id="{992663DA-D3AC-4445-9ABE-607BFE72C7C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061701" y="2657775"/>
            <a:ext cx="3207932" cy="2307676"/>
          </a:xfrm>
          <a:prstGeom prst="rect">
            <a:avLst/>
          </a:prstGeom>
        </p:spPr>
      </p:pic>
      <p:sp>
        <p:nvSpPr>
          <p:cNvPr id="24" name="CuadroTexto 23">
            <a:extLst>
              <a:ext uri="{FF2B5EF4-FFF2-40B4-BE49-F238E27FC236}">
                <a16:creationId xmlns:a16="http://schemas.microsoft.com/office/drawing/2014/main" id="{735F8BD8-374A-4C25-AC03-73DFB3DB7517}"/>
              </a:ext>
            </a:extLst>
          </p:cNvPr>
          <p:cNvSpPr txBox="1"/>
          <p:nvPr/>
        </p:nvSpPr>
        <p:spPr>
          <a:xfrm>
            <a:off x="3320629" y="5297342"/>
            <a:ext cx="2616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dirty="0"/>
              <a:t>Comunidad de Aguas Subterráneas</a:t>
            </a:r>
          </a:p>
        </p:txBody>
      </p:sp>
      <p:sp>
        <p:nvSpPr>
          <p:cNvPr id="25" name="CuadroTexto 24">
            <a:extLst>
              <a:ext uri="{FF2B5EF4-FFF2-40B4-BE49-F238E27FC236}">
                <a16:creationId xmlns:a16="http://schemas.microsoft.com/office/drawing/2014/main" id="{215A0A87-2C14-4F1E-83FA-3E261D27BB3E}"/>
              </a:ext>
            </a:extLst>
          </p:cNvPr>
          <p:cNvSpPr txBox="1"/>
          <p:nvPr/>
        </p:nvSpPr>
        <p:spPr>
          <a:xfrm>
            <a:off x="7296729" y="5297342"/>
            <a:ext cx="1690468" cy="3385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sz="1600" dirty="0"/>
              <a:t>(CAS123)</a:t>
            </a:r>
          </a:p>
        </p:txBody>
      </p:sp>
      <p:sp>
        <p:nvSpPr>
          <p:cNvPr id="28" name="Rectángulo 27">
            <a:extLst>
              <a:ext uri="{FF2B5EF4-FFF2-40B4-BE49-F238E27FC236}">
                <a16:creationId xmlns:a16="http://schemas.microsoft.com/office/drawing/2014/main" id="{10249A2F-B93B-442F-A350-4D9F2DDFD30C}"/>
              </a:ext>
            </a:extLst>
          </p:cNvPr>
          <p:cNvSpPr/>
          <p:nvPr/>
        </p:nvSpPr>
        <p:spPr>
          <a:xfrm>
            <a:off x="692622" y="5224730"/>
            <a:ext cx="165742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600" dirty="0"/>
              <a:t>Problemas de sobreexplotación</a:t>
            </a:r>
          </a:p>
        </p:txBody>
      </p:sp>
      <p:sp>
        <p:nvSpPr>
          <p:cNvPr id="30" name="CuadroTexto 29">
            <a:extLst>
              <a:ext uri="{FF2B5EF4-FFF2-40B4-BE49-F238E27FC236}">
                <a16:creationId xmlns:a16="http://schemas.microsoft.com/office/drawing/2014/main" id="{4261AD63-7719-4165-816E-B3FA543079D2}"/>
              </a:ext>
            </a:extLst>
          </p:cNvPr>
          <p:cNvSpPr txBox="1"/>
          <p:nvPr/>
        </p:nvSpPr>
        <p:spPr>
          <a:xfrm>
            <a:off x="1841675" y="5967786"/>
            <a:ext cx="678060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sz="1600" dirty="0"/>
              <a:t>Información limitada de la cantidad y calidad del agua</a:t>
            </a:r>
          </a:p>
        </p:txBody>
      </p:sp>
      <p:sp>
        <p:nvSpPr>
          <p:cNvPr id="2" name="Flecha: a la derecha 1">
            <a:extLst>
              <a:ext uri="{FF2B5EF4-FFF2-40B4-BE49-F238E27FC236}">
                <a16:creationId xmlns:a16="http://schemas.microsoft.com/office/drawing/2014/main" id="{E4D7B633-65D1-4F32-880F-4C363315511D}"/>
              </a:ext>
            </a:extLst>
          </p:cNvPr>
          <p:cNvSpPr/>
          <p:nvPr/>
        </p:nvSpPr>
        <p:spPr>
          <a:xfrm>
            <a:off x="6209101" y="5356785"/>
            <a:ext cx="717564" cy="279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pic>
        <p:nvPicPr>
          <p:cNvPr id="7" name="Marcador de contenido 15" descr="Imagen que contiene texto, mapa&#10;&#10;Descripción generada automáticamente">
            <a:extLst>
              <a:ext uri="{FF2B5EF4-FFF2-40B4-BE49-F238E27FC236}">
                <a16:creationId xmlns:a16="http://schemas.microsoft.com/office/drawing/2014/main" id="{191BC4F6-CE1B-CC6C-8BA4-A03E160ED05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14280" y="2548108"/>
            <a:ext cx="3488533" cy="2467840"/>
          </a:xfrm>
          <a:prstGeom prst="rect">
            <a:avLst/>
          </a:prstGeom>
        </p:spPr>
      </p:pic>
      <p:cxnSp>
        <p:nvCxnSpPr>
          <p:cNvPr id="9" name="Conector recto 8">
            <a:extLst>
              <a:ext uri="{FF2B5EF4-FFF2-40B4-BE49-F238E27FC236}">
                <a16:creationId xmlns:a16="http://schemas.microsoft.com/office/drawing/2014/main" id="{14B262C7-0F02-BF91-719C-9B6563D78D4C}"/>
              </a:ext>
            </a:extLst>
          </p:cNvPr>
          <p:cNvCxnSpPr>
            <a:cxnSpLocks/>
          </p:cNvCxnSpPr>
          <p:nvPr/>
        </p:nvCxnSpPr>
        <p:spPr>
          <a:xfrm flipV="1">
            <a:off x="1935203" y="2711862"/>
            <a:ext cx="2013923" cy="405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9F2A1D9E-0ACD-DA0A-50F1-37BFDD37F5F0}"/>
              </a:ext>
            </a:extLst>
          </p:cNvPr>
          <p:cNvCxnSpPr>
            <a:cxnSpLocks/>
          </p:cNvCxnSpPr>
          <p:nvPr/>
        </p:nvCxnSpPr>
        <p:spPr>
          <a:xfrm>
            <a:off x="1856665" y="3402911"/>
            <a:ext cx="1542700" cy="105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C97D0DC-5FF8-2D79-DFEE-760EBBA569F8}"/>
              </a:ext>
            </a:extLst>
          </p:cNvPr>
          <p:cNvCxnSpPr>
            <a:cxnSpLocks/>
          </p:cNvCxnSpPr>
          <p:nvPr/>
        </p:nvCxnSpPr>
        <p:spPr>
          <a:xfrm flipV="1">
            <a:off x="1776682" y="3020401"/>
            <a:ext cx="1370241" cy="162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76938317-7A91-DF45-770F-97EAB98CD3A3}"/>
              </a:ext>
            </a:extLst>
          </p:cNvPr>
          <p:cNvCxnSpPr>
            <a:cxnSpLocks/>
          </p:cNvCxnSpPr>
          <p:nvPr/>
        </p:nvCxnSpPr>
        <p:spPr>
          <a:xfrm>
            <a:off x="1765462" y="3369251"/>
            <a:ext cx="1084141" cy="963847"/>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echa: a la derecha 18">
            <a:extLst>
              <a:ext uri="{FF2B5EF4-FFF2-40B4-BE49-F238E27FC236}">
                <a16:creationId xmlns:a16="http://schemas.microsoft.com/office/drawing/2014/main" id="{BE0D5623-F449-1316-441B-5ECF89E73169}"/>
              </a:ext>
            </a:extLst>
          </p:cNvPr>
          <p:cNvSpPr/>
          <p:nvPr/>
        </p:nvSpPr>
        <p:spPr>
          <a:xfrm>
            <a:off x="2505073" y="5404254"/>
            <a:ext cx="706530" cy="231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Tree>
    <p:extLst>
      <p:ext uri="{BB962C8B-B14F-4D97-AF65-F5344CB8AC3E}">
        <p14:creationId xmlns:p14="http://schemas.microsoft.com/office/powerpoint/2010/main" val="33685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up)">
                                      <p:cBhvr>
                                        <p:cTn id="30" dur="500"/>
                                        <p:tgtEl>
                                          <p:spTgt spid="2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30" grpId="0" animBg="1"/>
      <p:bldP spid="2"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B580E-3B62-4DD0-8EC4-A4F1B633FE38}"/>
              </a:ext>
            </a:extLst>
          </p:cNvPr>
          <p:cNvSpPr>
            <a:spLocks noGrp="1"/>
          </p:cNvSpPr>
          <p:nvPr>
            <p:ph type="title"/>
          </p:nvPr>
        </p:nvSpPr>
        <p:spPr>
          <a:xfrm>
            <a:off x="822960" y="286603"/>
            <a:ext cx="7543800" cy="1450757"/>
          </a:xfrm>
        </p:spPr>
        <p:txBody>
          <a:bodyPr vert="horz" lIns="91440" tIns="45720" rIns="91440" bIns="45720" rtlCol="0">
            <a:normAutofit/>
          </a:bodyPr>
          <a:lstStyle/>
          <a:p>
            <a:r>
              <a:rPr lang="es-ES" dirty="0"/>
              <a:t>2. OBJETIVOS</a:t>
            </a:r>
          </a:p>
        </p:txBody>
      </p:sp>
      <p:sp>
        <p:nvSpPr>
          <p:cNvPr id="3" name="Marcador de contenido 2">
            <a:extLst>
              <a:ext uri="{FF2B5EF4-FFF2-40B4-BE49-F238E27FC236}">
                <a16:creationId xmlns:a16="http://schemas.microsoft.com/office/drawing/2014/main" id="{AE801071-C485-4756-AE04-B3D40DF3A1FA}"/>
              </a:ext>
            </a:extLst>
          </p:cNvPr>
          <p:cNvSpPr>
            <a:spLocks noGrp="1"/>
          </p:cNvSpPr>
          <p:nvPr>
            <p:ph idx="1"/>
          </p:nvPr>
        </p:nvSpPr>
        <p:spPr>
          <a:xfrm>
            <a:off x="479684" y="1845734"/>
            <a:ext cx="5411449" cy="4023360"/>
          </a:xfrm>
        </p:spPr>
        <p:txBody>
          <a:bodyPr>
            <a:noAutofit/>
          </a:bodyPr>
          <a:lstStyle/>
          <a:p>
            <a:pPr marL="0" indent="0">
              <a:buNone/>
            </a:pPr>
            <a:r>
              <a:rPr lang="es-ES_tradnl" sz="1600" b="1" dirty="0"/>
              <a:t>Objetivo General</a:t>
            </a:r>
            <a:endParaRPr lang="es-ES" sz="1600" dirty="0"/>
          </a:p>
          <a:p>
            <a:pPr marL="0" indent="0">
              <a:buNone/>
            </a:pPr>
            <a:r>
              <a:rPr lang="es-ES_tradnl" sz="1600" dirty="0"/>
              <a:t>Evaluar los recursos y reservas de agua subterránea para la gestión sostenible de los sectores hidrogeológicos 1, 2 y 3 del acuífero de Copiapó en Chile.</a:t>
            </a:r>
          </a:p>
          <a:p>
            <a:pPr marL="0" indent="0">
              <a:buNone/>
            </a:pPr>
            <a:endParaRPr lang="es-ES" sz="1600" dirty="0"/>
          </a:p>
          <a:p>
            <a:pPr marL="0" indent="0">
              <a:buNone/>
            </a:pPr>
            <a:r>
              <a:rPr lang="es-ES_tradnl" sz="1600" b="1" dirty="0"/>
              <a:t>Objetivos específicos</a:t>
            </a:r>
            <a:endParaRPr lang="es-ES" sz="1600" dirty="0"/>
          </a:p>
          <a:p>
            <a:pPr lvl="0"/>
            <a:r>
              <a:rPr lang="es-ES_tradnl" sz="1600" dirty="0"/>
              <a:t>Caracterizar y evaluar a escala espacio - temporal las reservas de agua subterránea.</a:t>
            </a:r>
            <a:endParaRPr lang="es-ES" sz="1600" dirty="0"/>
          </a:p>
          <a:p>
            <a:pPr lvl="0"/>
            <a:r>
              <a:rPr lang="es-ES_tradnl" sz="1600" dirty="0"/>
              <a:t>Caracterizar y evaluar a escala espacio- temporal los recursos de agua subterránea.</a:t>
            </a:r>
            <a:endParaRPr lang="es-ES" sz="1600" dirty="0"/>
          </a:p>
          <a:p>
            <a:pPr lvl="0"/>
            <a:r>
              <a:rPr lang="es-ES_tradnl" sz="1600" dirty="0"/>
              <a:t>Caracterizar la gestión actual de los recursos hídricos subterráneos y proponer medidas de mejora para una gestión sostenible.</a:t>
            </a:r>
            <a:endParaRPr lang="es-ES" sz="1600" dirty="0"/>
          </a:p>
          <a:p>
            <a:endParaRPr lang="es-ES" sz="1600" dirty="0"/>
          </a:p>
        </p:txBody>
      </p:sp>
      <p:pic>
        <p:nvPicPr>
          <p:cNvPr id="6" name="Imagen 5" descr="Imagen que contiene exterior, cielo, hierba, montaña&#10;&#10;Descripción generada automáticamente">
            <a:extLst>
              <a:ext uri="{FF2B5EF4-FFF2-40B4-BE49-F238E27FC236}">
                <a16:creationId xmlns:a16="http://schemas.microsoft.com/office/drawing/2014/main" id="{27F26EA0-5E4B-102D-CFD8-A76663191F07}"/>
              </a:ext>
            </a:extLst>
          </p:cNvPr>
          <p:cNvPicPr>
            <a:picLocks noChangeAspect="1"/>
          </p:cNvPicPr>
          <p:nvPr/>
        </p:nvPicPr>
        <p:blipFill rotWithShape="1">
          <a:blip r:embed="rId2"/>
          <a:srcRect l="34655" r="27241" b="2"/>
          <a:stretch/>
        </p:blipFill>
        <p:spPr>
          <a:xfrm>
            <a:off x="6015428" y="2121908"/>
            <a:ext cx="2351332" cy="3471012"/>
          </a:xfrm>
          <a:prstGeom prst="rect">
            <a:avLst/>
          </a:prstGeom>
        </p:spPr>
      </p:pic>
    </p:spTree>
    <p:extLst>
      <p:ext uri="{BB962C8B-B14F-4D97-AF65-F5344CB8AC3E}">
        <p14:creationId xmlns:p14="http://schemas.microsoft.com/office/powerpoint/2010/main" val="5815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up)">
                                      <p:cBhvr>
                                        <p:cTn id="10" dur="500"/>
                                        <p:tgtEl>
                                          <p:spTgt spid="3">
                                            <p:txEl>
                                              <p:pRg st="4" end="4"/>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up)">
                                      <p:cBhvr>
                                        <p:cTn id="13" dur="500"/>
                                        <p:tgtEl>
                                          <p:spTgt spid="3">
                                            <p:txEl>
                                              <p:pRg st="5" end="5"/>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up)">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B580E-3B62-4DD0-8EC4-A4F1B633FE38}"/>
              </a:ext>
            </a:extLst>
          </p:cNvPr>
          <p:cNvSpPr>
            <a:spLocks noGrp="1"/>
          </p:cNvSpPr>
          <p:nvPr>
            <p:ph type="title"/>
          </p:nvPr>
        </p:nvSpPr>
        <p:spPr>
          <a:xfrm>
            <a:off x="842587" y="1214643"/>
            <a:ext cx="7679273" cy="481487"/>
          </a:xfrm>
        </p:spPr>
        <p:txBody>
          <a:bodyPr vert="horz" lIns="91440" tIns="45720" rIns="91440" bIns="45720" rtlCol="0" anchor="b">
            <a:noAutofit/>
          </a:bodyPr>
          <a:lstStyle/>
          <a:p>
            <a:r>
              <a:rPr lang="es-ES" dirty="0"/>
              <a:t>3. MATERIALES Y MÉTODOS</a:t>
            </a:r>
          </a:p>
        </p:txBody>
      </p:sp>
      <p:sp>
        <p:nvSpPr>
          <p:cNvPr id="3" name="Marcador de contenido 2">
            <a:extLst>
              <a:ext uri="{FF2B5EF4-FFF2-40B4-BE49-F238E27FC236}">
                <a16:creationId xmlns:a16="http://schemas.microsoft.com/office/drawing/2014/main" id="{AE801071-C485-4756-AE04-B3D40DF3A1FA}"/>
              </a:ext>
            </a:extLst>
          </p:cNvPr>
          <p:cNvSpPr>
            <a:spLocks noGrp="1"/>
          </p:cNvSpPr>
          <p:nvPr>
            <p:ph sz="half" idx="1"/>
          </p:nvPr>
        </p:nvSpPr>
        <p:spPr>
          <a:xfrm>
            <a:off x="824601" y="2182395"/>
            <a:ext cx="3549530" cy="2593866"/>
          </a:xfrm>
          <a:prstGeom prst="roundRect">
            <a:avLst/>
          </a:prstGeom>
          <a:solidFill>
            <a:schemeClr val="accent3">
              <a:lumMod val="20000"/>
              <a:lumOff val="80000"/>
            </a:schemeClr>
          </a:solidFill>
          <a:ln w="28575">
            <a:solidFill>
              <a:schemeClr val="accent4">
                <a:lumMod val="75000"/>
              </a:schemeClr>
            </a:solidFill>
          </a:ln>
        </p:spPr>
        <p:txBody>
          <a:bodyPr>
            <a:noAutofit/>
          </a:bodyPr>
          <a:lstStyle/>
          <a:p>
            <a:pPr marL="0" indent="0">
              <a:buNone/>
            </a:pPr>
            <a:r>
              <a:rPr lang="es-ES" sz="1800" b="1" dirty="0">
                <a:solidFill>
                  <a:schemeClr val="accent1">
                    <a:lumMod val="75000"/>
                  </a:schemeClr>
                </a:solidFill>
              </a:rPr>
              <a:t>Fuentes de información primaria</a:t>
            </a:r>
          </a:p>
          <a:p>
            <a:pPr algn="just">
              <a:lnSpc>
                <a:spcPct val="150000"/>
              </a:lnSpc>
            </a:pPr>
            <a:r>
              <a:rPr lang="es-ES" sz="1800" dirty="0"/>
              <a:t>Entrevistas semiestructuradas a Gerenta de CAS123 y a titulares de derechos de aprovechamiento de aguas  Directores de la CAS123.</a:t>
            </a:r>
          </a:p>
          <a:p>
            <a:pPr marL="0" indent="0">
              <a:buNone/>
            </a:pPr>
            <a:endParaRPr lang="es-ES" sz="1800" dirty="0"/>
          </a:p>
        </p:txBody>
      </p:sp>
      <p:sp>
        <p:nvSpPr>
          <p:cNvPr id="4" name="Marcador de contenido 3">
            <a:extLst>
              <a:ext uri="{FF2B5EF4-FFF2-40B4-BE49-F238E27FC236}">
                <a16:creationId xmlns:a16="http://schemas.microsoft.com/office/drawing/2014/main" id="{18A509CB-623E-4B2A-8943-54C2FC03D84A}"/>
              </a:ext>
            </a:extLst>
          </p:cNvPr>
          <p:cNvSpPr>
            <a:spLocks noGrp="1"/>
          </p:cNvSpPr>
          <p:nvPr>
            <p:ph sz="half" idx="2"/>
          </p:nvPr>
        </p:nvSpPr>
        <p:spPr>
          <a:xfrm>
            <a:off x="4682223" y="2181148"/>
            <a:ext cx="4137285" cy="4109223"/>
          </a:xfrm>
          <a:prstGeom prst="roundRect">
            <a:avLst/>
          </a:prstGeom>
          <a:solidFill>
            <a:schemeClr val="accent2">
              <a:lumMod val="20000"/>
              <a:lumOff val="80000"/>
            </a:schemeClr>
          </a:solidFill>
          <a:ln w="28575">
            <a:solidFill>
              <a:schemeClr val="accent4">
                <a:lumMod val="75000"/>
              </a:schemeClr>
            </a:solidFill>
          </a:ln>
        </p:spPr>
        <p:txBody>
          <a:bodyPr vert="horz" lIns="68580" tIns="34290" rIns="68580" bIns="34290" rtlCol="0">
            <a:noAutofit/>
          </a:bodyPr>
          <a:lstStyle/>
          <a:p>
            <a:pPr marL="0" indent="0">
              <a:buNone/>
            </a:pPr>
            <a:r>
              <a:rPr lang="es-ES" b="1" dirty="0">
                <a:solidFill>
                  <a:schemeClr val="accent1">
                    <a:lumMod val="75000"/>
                  </a:schemeClr>
                </a:solidFill>
              </a:rPr>
              <a:t>Fuentes de información secundaria</a:t>
            </a:r>
          </a:p>
          <a:p>
            <a:pPr marL="273050" indent="-273050">
              <a:lnSpc>
                <a:spcPct val="150000"/>
              </a:lnSpc>
              <a:buFont typeface="Wingdings" panose="05000000000000000000" pitchFamily="2" charset="2"/>
              <a:buChar char="§"/>
            </a:pPr>
            <a:r>
              <a:rPr lang="es-ES" sz="1800" dirty="0"/>
              <a:t>Bases de datos de niveles estáticos de pozos de observación.</a:t>
            </a:r>
          </a:p>
          <a:p>
            <a:pPr marL="273050" indent="-273050">
              <a:lnSpc>
                <a:spcPct val="150000"/>
              </a:lnSpc>
              <a:buFont typeface="Wingdings" panose="05000000000000000000" pitchFamily="2" charset="2"/>
              <a:buChar char="§"/>
            </a:pPr>
            <a:r>
              <a:rPr lang="es-ES" sz="1800" dirty="0"/>
              <a:t>Capas de datos SIG.</a:t>
            </a:r>
          </a:p>
          <a:p>
            <a:pPr marL="273050" indent="-273050">
              <a:lnSpc>
                <a:spcPct val="150000"/>
              </a:lnSpc>
              <a:buFont typeface="Wingdings" panose="05000000000000000000" pitchFamily="2" charset="2"/>
              <a:buChar char="§"/>
            </a:pPr>
            <a:r>
              <a:rPr lang="es-ES" sz="1800" dirty="0"/>
              <a:t>Información hidrogeológica geoespacial.</a:t>
            </a:r>
          </a:p>
          <a:p>
            <a:pPr marL="273050" indent="-273050">
              <a:lnSpc>
                <a:spcPct val="150000"/>
              </a:lnSpc>
              <a:buFont typeface="Wingdings" panose="05000000000000000000" pitchFamily="2" charset="2"/>
              <a:buChar char="§"/>
            </a:pPr>
            <a:r>
              <a:rPr lang="es-ES" sz="1800" dirty="0"/>
              <a:t>Fuentes documentales.</a:t>
            </a:r>
          </a:p>
        </p:txBody>
      </p:sp>
      <p:sp>
        <p:nvSpPr>
          <p:cNvPr id="5" name="Título 1">
            <a:extLst>
              <a:ext uri="{FF2B5EF4-FFF2-40B4-BE49-F238E27FC236}">
                <a16:creationId xmlns:a16="http://schemas.microsoft.com/office/drawing/2014/main" id="{4DD6B34D-F152-4A94-A5DC-763BE98DCFEB}"/>
              </a:ext>
            </a:extLst>
          </p:cNvPr>
          <p:cNvSpPr txBox="1">
            <a:spLocks/>
          </p:cNvSpPr>
          <p:nvPr/>
        </p:nvSpPr>
        <p:spPr>
          <a:xfrm>
            <a:off x="1274045" y="1734961"/>
            <a:ext cx="6683765" cy="48148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solidFill>
                  <a:schemeClr val="accent1">
                    <a:lumMod val="75000"/>
                  </a:schemeClr>
                </a:solidFill>
              </a:rPr>
              <a:t>MATERIALES</a:t>
            </a:r>
          </a:p>
        </p:txBody>
      </p:sp>
      <p:pic>
        <p:nvPicPr>
          <p:cNvPr id="10" name="Imagen 9">
            <a:extLst>
              <a:ext uri="{FF2B5EF4-FFF2-40B4-BE49-F238E27FC236}">
                <a16:creationId xmlns:a16="http://schemas.microsoft.com/office/drawing/2014/main" id="{121E8690-9D13-4BDF-BE6E-AFF8A2433505}"/>
              </a:ext>
            </a:extLst>
          </p:cNvPr>
          <p:cNvPicPr>
            <a:picLocks noChangeAspect="1"/>
          </p:cNvPicPr>
          <p:nvPr/>
        </p:nvPicPr>
        <p:blipFill rotWithShape="1">
          <a:blip r:embed="rId2"/>
          <a:srcRect l="2060" t="930" r="-1"/>
          <a:stretch/>
        </p:blipFill>
        <p:spPr>
          <a:xfrm>
            <a:off x="1875954" y="4957110"/>
            <a:ext cx="755652" cy="1090021"/>
          </a:xfrm>
          <a:prstGeom prst="rect">
            <a:avLst/>
          </a:prstGeom>
          <a:ln>
            <a:solidFill>
              <a:schemeClr val="tx1"/>
            </a:solidFill>
          </a:ln>
        </p:spPr>
      </p:pic>
      <p:pic>
        <p:nvPicPr>
          <p:cNvPr id="14" name="Imagen 13">
            <a:extLst>
              <a:ext uri="{FF2B5EF4-FFF2-40B4-BE49-F238E27FC236}">
                <a16:creationId xmlns:a16="http://schemas.microsoft.com/office/drawing/2014/main" id="{A9727A0E-E7B0-4B44-BBDD-8067EF500E44}"/>
              </a:ext>
            </a:extLst>
          </p:cNvPr>
          <p:cNvPicPr>
            <a:picLocks noChangeAspect="1"/>
          </p:cNvPicPr>
          <p:nvPr/>
        </p:nvPicPr>
        <p:blipFill>
          <a:blip r:embed="rId3"/>
          <a:stretch>
            <a:fillRect/>
          </a:stretch>
        </p:blipFill>
        <p:spPr>
          <a:xfrm>
            <a:off x="2677279" y="4957110"/>
            <a:ext cx="858737" cy="1144339"/>
          </a:xfrm>
          <a:prstGeom prst="rect">
            <a:avLst/>
          </a:prstGeom>
        </p:spPr>
      </p:pic>
      <p:pic>
        <p:nvPicPr>
          <p:cNvPr id="12" name="Imagen 11">
            <a:extLst>
              <a:ext uri="{FF2B5EF4-FFF2-40B4-BE49-F238E27FC236}">
                <a16:creationId xmlns:a16="http://schemas.microsoft.com/office/drawing/2014/main" id="{F8520BBE-023C-406F-960C-87BE4B7C21CF}"/>
              </a:ext>
            </a:extLst>
          </p:cNvPr>
          <p:cNvPicPr>
            <a:picLocks noChangeAspect="1"/>
          </p:cNvPicPr>
          <p:nvPr/>
        </p:nvPicPr>
        <p:blipFill rotWithShape="1">
          <a:blip r:embed="rId4"/>
          <a:srcRect l="8849" t="7015" r="7717" b="7034"/>
          <a:stretch/>
        </p:blipFill>
        <p:spPr>
          <a:xfrm>
            <a:off x="3581689" y="4942007"/>
            <a:ext cx="858737" cy="1120226"/>
          </a:xfrm>
          <a:prstGeom prst="rect">
            <a:avLst/>
          </a:prstGeom>
        </p:spPr>
      </p:pic>
      <p:pic>
        <p:nvPicPr>
          <p:cNvPr id="1026" name="Picture 2" descr="Las formas de entrevistar a los candidatos">
            <a:extLst>
              <a:ext uri="{FF2B5EF4-FFF2-40B4-BE49-F238E27FC236}">
                <a16:creationId xmlns:a16="http://schemas.microsoft.com/office/drawing/2014/main" id="{548F01EB-18BE-5BDA-4A73-85AEB939A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2" y="4891771"/>
            <a:ext cx="1716509" cy="114433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9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500"/>
                                        <p:tgtEl>
                                          <p:spTgt spid="3">
                                            <p:bg/>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up)">
                                      <p:cBhvr>
                                        <p:cTn id="14" dur="500"/>
                                        <p:tgtEl>
                                          <p:spTgt spid="4">
                                            <p:bg/>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500"/>
                                        <p:tgtEl>
                                          <p:spTgt spid="3">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500"/>
                                        <p:tgtEl>
                                          <p:spTgt spid="4">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up)">
                                      <p:cBhvr>
                                        <p:cTn id="27" dur="500"/>
                                        <p:tgtEl>
                                          <p:spTgt spid="4">
                                            <p:txEl>
                                              <p:pRg st="1" end="1"/>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up)">
                                      <p:cBhvr>
                                        <p:cTn id="30" dur="500"/>
                                        <p:tgtEl>
                                          <p:spTgt spid="4">
                                            <p:txEl>
                                              <p:pRg st="2" end="2"/>
                                            </p:txEl>
                                          </p:spTgt>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up)">
                                      <p:cBhvr>
                                        <p:cTn id="37" dur="500"/>
                                        <p:tgtEl>
                                          <p:spTgt spid="4">
                                            <p:txEl>
                                              <p:pRg st="3" end="3"/>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par>
                                <p:cTn id="41" presetID="22" presetClass="entr" presetSubtype="1"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par>
                                <p:cTn id="44" presetID="22" presetClass="entr" presetSubtype="1"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wipe(up)">
                                      <p:cBhvr>
                                        <p:cTn id="46" dur="500"/>
                                        <p:tgtEl>
                                          <p:spTgt spid="102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wipe(up)">
                                      <p:cBhvr>
                                        <p:cTn id="4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FC8BC5D3-B942-4425-90CB-5952CCAB2477}"/>
              </a:ext>
            </a:extLst>
          </p:cNvPr>
          <p:cNvSpPr/>
          <p:nvPr/>
        </p:nvSpPr>
        <p:spPr>
          <a:xfrm>
            <a:off x="1561513" y="1813854"/>
            <a:ext cx="6791180" cy="4044460"/>
          </a:xfrm>
          <a:prstGeom prst="roundRect">
            <a:avLst>
              <a:gd name="adj" fmla="val 76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pic>
        <p:nvPicPr>
          <p:cNvPr id="8" name="Imagen 7">
            <a:extLst>
              <a:ext uri="{FF2B5EF4-FFF2-40B4-BE49-F238E27FC236}">
                <a16:creationId xmlns:a16="http://schemas.microsoft.com/office/drawing/2014/main" id="{C2C0EFC3-3644-446F-B974-1EDBC2A420AE}"/>
              </a:ext>
            </a:extLst>
          </p:cNvPr>
          <p:cNvPicPr>
            <a:picLocks noChangeAspect="1"/>
          </p:cNvPicPr>
          <p:nvPr/>
        </p:nvPicPr>
        <p:blipFill>
          <a:blip r:embed="rId2"/>
          <a:stretch>
            <a:fillRect/>
          </a:stretch>
        </p:blipFill>
        <p:spPr>
          <a:xfrm>
            <a:off x="-196204" y="934619"/>
            <a:ext cx="9257882" cy="5361250"/>
          </a:xfrm>
          <a:prstGeom prst="rect">
            <a:avLst/>
          </a:prstGeom>
        </p:spPr>
      </p:pic>
      <p:sp>
        <p:nvSpPr>
          <p:cNvPr id="4" name="Título 1">
            <a:extLst>
              <a:ext uri="{FF2B5EF4-FFF2-40B4-BE49-F238E27FC236}">
                <a16:creationId xmlns:a16="http://schemas.microsoft.com/office/drawing/2014/main" id="{96B60F07-007F-4C68-BEBC-3C20D275F641}"/>
              </a:ext>
            </a:extLst>
          </p:cNvPr>
          <p:cNvSpPr txBox="1">
            <a:spLocks/>
          </p:cNvSpPr>
          <p:nvPr/>
        </p:nvSpPr>
        <p:spPr>
          <a:xfrm>
            <a:off x="1395815" y="375764"/>
            <a:ext cx="6683765" cy="48148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100" b="1" dirty="0">
                <a:solidFill>
                  <a:schemeClr val="accent1">
                    <a:lumMod val="75000"/>
                  </a:schemeClr>
                </a:solidFill>
              </a:rPr>
              <a:t>METODOLOGÍA</a:t>
            </a:r>
          </a:p>
        </p:txBody>
      </p:sp>
    </p:spTree>
    <p:extLst>
      <p:ext uri="{BB962C8B-B14F-4D97-AF65-F5344CB8AC3E}">
        <p14:creationId xmlns:p14="http://schemas.microsoft.com/office/powerpoint/2010/main" val="286820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Lienzo 82">
            <a:extLst>
              <a:ext uri="{FF2B5EF4-FFF2-40B4-BE49-F238E27FC236}">
                <a16:creationId xmlns:a16="http://schemas.microsoft.com/office/drawing/2014/main" id="{C0DD1CF0-7442-4A22-8926-3223106E102E}"/>
              </a:ext>
            </a:extLst>
          </p:cNvPr>
          <p:cNvGrpSpPr/>
          <p:nvPr/>
        </p:nvGrpSpPr>
        <p:grpSpPr>
          <a:xfrm>
            <a:off x="-685800" y="4000426"/>
            <a:ext cx="4781549" cy="2476574"/>
            <a:chOff x="1168934" y="90937"/>
            <a:chExt cx="4270614" cy="2137393"/>
          </a:xfrm>
        </p:grpSpPr>
        <p:pic>
          <p:nvPicPr>
            <p:cNvPr id="18" name="Imagen 17">
              <a:extLst>
                <a:ext uri="{FF2B5EF4-FFF2-40B4-BE49-F238E27FC236}">
                  <a16:creationId xmlns:a16="http://schemas.microsoft.com/office/drawing/2014/main" id="{73110067-AF2C-4BA1-B109-D948BA011E4A}"/>
                </a:ext>
              </a:extLst>
            </p:cNvPr>
            <p:cNvPicPr>
              <a:picLocks noChangeAspect="1"/>
            </p:cNvPicPr>
            <p:nvPr/>
          </p:nvPicPr>
          <p:blipFill>
            <a:blip r:embed="rId2"/>
            <a:stretch>
              <a:fillRect/>
            </a:stretch>
          </p:blipFill>
          <p:spPr>
            <a:xfrm>
              <a:off x="2206667" y="90937"/>
              <a:ext cx="3232881" cy="1634432"/>
            </a:xfrm>
            <a:prstGeom prst="rect">
              <a:avLst/>
            </a:prstGeom>
          </p:spPr>
        </p:pic>
        <p:sp>
          <p:nvSpPr>
            <p:cNvPr id="20" name="Cuadro de texto 22">
              <a:extLst>
                <a:ext uri="{FF2B5EF4-FFF2-40B4-BE49-F238E27FC236}">
                  <a16:creationId xmlns:a16="http://schemas.microsoft.com/office/drawing/2014/main" id="{0F005A5B-7852-4385-A21F-585F13646C7D}"/>
                </a:ext>
              </a:extLst>
            </p:cNvPr>
            <p:cNvSpPr txBox="1"/>
            <p:nvPr/>
          </p:nvSpPr>
          <p:spPr>
            <a:xfrm>
              <a:off x="4746727" y="1896491"/>
              <a:ext cx="387985" cy="317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a:lnSpc>
                  <a:spcPct val="150000"/>
                </a:lnSpc>
                <a:spcAft>
                  <a:spcPts val="600"/>
                </a:spcAft>
              </a:pPr>
              <a:r>
                <a:rPr lang="es-ES_tradnl" sz="900">
                  <a:solidFill>
                    <a:srgbClr val="333333"/>
                  </a:solidFill>
                  <a:latin typeface="Calibri" panose="020F0502020204030204" pitchFamily="34" charset="0"/>
                  <a:ea typeface="Calibri" panose="020F0502020204030204" pitchFamily="34" charset="0"/>
                </a:rPr>
                <a:t>(B)</a:t>
              </a:r>
              <a:endParaRPr lang="es-ES" sz="900">
                <a:solidFill>
                  <a:srgbClr val="333333"/>
                </a:solidFill>
                <a:latin typeface="Calibri" panose="020F0502020204030204" pitchFamily="34" charset="0"/>
                <a:ea typeface="Calibri" panose="020F0502020204030204" pitchFamily="34" charset="0"/>
              </a:endParaRPr>
            </a:p>
          </p:txBody>
        </p:sp>
        <p:sp>
          <p:nvSpPr>
            <p:cNvPr id="21" name="Cuadro de texto 22">
              <a:extLst>
                <a:ext uri="{FF2B5EF4-FFF2-40B4-BE49-F238E27FC236}">
                  <a16:creationId xmlns:a16="http://schemas.microsoft.com/office/drawing/2014/main" id="{15737C7A-1B80-4DFB-A05F-9566BDD85AE7}"/>
                </a:ext>
              </a:extLst>
            </p:cNvPr>
            <p:cNvSpPr txBox="1"/>
            <p:nvPr/>
          </p:nvSpPr>
          <p:spPr>
            <a:xfrm>
              <a:off x="1168934" y="1910830"/>
              <a:ext cx="387985" cy="317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a:lnSpc>
                  <a:spcPct val="150000"/>
                </a:lnSpc>
                <a:spcAft>
                  <a:spcPts val="600"/>
                </a:spcAft>
              </a:pPr>
              <a:r>
                <a:rPr lang="es-ES_tradnl" sz="900" dirty="0">
                  <a:solidFill>
                    <a:srgbClr val="333333"/>
                  </a:solidFill>
                  <a:latin typeface="Calibri" panose="020F0502020204030204" pitchFamily="34" charset="0"/>
                  <a:ea typeface="Calibri" panose="020F0502020204030204" pitchFamily="34" charset="0"/>
                </a:rPr>
                <a:t>(C)</a:t>
              </a:r>
              <a:endParaRPr lang="es-ES" sz="900" dirty="0">
                <a:solidFill>
                  <a:srgbClr val="333333"/>
                </a:solidFill>
                <a:latin typeface="Calibri" panose="020F0502020204030204" pitchFamily="34" charset="0"/>
                <a:ea typeface="Calibri" panose="020F0502020204030204" pitchFamily="34" charset="0"/>
              </a:endParaRPr>
            </a:p>
          </p:txBody>
        </p:sp>
      </p:grpSp>
      <p:pic>
        <p:nvPicPr>
          <p:cNvPr id="22" name="Marcador de contenido 8">
            <a:extLst>
              <a:ext uri="{FF2B5EF4-FFF2-40B4-BE49-F238E27FC236}">
                <a16:creationId xmlns:a16="http://schemas.microsoft.com/office/drawing/2014/main" id="{5C4CF44D-A306-468F-84CB-0762BE37CF83}"/>
              </a:ext>
            </a:extLst>
          </p:cNvPr>
          <p:cNvPicPr>
            <a:picLocks noGrp="1" noChangeAspect="1"/>
          </p:cNvPicPr>
          <p:nvPr>
            <p:ph idx="1"/>
          </p:nvPr>
        </p:nvPicPr>
        <p:blipFill>
          <a:blip r:embed="rId3"/>
          <a:stretch>
            <a:fillRect/>
          </a:stretch>
        </p:blipFill>
        <p:spPr>
          <a:xfrm>
            <a:off x="3009260" y="2023620"/>
            <a:ext cx="2027306" cy="1733107"/>
          </a:xfrm>
          <a:prstGeom prst="rect">
            <a:avLst/>
          </a:prstGeom>
        </p:spPr>
      </p:pic>
      <p:sp>
        <p:nvSpPr>
          <p:cNvPr id="32" name="CuadroTexto 31">
            <a:extLst>
              <a:ext uri="{FF2B5EF4-FFF2-40B4-BE49-F238E27FC236}">
                <a16:creationId xmlns:a16="http://schemas.microsoft.com/office/drawing/2014/main" id="{475BD782-654F-4F6A-B632-EBDE8F2AD7C1}"/>
              </a:ext>
            </a:extLst>
          </p:cNvPr>
          <p:cNvSpPr txBox="1"/>
          <p:nvPr/>
        </p:nvSpPr>
        <p:spPr>
          <a:xfrm>
            <a:off x="784623" y="3615849"/>
            <a:ext cx="1862113" cy="300082"/>
          </a:xfrm>
          <a:prstGeom prst="rect">
            <a:avLst/>
          </a:prstGeom>
          <a:solidFill>
            <a:srgbClr val="FFFF66"/>
          </a:solidFill>
        </p:spPr>
        <p:txBody>
          <a:bodyPr wrap="none" rtlCol="0">
            <a:spAutoFit/>
          </a:bodyPr>
          <a:lstStyle/>
          <a:p>
            <a:r>
              <a:rPr lang="es-ES" sz="1350" dirty="0"/>
              <a:t>Sector Hidrogeológico 3</a:t>
            </a:r>
          </a:p>
        </p:txBody>
      </p:sp>
      <p:pic>
        <p:nvPicPr>
          <p:cNvPr id="29" name="Imagen 28">
            <a:extLst>
              <a:ext uri="{FF2B5EF4-FFF2-40B4-BE49-F238E27FC236}">
                <a16:creationId xmlns:a16="http://schemas.microsoft.com/office/drawing/2014/main" id="{6EAB526D-92F5-40D9-8A47-5831A47233BB}"/>
              </a:ext>
            </a:extLst>
          </p:cNvPr>
          <p:cNvPicPr>
            <a:picLocks noChangeAspect="1"/>
          </p:cNvPicPr>
          <p:nvPr/>
        </p:nvPicPr>
        <p:blipFill>
          <a:blip r:embed="rId4"/>
          <a:stretch>
            <a:fillRect/>
          </a:stretch>
        </p:blipFill>
        <p:spPr>
          <a:xfrm>
            <a:off x="4874416" y="4467450"/>
            <a:ext cx="3394161" cy="1837481"/>
          </a:xfrm>
          <a:prstGeom prst="rect">
            <a:avLst/>
          </a:prstGeom>
        </p:spPr>
      </p:pic>
      <p:sp>
        <p:nvSpPr>
          <p:cNvPr id="30" name="CuadroTexto 29">
            <a:extLst>
              <a:ext uri="{FF2B5EF4-FFF2-40B4-BE49-F238E27FC236}">
                <a16:creationId xmlns:a16="http://schemas.microsoft.com/office/drawing/2014/main" id="{B332DDA2-C3F9-428F-B8EB-DEDEA7E20ECB}"/>
              </a:ext>
            </a:extLst>
          </p:cNvPr>
          <p:cNvSpPr txBox="1"/>
          <p:nvPr/>
        </p:nvSpPr>
        <p:spPr>
          <a:xfrm>
            <a:off x="4572000" y="4165505"/>
            <a:ext cx="1862113" cy="300082"/>
          </a:xfrm>
          <a:prstGeom prst="rect">
            <a:avLst/>
          </a:prstGeom>
          <a:solidFill>
            <a:schemeClr val="accent4"/>
          </a:solidFill>
        </p:spPr>
        <p:txBody>
          <a:bodyPr wrap="none" rtlCol="0">
            <a:spAutoFit/>
          </a:bodyPr>
          <a:lstStyle/>
          <a:p>
            <a:r>
              <a:rPr lang="es-ES" sz="1350" dirty="0"/>
              <a:t>Sector Hidrogeológico 2</a:t>
            </a:r>
          </a:p>
        </p:txBody>
      </p:sp>
      <p:cxnSp>
        <p:nvCxnSpPr>
          <p:cNvPr id="33" name="Conector recto de flecha 32">
            <a:extLst>
              <a:ext uri="{FF2B5EF4-FFF2-40B4-BE49-F238E27FC236}">
                <a16:creationId xmlns:a16="http://schemas.microsoft.com/office/drawing/2014/main" id="{C7486851-9363-4815-AFF9-FB88C512AD97}"/>
              </a:ext>
            </a:extLst>
          </p:cNvPr>
          <p:cNvCxnSpPr>
            <a:cxnSpLocks/>
            <a:endCxn id="30" idx="1"/>
          </p:cNvCxnSpPr>
          <p:nvPr/>
        </p:nvCxnSpPr>
        <p:spPr>
          <a:xfrm>
            <a:off x="4095749" y="3094802"/>
            <a:ext cx="476251" cy="1220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506552C2-27FB-4096-B070-4E786812723A}"/>
              </a:ext>
            </a:extLst>
          </p:cNvPr>
          <p:cNvPicPr>
            <a:picLocks noChangeAspect="1"/>
          </p:cNvPicPr>
          <p:nvPr/>
        </p:nvPicPr>
        <p:blipFill>
          <a:blip r:embed="rId5"/>
          <a:stretch>
            <a:fillRect/>
          </a:stretch>
        </p:blipFill>
        <p:spPr>
          <a:xfrm>
            <a:off x="5399089" y="2222019"/>
            <a:ext cx="3601119" cy="1895250"/>
          </a:xfrm>
          <a:prstGeom prst="rect">
            <a:avLst/>
          </a:prstGeom>
        </p:spPr>
      </p:pic>
      <p:cxnSp>
        <p:nvCxnSpPr>
          <p:cNvPr id="24" name="Conector recto de flecha 23">
            <a:extLst>
              <a:ext uri="{FF2B5EF4-FFF2-40B4-BE49-F238E27FC236}">
                <a16:creationId xmlns:a16="http://schemas.microsoft.com/office/drawing/2014/main" id="{F9BFD840-E2C2-44ED-8461-6F91050CED1F}"/>
              </a:ext>
            </a:extLst>
          </p:cNvPr>
          <p:cNvCxnSpPr>
            <a:cxnSpLocks/>
            <a:endCxn id="35" idx="1"/>
          </p:cNvCxnSpPr>
          <p:nvPr/>
        </p:nvCxnSpPr>
        <p:spPr>
          <a:xfrm flipV="1">
            <a:off x="4572000" y="1985748"/>
            <a:ext cx="979927" cy="9107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8F8F04B8-F929-4FA2-9D22-B6430909CD89}"/>
              </a:ext>
            </a:extLst>
          </p:cNvPr>
          <p:cNvSpPr txBox="1"/>
          <p:nvPr/>
        </p:nvSpPr>
        <p:spPr>
          <a:xfrm>
            <a:off x="5551927" y="1835707"/>
            <a:ext cx="1862113" cy="300082"/>
          </a:xfrm>
          <a:prstGeom prst="rect">
            <a:avLst/>
          </a:prstGeom>
          <a:solidFill>
            <a:srgbClr val="6699FF"/>
          </a:solidFill>
        </p:spPr>
        <p:txBody>
          <a:bodyPr wrap="none" rtlCol="0">
            <a:spAutoFit/>
          </a:bodyPr>
          <a:lstStyle/>
          <a:p>
            <a:r>
              <a:rPr lang="es-ES" sz="1350" dirty="0"/>
              <a:t>Sector Hidrogeológico 1</a:t>
            </a:r>
          </a:p>
        </p:txBody>
      </p:sp>
      <p:cxnSp>
        <p:nvCxnSpPr>
          <p:cNvPr id="36" name="Conector recto de flecha 35">
            <a:extLst>
              <a:ext uri="{FF2B5EF4-FFF2-40B4-BE49-F238E27FC236}">
                <a16:creationId xmlns:a16="http://schemas.microsoft.com/office/drawing/2014/main" id="{D0101B81-A8BA-47C5-B0C4-7A79A9CF1278}"/>
              </a:ext>
            </a:extLst>
          </p:cNvPr>
          <p:cNvCxnSpPr>
            <a:cxnSpLocks/>
            <a:endCxn id="32" idx="0"/>
          </p:cNvCxnSpPr>
          <p:nvPr/>
        </p:nvCxnSpPr>
        <p:spPr>
          <a:xfrm flipH="1">
            <a:off x="1715680" y="2933700"/>
            <a:ext cx="2128819" cy="682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ítulo 1">
            <a:extLst>
              <a:ext uri="{FF2B5EF4-FFF2-40B4-BE49-F238E27FC236}">
                <a16:creationId xmlns:a16="http://schemas.microsoft.com/office/drawing/2014/main" id="{087C9AE0-A1B5-49F4-99BD-042C0E0B3311}"/>
              </a:ext>
            </a:extLst>
          </p:cNvPr>
          <p:cNvSpPr txBox="1">
            <a:spLocks/>
          </p:cNvSpPr>
          <p:nvPr/>
        </p:nvSpPr>
        <p:spPr>
          <a:xfrm>
            <a:off x="890975" y="1773653"/>
            <a:ext cx="5377098" cy="307239"/>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60747" indent="-260747"/>
            <a:r>
              <a:rPr lang="es-ES" sz="1500" b="1" dirty="0">
                <a:solidFill>
                  <a:schemeClr val="accent1">
                    <a:lumMod val="75000"/>
                  </a:schemeClr>
                </a:solidFill>
              </a:rPr>
              <a:t>a) Evolución temporal del grosor no saturado</a:t>
            </a:r>
          </a:p>
        </p:txBody>
      </p:sp>
      <p:sp>
        <p:nvSpPr>
          <p:cNvPr id="19" name="Título 1">
            <a:extLst>
              <a:ext uri="{FF2B5EF4-FFF2-40B4-BE49-F238E27FC236}">
                <a16:creationId xmlns:a16="http://schemas.microsoft.com/office/drawing/2014/main" id="{E8BB5F94-2A14-4E52-94B1-8833917E1622}"/>
              </a:ext>
            </a:extLst>
          </p:cNvPr>
          <p:cNvSpPr>
            <a:spLocks noGrp="1"/>
          </p:cNvSpPr>
          <p:nvPr>
            <p:ph type="title"/>
          </p:nvPr>
        </p:nvSpPr>
        <p:spPr>
          <a:xfrm>
            <a:off x="819961" y="1298438"/>
            <a:ext cx="7448616" cy="481483"/>
          </a:xfrm>
        </p:spPr>
        <p:txBody>
          <a:bodyPr>
            <a:noAutofit/>
          </a:bodyPr>
          <a:lstStyle/>
          <a:p>
            <a:r>
              <a:rPr lang="es-ES" b="1" dirty="0"/>
              <a:t>4. RESULTADOS Y DISCUSIÓN</a:t>
            </a:r>
          </a:p>
        </p:txBody>
      </p:sp>
    </p:spTree>
    <p:extLst>
      <p:ext uri="{BB962C8B-B14F-4D97-AF65-F5344CB8AC3E}">
        <p14:creationId xmlns:p14="http://schemas.microsoft.com/office/powerpoint/2010/main" val="695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par>
                                <p:cTn id="11" presetID="22" presetClass="entr" presetSubtype="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500"/>
                                        <p:tgtEl>
                                          <p:spTgt spid="3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par>
                                <p:cTn id="33" presetID="22" presetClass="entr" presetSubtype="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a:extLst>
              <a:ext uri="{FF2B5EF4-FFF2-40B4-BE49-F238E27FC236}">
                <a16:creationId xmlns:a16="http://schemas.microsoft.com/office/drawing/2014/main" id="{4B758FCE-6F88-4E93-93D7-EF2289474028}"/>
              </a:ext>
            </a:extLst>
          </p:cNvPr>
          <p:cNvSpPr txBox="1">
            <a:spLocks/>
          </p:cNvSpPr>
          <p:nvPr/>
        </p:nvSpPr>
        <p:spPr>
          <a:xfrm>
            <a:off x="423452" y="362226"/>
            <a:ext cx="6683765" cy="481487"/>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1500" b="1" dirty="0">
                <a:solidFill>
                  <a:schemeClr val="accent1">
                    <a:lumMod val="75000"/>
                  </a:schemeClr>
                </a:solidFill>
              </a:rPr>
              <a:t>b) Reserva segura y recursos</a:t>
            </a:r>
          </a:p>
        </p:txBody>
      </p:sp>
      <p:graphicFrame>
        <p:nvGraphicFramePr>
          <p:cNvPr id="35" name="Tabla 34">
            <a:extLst>
              <a:ext uri="{FF2B5EF4-FFF2-40B4-BE49-F238E27FC236}">
                <a16:creationId xmlns:a16="http://schemas.microsoft.com/office/drawing/2014/main" id="{E8EE3C50-A6FC-45BB-9666-58CBB7FA75F3}"/>
              </a:ext>
            </a:extLst>
          </p:cNvPr>
          <p:cNvGraphicFramePr>
            <a:graphicFrameLocks noGrp="1"/>
          </p:cNvGraphicFramePr>
          <p:nvPr>
            <p:extLst>
              <p:ext uri="{D42A27DB-BD31-4B8C-83A1-F6EECF244321}">
                <p14:modId xmlns:p14="http://schemas.microsoft.com/office/powerpoint/2010/main" val="118142514"/>
              </p:ext>
            </p:extLst>
          </p:nvPr>
        </p:nvGraphicFramePr>
        <p:xfrm>
          <a:off x="503890" y="1210233"/>
          <a:ext cx="3398297" cy="927927"/>
        </p:xfrm>
        <a:graphic>
          <a:graphicData uri="http://schemas.openxmlformats.org/drawingml/2006/table">
            <a:tbl>
              <a:tblPr firstRow="1" firstCol="1" bandRow="1">
                <a:tableStyleId>{327F97BB-C833-4FB7-BDE5-3F7075034690}</a:tableStyleId>
              </a:tblPr>
              <a:tblGrid>
                <a:gridCol w="1014294">
                  <a:extLst>
                    <a:ext uri="{9D8B030D-6E8A-4147-A177-3AD203B41FA5}">
                      <a16:colId xmlns:a16="http://schemas.microsoft.com/office/drawing/2014/main" val="743154726"/>
                    </a:ext>
                  </a:extLst>
                </a:gridCol>
                <a:gridCol w="1135239">
                  <a:extLst>
                    <a:ext uri="{9D8B030D-6E8A-4147-A177-3AD203B41FA5}">
                      <a16:colId xmlns:a16="http://schemas.microsoft.com/office/drawing/2014/main" val="474364259"/>
                    </a:ext>
                  </a:extLst>
                </a:gridCol>
                <a:gridCol w="1248764">
                  <a:extLst>
                    <a:ext uri="{9D8B030D-6E8A-4147-A177-3AD203B41FA5}">
                      <a16:colId xmlns:a16="http://schemas.microsoft.com/office/drawing/2014/main" val="298778160"/>
                    </a:ext>
                  </a:extLst>
                </a:gridCol>
              </a:tblGrid>
              <a:tr h="455248">
                <a:tc>
                  <a:txBody>
                    <a:bodyPr/>
                    <a:lstStyle/>
                    <a:p>
                      <a:pPr algn="ctr">
                        <a:lnSpc>
                          <a:spcPct val="150000"/>
                        </a:lnSpc>
                        <a:spcAft>
                          <a:spcPts val="0"/>
                        </a:spcAft>
                      </a:pPr>
                      <a:r>
                        <a:rPr lang="es-ES" sz="1100" dirty="0">
                          <a:solidFill>
                            <a:schemeClr val="bg1"/>
                          </a:solidFill>
                          <a:effectLst/>
                        </a:rPr>
                        <a:t>Caso Extremo</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336699"/>
                    </a:solidFill>
                  </a:tcPr>
                </a:tc>
                <a:tc>
                  <a:txBody>
                    <a:bodyPr/>
                    <a:lstStyle/>
                    <a:p>
                      <a:pPr algn="ctr">
                        <a:lnSpc>
                          <a:spcPct val="150000"/>
                        </a:lnSpc>
                        <a:spcAft>
                          <a:spcPts val="0"/>
                        </a:spcAft>
                      </a:pPr>
                      <a:r>
                        <a:rPr lang="es-ES" sz="1100" dirty="0">
                          <a:solidFill>
                            <a:schemeClr val="bg1"/>
                          </a:solidFill>
                          <a:effectLst/>
                        </a:rPr>
                        <a:t>Reserva segura (Hm</a:t>
                      </a:r>
                      <a:r>
                        <a:rPr lang="es-ES" sz="1100" baseline="30000" dirty="0">
                          <a:solidFill>
                            <a:schemeClr val="bg1"/>
                          </a:solidFill>
                          <a:effectLst/>
                        </a:rPr>
                        <a:t>3</a:t>
                      </a:r>
                      <a:r>
                        <a:rPr lang="es-ES" sz="1100" dirty="0">
                          <a:solidFill>
                            <a:schemeClr val="bg1"/>
                          </a:solidFill>
                          <a:effectLst/>
                        </a:rPr>
                        <a:t>)</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336699"/>
                    </a:solidFill>
                  </a:tcPr>
                </a:tc>
                <a:tc>
                  <a:txBody>
                    <a:bodyPr/>
                    <a:lstStyle/>
                    <a:p>
                      <a:pPr algn="ctr">
                        <a:lnSpc>
                          <a:spcPct val="150000"/>
                        </a:lnSpc>
                        <a:spcAft>
                          <a:spcPts val="0"/>
                        </a:spcAft>
                      </a:pPr>
                      <a:r>
                        <a:rPr lang="es-ES" sz="1100" dirty="0">
                          <a:solidFill>
                            <a:schemeClr val="bg1"/>
                          </a:solidFill>
                          <a:effectLst/>
                        </a:rPr>
                        <a:t>Recursos medios (Hm</a:t>
                      </a:r>
                      <a:r>
                        <a:rPr lang="es-ES" sz="1100" baseline="30000" dirty="0">
                          <a:solidFill>
                            <a:schemeClr val="bg1"/>
                          </a:solidFill>
                          <a:effectLst/>
                        </a:rPr>
                        <a:t>3</a:t>
                      </a:r>
                      <a:r>
                        <a:rPr lang="es-ES" sz="1100" dirty="0">
                          <a:solidFill>
                            <a:schemeClr val="bg1"/>
                          </a:solidFill>
                          <a:effectLst/>
                        </a:rPr>
                        <a:t>/año)</a:t>
                      </a:r>
                      <a:endParaRPr lang="es-E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336699"/>
                    </a:solidFill>
                  </a:tcPr>
                </a:tc>
                <a:extLst>
                  <a:ext uri="{0D108BD9-81ED-4DB2-BD59-A6C34878D82A}">
                    <a16:rowId xmlns:a16="http://schemas.microsoft.com/office/drawing/2014/main" val="1838430486"/>
                  </a:ext>
                </a:extLst>
              </a:tr>
              <a:tr h="215218">
                <a:tc>
                  <a:txBody>
                    <a:bodyPr/>
                    <a:lstStyle/>
                    <a:p>
                      <a:pPr algn="ctr">
                        <a:lnSpc>
                          <a:spcPct val="150000"/>
                        </a:lnSpc>
                        <a:spcAft>
                          <a:spcPts val="0"/>
                        </a:spcAft>
                      </a:pPr>
                      <a:r>
                        <a:rPr lang="es-ES" sz="1100" dirty="0">
                          <a:solidFill>
                            <a:schemeClr val="tx1"/>
                          </a:solidFill>
                          <a:effectLst/>
                        </a:rPr>
                        <a:t>Mínimo</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0099CC"/>
                    </a:solidFill>
                  </a:tcPr>
                </a:tc>
                <a:tc>
                  <a:txBody>
                    <a:bodyPr/>
                    <a:lstStyle/>
                    <a:p>
                      <a:pPr algn="ctr">
                        <a:lnSpc>
                          <a:spcPct val="150000"/>
                        </a:lnSpc>
                        <a:spcAft>
                          <a:spcPts val="0"/>
                        </a:spcAft>
                      </a:pPr>
                      <a:r>
                        <a:rPr lang="es-ES" sz="1100" dirty="0">
                          <a:solidFill>
                            <a:schemeClr val="tx1"/>
                          </a:solidFill>
                          <a:effectLst/>
                        </a:rPr>
                        <a:t>137,51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0099CC"/>
                    </a:solidFill>
                  </a:tcPr>
                </a:tc>
                <a:tc>
                  <a:txBody>
                    <a:bodyPr/>
                    <a:lstStyle/>
                    <a:p>
                      <a:pPr algn="ctr">
                        <a:lnSpc>
                          <a:spcPct val="150000"/>
                        </a:lnSpc>
                        <a:spcAft>
                          <a:spcPts val="0"/>
                        </a:spcAft>
                      </a:pPr>
                      <a:r>
                        <a:rPr lang="es-ES" sz="1100" dirty="0">
                          <a:solidFill>
                            <a:schemeClr val="tx1"/>
                          </a:solidFill>
                          <a:effectLst/>
                        </a:rPr>
                        <a:t>19,27</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0099CC"/>
                    </a:solidFill>
                  </a:tcPr>
                </a:tc>
                <a:extLst>
                  <a:ext uri="{0D108BD9-81ED-4DB2-BD59-A6C34878D82A}">
                    <a16:rowId xmlns:a16="http://schemas.microsoft.com/office/drawing/2014/main" val="1835767425"/>
                  </a:ext>
                </a:extLst>
              </a:tr>
              <a:tr h="215218">
                <a:tc>
                  <a:txBody>
                    <a:bodyPr/>
                    <a:lstStyle/>
                    <a:p>
                      <a:pPr algn="ctr">
                        <a:lnSpc>
                          <a:spcPct val="150000"/>
                        </a:lnSpc>
                        <a:spcAft>
                          <a:spcPts val="0"/>
                        </a:spcAft>
                      </a:pPr>
                      <a:r>
                        <a:rPr lang="es-ES" sz="1100" dirty="0">
                          <a:solidFill>
                            <a:schemeClr val="tx1"/>
                          </a:solidFill>
                          <a:effectLst/>
                        </a:rPr>
                        <a:t>Máximo</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99CCFF"/>
                    </a:solidFill>
                  </a:tcPr>
                </a:tc>
                <a:tc>
                  <a:txBody>
                    <a:bodyPr/>
                    <a:lstStyle/>
                    <a:p>
                      <a:pPr algn="ctr">
                        <a:lnSpc>
                          <a:spcPct val="150000"/>
                        </a:lnSpc>
                        <a:spcAft>
                          <a:spcPts val="0"/>
                        </a:spcAft>
                      </a:pPr>
                      <a:r>
                        <a:rPr lang="es-ES" sz="1100">
                          <a:solidFill>
                            <a:schemeClr val="tx1"/>
                          </a:solidFill>
                          <a:effectLst/>
                        </a:rPr>
                        <a:t>1380,92</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99CCFF"/>
                    </a:solidFill>
                  </a:tcPr>
                </a:tc>
                <a:tc>
                  <a:txBody>
                    <a:bodyPr/>
                    <a:lstStyle/>
                    <a:p>
                      <a:pPr algn="ctr">
                        <a:lnSpc>
                          <a:spcPct val="150000"/>
                        </a:lnSpc>
                        <a:spcAft>
                          <a:spcPts val="0"/>
                        </a:spcAft>
                      </a:pPr>
                      <a:r>
                        <a:rPr lang="es-ES" sz="1100" dirty="0">
                          <a:solidFill>
                            <a:schemeClr val="tx1"/>
                          </a:solidFill>
                          <a:effectLst/>
                        </a:rPr>
                        <a:t>76,48</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rgbClr val="99CCFF"/>
                    </a:solidFill>
                  </a:tcPr>
                </a:tc>
                <a:extLst>
                  <a:ext uri="{0D108BD9-81ED-4DB2-BD59-A6C34878D82A}">
                    <a16:rowId xmlns:a16="http://schemas.microsoft.com/office/drawing/2014/main" val="2444306661"/>
                  </a:ext>
                </a:extLst>
              </a:tr>
            </a:tbl>
          </a:graphicData>
        </a:graphic>
      </p:graphicFrame>
      <p:sp>
        <p:nvSpPr>
          <p:cNvPr id="8" name="CuadroTexto 7">
            <a:extLst>
              <a:ext uri="{FF2B5EF4-FFF2-40B4-BE49-F238E27FC236}">
                <a16:creationId xmlns:a16="http://schemas.microsoft.com/office/drawing/2014/main" id="{C0C57EFF-35C0-4CAF-B3BE-089BBC469372}"/>
              </a:ext>
            </a:extLst>
          </p:cNvPr>
          <p:cNvSpPr txBox="1"/>
          <p:nvPr/>
        </p:nvSpPr>
        <p:spPr>
          <a:xfrm>
            <a:off x="968732" y="869206"/>
            <a:ext cx="1862113" cy="300082"/>
          </a:xfrm>
          <a:prstGeom prst="rect">
            <a:avLst/>
          </a:prstGeom>
          <a:solidFill>
            <a:srgbClr val="6699FF"/>
          </a:solidFill>
        </p:spPr>
        <p:txBody>
          <a:bodyPr wrap="none" rtlCol="0">
            <a:spAutoFit/>
          </a:bodyPr>
          <a:lstStyle/>
          <a:p>
            <a:r>
              <a:rPr lang="es-ES" sz="1350" dirty="0"/>
              <a:t>Sector Hidrogeológico 1</a:t>
            </a:r>
          </a:p>
        </p:txBody>
      </p:sp>
      <p:graphicFrame>
        <p:nvGraphicFramePr>
          <p:cNvPr id="10" name="Tabla 9">
            <a:extLst>
              <a:ext uri="{FF2B5EF4-FFF2-40B4-BE49-F238E27FC236}">
                <a16:creationId xmlns:a16="http://schemas.microsoft.com/office/drawing/2014/main" id="{56E51AE4-7123-43E7-9CB8-21E70B93A4DA}"/>
              </a:ext>
            </a:extLst>
          </p:cNvPr>
          <p:cNvGraphicFramePr>
            <a:graphicFrameLocks noGrp="1"/>
          </p:cNvGraphicFramePr>
          <p:nvPr>
            <p:extLst>
              <p:ext uri="{D42A27DB-BD31-4B8C-83A1-F6EECF244321}">
                <p14:modId xmlns:p14="http://schemas.microsoft.com/office/powerpoint/2010/main" val="3658435446"/>
              </p:ext>
            </p:extLst>
          </p:nvPr>
        </p:nvGraphicFramePr>
        <p:xfrm>
          <a:off x="2066187" y="2948252"/>
          <a:ext cx="3398297" cy="961495"/>
        </p:xfrm>
        <a:graphic>
          <a:graphicData uri="http://schemas.openxmlformats.org/drawingml/2006/table">
            <a:tbl>
              <a:tblPr firstRow="1" firstCol="1" bandRow="1">
                <a:tableStyleId>{69C7853C-536D-4A76-A0AE-DD22124D55A5}</a:tableStyleId>
              </a:tblPr>
              <a:tblGrid>
                <a:gridCol w="1142590">
                  <a:extLst>
                    <a:ext uri="{9D8B030D-6E8A-4147-A177-3AD203B41FA5}">
                      <a16:colId xmlns:a16="http://schemas.microsoft.com/office/drawing/2014/main" val="206104835"/>
                    </a:ext>
                  </a:extLst>
                </a:gridCol>
                <a:gridCol w="1057115">
                  <a:extLst>
                    <a:ext uri="{9D8B030D-6E8A-4147-A177-3AD203B41FA5}">
                      <a16:colId xmlns:a16="http://schemas.microsoft.com/office/drawing/2014/main" val="1861653939"/>
                    </a:ext>
                  </a:extLst>
                </a:gridCol>
                <a:gridCol w="1198592">
                  <a:extLst>
                    <a:ext uri="{9D8B030D-6E8A-4147-A177-3AD203B41FA5}">
                      <a16:colId xmlns:a16="http://schemas.microsoft.com/office/drawing/2014/main" val="1707018378"/>
                    </a:ext>
                  </a:extLst>
                </a:gridCol>
              </a:tblGrid>
              <a:tr h="510517">
                <a:tc>
                  <a:txBody>
                    <a:bodyPr/>
                    <a:lstStyle/>
                    <a:p>
                      <a:pPr algn="ctr">
                        <a:lnSpc>
                          <a:spcPct val="150000"/>
                        </a:lnSpc>
                        <a:spcAft>
                          <a:spcPts val="0"/>
                        </a:spcAft>
                      </a:pPr>
                      <a:r>
                        <a:rPr lang="es-ES" sz="1100" dirty="0">
                          <a:effectLst/>
                        </a:rPr>
                        <a:t>Caso Extremo</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Reserva segura (Hm</a:t>
                      </a:r>
                      <a:r>
                        <a:rPr lang="es-ES" sz="1100" baseline="30000" dirty="0">
                          <a:effectLst/>
                        </a:rPr>
                        <a:t>3</a:t>
                      </a:r>
                      <a:r>
                        <a:rPr lang="es-ES" sz="1100" dirty="0">
                          <a:effectLst/>
                        </a:rPr>
                        <a:t>)</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Recursos medios (Hm</a:t>
                      </a:r>
                      <a:r>
                        <a:rPr lang="es-ES" sz="1100" baseline="30000" dirty="0">
                          <a:effectLst/>
                        </a:rPr>
                        <a:t>3</a:t>
                      </a:r>
                      <a:r>
                        <a:rPr lang="es-ES" sz="1100" dirty="0">
                          <a:effectLst/>
                        </a:rPr>
                        <a:t>/año)</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67562866"/>
                  </a:ext>
                </a:extLst>
              </a:tr>
              <a:tr h="215218">
                <a:tc>
                  <a:txBody>
                    <a:bodyPr/>
                    <a:lstStyle/>
                    <a:p>
                      <a:pPr algn="ctr">
                        <a:lnSpc>
                          <a:spcPct val="150000"/>
                        </a:lnSpc>
                        <a:spcAft>
                          <a:spcPts val="0"/>
                        </a:spcAft>
                      </a:pPr>
                      <a:r>
                        <a:rPr lang="es-ES" sz="1100" dirty="0">
                          <a:effectLst/>
                        </a:rPr>
                        <a:t>Mínimo</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a:effectLst/>
                        </a:rPr>
                        <a:t>159,98</a:t>
                      </a:r>
                      <a:endParaRPr lang="es-ES" sz="11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5.24</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750962976"/>
                  </a:ext>
                </a:extLst>
              </a:tr>
              <a:tr h="215218">
                <a:tc>
                  <a:txBody>
                    <a:bodyPr/>
                    <a:lstStyle/>
                    <a:p>
                      <a:pPr algn="ctr">
                        <a:lnSpc>
                          <a:spcPct val="150000"/>
                        </a:lnSpc>
                        <a:spcAft>
                          <a:spcPts val="0"/>
                        </a:spcAft>
                      </a:pPr>
                      <a:r>
                        <a:rPr lang="es-ES" sz="1100" dirty="0">
                          <a:effectLst/>
                        </a:rPr>
                        <a:t>Máximo</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1235,06</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29.10</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71270568"/>
                  </a:ext>
                </a:extLst>
              </a:tr>
            </a:tbl>
          </a:graphicData>
        </a:graphic>
      </p:graphicFrame>
      <p:sp>
        <p:nvSpPr>
          <p:cNvPr id="12" name="CuadroTexto 11">
            <a:extLst>
              <a:ext uri="{FF2B5EF4-FFF2-40B4-BE49-F238E27FC236}">
                <a16:creationId xmlns:a16="http://schemas.microsoft.com/office/drawing/2014/main" id="{56DBB4F8-8912-4520-BFE9-93C450093899}"/>
              </a:ext>
            </a:extLst>
          </p:cNvPr>
          <p:cNvSpPr txBox="1"/>
          <p:nvPr/>
        </p:nvSpPr>
        <p:spPr>
          <a:xfrm>
            <a:off x="2531029" y="2598638"/>
            <a:ext cx="1862113" cy="300082"/>
          </a:xfrm>
          <a:prstGeom prst="rect">
            <a:avLst/>
          </a:prstGeom>
          <a:solidFill>
            <a:schemeClr val="accent3">
              <a:lumMod val="60000"/>
              <a:lumOff val="40000"/>
            </a:schemeClr>
          </a:solidFill>
        </p:spPr>
        <p:txBody>
          <a:bodyPr wrap="none" rtlCol="0">
            <a:spAutoFit/>
          </a:bodyPr>
          <a:lstStyle/>
          <a:p>
            <a:r>
              <a:rPr lang="es-ES" sz="1350" dirty="0"/>
              <a:t>Sector Hidrogeológico 2</a:t>
            </a:r>
          </a:p>
        </p:txBody>
      </p:sp>
      <p:graphicFrame>
        <p:nvGraphicFramePr>
          <p:cNvPr id="13" name="Tabla 12">
            <a:extLst>
              <a:ext uri="{FF2B5EF4-FFF2-40B4-BE49-F238E27FC236}">
                <a16:creationId xmlns:a16="http://schemas.microsoft.com/office/drawing/2014/main" id="{F07C3F9C-1C28-400E-935E-3B7C62E0BD99}"/>
              </a:ext>
            </a:extLst>
          </p:cNvPr>
          <p:cNvGraphicFramePr>
            <a:graphicFrameLocks noGrp="1"/>
          </p:cNvGraphicFramePr>
          <p:nvPr>
            <p:extLst>
              <p:ext uri="{D42A27DB-BD31-4B8C-83A1-F6EECF244321}">
                <p14:modId xmlns:p14="http://schemas.microsoft.com/office/powerpoint/2010/main" val="4051818181"/>
              </p:ext>
            </p:extLst>
          </p:nvPr>
        </p:nvGraphicFramePr>
        <p:xfrm>
          <a:off x="605566" y="5028958"/>
          <a:ext cx="3439551" cy="927927"/>
        </p:xfrm>
        <a:graphic>
          <a:graphicData uri="http://schemas.openxmlformats.org/drawingml/2006/table">
            <a:tbl>
              <a:tblPr firstRow="1" firstCol="1" bandRow="1">
                <a:tableStyleId>{FABFCF23-3B69-468F-B69F-88F6DE6A72F2}</a:tableStyleId>
              </a:tblPr>
              <a:tblGrid>
                <a:gridCol w="1016231">
                  <a:extLst>
                    <a:ext uri="{9D8B030D-6E8A-4147-A177-3AD203B41FA5}">
                      <a16:colId xmlns:a16="http://schemas.microsoft.com/office/drawing/2014/main" val="3181657788"/>
                    </a:ext>
                  </a:extLst>
                </a:gridCol>
                <a:gridCol w="996689">
                  <a:extLst>
                    <a:ext uri="{9D8B030D-6E8A-4147-A177-3AD203B41FA5}">
                      <a16:colId xmlns:a16="http://schemas.microsoft.com/office/drawing/2014/main" val="1790906932"/>
                    </a:ext>
                  </a:extLst>
                </a:gridCol>
                <a:gridCol w="1426631">
                  <a:extLst>
                    <a:ext uri="{9D8B030D-6E8A-4147-A177-3AD203B41FA5}">
                      <a16:colId xmlns:a16="http://schemas.microsoft.com/office/drawing/2014/main" val="417768778"/>
                    </a:ext>
                  </a:extLst>
                </a:gridCol>
              </a:tblGrid>
              <a:tr h="455248">
                <a:tc>
                  <a:txBody>
                    <a:bodyPr/>
                    <a:lstStyle/>
                    <a:p>
                      <a:pPr algn="ctr">
                        <a:lnSpc>
                          <a:spcPct val="150000"/>
                        </a:lnSpc>
                        <a:spcAft>
                          <a:spcPts val="0"/>
                        </a:spcAft>
                      </a:pPr>
                      <a:r>
                        <a:rPr lang="es-ES" sz="1100" dirty="0">
                          <a:effectLst/>
                        </a:rPr>
                        <a:t>Caso Extremo</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Reserva segura (Hm</a:t>
                      </a:r>
                      <a:r>
                        <a:rPr lang="es-ES" sz="1100" baseline="30000" dirty="0">
                          <a:effectLst/>
                        </a:rPr>
                        <a:t>3</a:t>
                      </a:r>
                      <a:r>
                        <a:rPr lang="es-ES" sz="1100" dirty="0">
                          <a:effectLst/>
                        </a:rPr>
                        <a:t>)</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Recursos medios (Hm</a:t>
                      </a:r>
                      <a:r>
                        <a:rPr lang="es-ES" sz="1100" baseline="30000" dirty="0">
                          <a:effectLst/>
                        </a:rPr>
                        <a:t>3</a:t>
                      </a:r>
                      <a:r>
                        <a:rPr lang="es-ES" sz="1100" dirty="0">
                          <a:effectLst/>
                        </a:rPr>
                        <a:t>/año)</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183448627"/>
                  </a:ext>
                </a:extLst>
              </a:tr>
              <a:tr h="215218">
                <a:tc>
                  <a:txBody>
                    <a:bodyPr/>
                    <a:lstStyle/>
                    <a:p>
                      <a:pPr algn="ctr">
                        <a:lnSpc>
                          <a:spcPct val="150000"/>
                        </a:lnSpc>
                        <a:spcAft>
                          <a:spcPts val="0"/>
                        </a:spcAft>
                      </a:pPr>
                      <a:r>
                        <a:rPr lang="es-ES" sz="1100" dirty="0">
                          <a:effectLst/>
                        </a:rPr>
                        <a:t>Mínimo</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321,11</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12,65</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986628703"/>
                  </a:ext>
                </a:extLst>
              </a:tr>
              <a:tr h="215218">
                <a:tc>
                  <a:txBody>
                    <a:bodyPr/>
                    <a:lstStyle/>
                    <a:p>
                      <a:pPr algn="ctr">
                        <a:lnSpc>
                          <a:spcPct val="150000"/>
                        </a:lnSpc>
                        <a:spcAft>
                          <a:spcPts val="0"/>
                        </a:spcAft>
                      </a:pPr>
                      <a:r>
                        <a:rPr lang="es-ES" sz="1100" dirty="0">
                          <a:effectLst/>
                        </a:rPr>
                        <a:t>Máximo</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a:effectLst/>
                        </a:rPr>
                        <a:t>2073,50</a:t>
                      </a:r>
                      <a:endParaRPr lang="es-ES" sz="110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50000"/>
                        </a:lnSpc>
                        <a:spcAft>
                          <a:spcPts val="0"/>
                        </a:spcAft>
                      </a:pPr>
                      <a:r>
                        <a:rPr lang="es-ES" sz="1100" dirty="0">
                          <a:effectLst/>
                        </a:rPr>
                        <a:t>61,95</a:t>
                      </a:r>
                      <a:endParaRPr lang="es-ES"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189444172"/>
                  </a:ext>
                </a:extLst>
              </a:tr>
            </a:tbl>
          </a:graphicData>
        </a:graphic>
      </p:graphicFrame>
      <p:sp>
        <p:nvSpPr>
          <p:cNvPr id="14" name="CuadroTexto 13">
            <a:extLst>
              <a:ext uri="{FF2B5EF4-FFF2-40B4-BE49-F238E27FC236}">
                <a16:creationId xmlns:a16="http://schemas.microsoft.com/office/drawing/2014/main" id="{4985981F-7D2C-4903-AF68-78F759712D9F}"/>
              </a:ext>
            </a:extLst>
          </p:cNvPr>
          <p:cNvSpPr txBox="1"/>
          <p:nvPr/>
        </p:nvSpPr>
        <p:spPr>
          <a:xfrm>
            <a:off x="1111661" y="4641634"/>
            <a:ext cx="1862113" cy="300082"/>
          </a:xfrm>
          <a:prstGeom prst="rect">
            <a:avLst/>
          </a:prstGeom>
          <a:solidFill>
            <a:srgbClr val="FFFF66"/>
          </a:solidFill>
        </p:spPr>
        <p:txBody>
          <a:bodyPr wrap="none" rtlCol="0">
            <a:spAutoFit/>
          </a:bodyPr>
          <a:lstStyle/>
          <a:p>
            <a:r>
              <a:rPr lang="es-ES" sz="1350" dirty="0"/>
              <a:t>Sector Hidrogeológico 3</a:t>
            </a:r>
          </a:p>
        </p:txBody>
      </p:sp>
      <p:pic>
        <p:nvPicPr>
          <p:cNvPr id="2" name="Imagen 1">
            <a:extLst>
              <a:ext uri="{FF2B5EF4-FFF2-40B4-BE49-F238E27FC236}">
                <a16:creationId xmlns:a16="http://schemas.microsoft.com/office/drawing/2014/main" id="{6F108281-FAA2-F2CB-9F36-302331E8E21F}"/>
              </a:ext>
            </a:extLst>
          </p:cNvPr>
          <p:cNvPicPr>
            <a:picLocks noChangeAspect="1"/>
          </p:cNvPicPr>
          <p:nvPr/>
        </p:nvPicPr>
        <p:blipFill>
          <a:blip r:embed="rId2"/>
          <a:stretch>
            <a:fillRect/>
          </a:stretch>
        </p:blipFill>
        <p:spPr>
          <a:xfrm>
            <a:off x="4065271" y="4425351"/>
            <a:ext cx="3267920" cy="1900196"/>
          </a:xfrm>
          <a:prstGeom prst="rect">
            <a:avLst/>
          </a:prstGeom>
        </p:spPr>
      </p:pic>
      <p:pic>
        <p:nvPicPr>
          <p:cNvPr id="3" name="Imagen 2">
            <a:extLst>
              <a:ext uri="{FF2B5EF4-FFF2-40B4-BE49-F238E27FC236}">
                <a16:creationId xmlns:a16="http://schemas.microsoft.com/office/drawing/2014/main" id="{D77F255A-301C-BF08-2EAF-9DCCE9C7F22B}"/>
              </a:ext>
            </a:extLst>
          </p:cNvPr>
          <p:cNvPicPr>
            <a:picLocks noChangeAspect="1"/>
          </p:cNvPicPr>
          <p:nvPr/>
        </p:nvPicPr>
        <p:blipFill>
          <a:blip r:embed="rId3"/>
          <a:stretch>
            <a:fillRect/>
          </a:stretch>
        </p:blipFill>
        <p:spPr>
          <a:xfrm>
            <a:off x="5609230" y="2387092"/>
            <a:ext cx="3278359" cy="1900195"/>
          </a:xfrm>
          <a:prstGeom prst="rect">
            <a:avLst/>
          </a:prstGeom>
        </p:spPr>
      </p:pic>
      <p:pic>
        <p:nvPicPr>
          <p:cNvPr id="4" name="Imagen 3">
            <a:extLst>
              <a:ext uri="{FF2B5EF4-FFF2-40B4-BE49-F238E27FC236}">
                <a16:creationId xmlns:a16="http://schemas.microsoft.com/office/drawing/2014/main" id="{261D6AF8-E839-F6D2-DCE0-86C5879A65F7}"/>
              </a:ext>
            </a:extLst>
          </p:cNvPr>
          <p:cNvPicPr>
            <a:picLocks noChangeAspect="1"/>
          </p:cNvPicPr>
          <p:nvPr/>
        </p:nvPicPr>
        <p:blipFill>
          <a:blip r:embed="rId4"/>
          <a:stretch>
            <a:fillRect/>
          </a:stretch>
        </p:blipFill>
        <p:spPr>
          <a:xfrm>
            <a:off x="4182133" y="524538"/>
            <a:ext cx="3230225" cy="1861567"/>
          </a:xfrm>
          <a:prstGeom prst="rect">
            <a:avLst/>
          </a:prstGeom>
        </p:spPr>
      </p:pic>
      <p:pic>
        <p:nvPicPr>
          <p:cNvPr id="7" name="Imagen 6">
            <a:extLst>
              <a:ext uri="{FF2B5EF4-FFF2-40B4-BE49-F238E27FC236}">
                <a16:creationId xmlns:a16="http://schemas.microsoft.com/office/drawing/2014/main" id="{7304F4D1-6920-34A2-3041-DD79E24AD9CC}"/>
              </a:ext>
            </a:extLst>
          </p:cNvPr>
          <p:cNvPicPr>
            <a:picLocks noChangeAspect="1"/>
          </p:cNvPicPr>
          <p:nvPr/>
        </p:nvPicPr>
        <p:blipFill>
          <a:blip r:embed="rId5"/>
          <a:stretch>
            <a:fillRect/>
          </a:stretch>
        </p:blipFill>
        <p:spPr>
          <a:xfrm>
            <a:off x="75735" y="2598638"/>
            <a:ext cx="1990452" cy="1696779"/>
          </a:xfrm>
          <a:prstGeom prst="rect">
            <a:avLst/>
          </a:prstGeom>
        </p:spPr>
      </p:pic>
    </p:spTree>
    <p:extLst>
      <p:ext uri="{BB962C8B-B14F-4D97-AF65-F5344CB8AC3E}">
        <p14:creationId xmlns:p14="http://schemas.microsoft.com/office/powerpoint/2010/main" val="28315890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16610</TotalTime>
  <Words>1035</Words>
  <Application>Microsoft Office PowerPoint</Application>
  <PresentationFormat>Presentación en pantalla (4:3)</PresentationFormat>
  <Paragraphs>138</Paragraphs>
  <Slides>15</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Calibri</vt:lpstr>
      <vt:lpstr>Roboto Light</vt:lpstr>
      <vt:lpstr>Times New Roman</vt:lpstr>
      <vt:lpstr>Wingdings</vt:lpstr>
      <vt:lpstr>Calibri Light</vt:lpstr>
      <vt:lpstr>Wingdings 3</vt:lpstr>
      <vt:lpstr>Roman</vt:lpstr>
      <vt:lpstr>Arial</vt:lpstr>
      <vt:lpstr>Retrospect</vt:lpstr>
      <vt:lpstr>Presentación de PowerPoint</vt:lpstr>
      <vt:lpstr>Tabla de Contenidos</vt:lpstr>
      <vt:lpstr>1. Introducción</vt:lpstr>
      <vt:lpstr>Presentación de PowerPoint</vt:lpstr>
      <vt:lpstr>2. OBJETIVOS</vt:lpstr>
      <vt:lpstr>3. MATERIALES Y MÉTODOS</vt:lpstr>
      <vt:lpstr>Presentación de PowerPoint</vt:lpstr>
      <vt:lpstr>4. RESULTADOS Y DISCUSIÓN</vt:lpstr>
      <vt:lpstr>Presentación de PowerPoint</vt:lpstr>
      <vt:lpstr>Presentación de PowerPoint</vt:lpstr>
      <vt:lpstr>Presentación de PowerPoint</vt:lpstr>
      <vt:lpstr>Presentación de PowerPoint</vt:lpstr>
      <vt:lpstr>CONCLUSIONES</vt:lpstr>
      <vt:lpstr>RECOMENDACIONES FINALES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yoda</dc:creator>
  <cp:lastModifiedBy>Ana Karina Palacios Quezada (akpalaciosq)</cp:lastModifiedBy>
  <cp:revision>32</cp:revision>
  <dcterms:modified xsi:type="dcterms:W3CDTF">2023-10-05T19:57:10Z</dcterms:modified>
</cp:coreProperties>
</file>