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5" r:id="rId1"/>
    <p:sldMasterId id="2147484291" r:id="rId2"/>
  </p:sldMasterIdLst>
  <p:notesMasterIdLst>
    <p:notesMasterId r:id="rId22"/>
  </p:notesMasterIdLst>
  <p:sldIdLst>
    <p:sldId id="333" r:id="rId3"/>
    <p:sldId id="292" r:id="rId4"/>
    <p:sldId id="291" r:id="rId5"/>
    <p:sldId id="316" r:id="rId6"/>
    <p:sldId id="322" r:id="rId7"/>
    <p:sldId id="323" r:id="rId8"/>
    <p:sldId id="317" r:id="rId9"/>
    <p:sldId id="331" r:id="rId10"/>
    <p:sldId id="320" r:id="rId11"/>
    <p:sldId id="321" r:id="rId12"/>
    <p:sldId id="318" r:id="rId13"/>
    <p:sldId id="324" r:id="rId14"/>
    <p:sldId id="326" r:id="rId15"/>
    <p:sldId id="329" r:id="rId16"/>
    <p:sldId id="327" r:id="rId17"/>
    <p:sldId id="328" r:id="rId18"/>
    <p:sldId id="330" r:id="rId19"/>
    <p:sldId id="332" r:id="rId20"/>
    <p:sldId id="306" r:id="rId2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7305DED-33BB-48BE-A87C-1CF23644C1A8}">
          <p14:sldIdLst/>
        </p14:section>
        <p14:section name="Sección sin título" id="{F3CE0C5B-EB09-431A-90C4-941CA9E0B7AA}">
          <p14:sldIdLst>
            <p14:sldId id="333"/>
            <p14:sldId id="292"/>
            <p14:sldId id="291"/>
            <p14:sldId id="316"/>
            <p14:sldId id="322"/>
            <p14:sldId id="323"/>
            <p14:sldId id="317"/>
            <p14:sldId id="331"/>
            <p14:sldId id="320"/>
            <p14:sldId id="321"/>
            <p14:sldId id="318"/>
            <p14:sldId id="324"/>
            <p14:sldId id="326"/>
            <p14:sldId id="329"/>
            <p14:sldId id="327"/>
            <p14:sldId id="328"/>
            <p14:sldId id="330"/>
            <p14:sldId id="332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FA"/>
    <a:srgbClr val="F3FFFF"/>
    <a:srgbClr val="CC66FF"/>
    <a:srgbClr val="008000"/>
    <a:srgbClr val="FF3300"/>
    <a:srgbClr val="003300"/>
    <a:srgbClr val="FFFFFF"/>
    <a:srgbClr val="990000"/>
    <a:srgbClr val="00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828" autoAdjust="0"/>
    <p:restoredTop sz="99821" autoAdjust="0"/>
  </p:normalViewPr>
  <p:slideViewPr>
    <p:cSldViewPr showGuides="1">
      <p:cViewPr varScale="1">
        <p:scale>
          <a:sx n="86" d="100"/>
          <a:sy n="86" d="100"/>
        </p:scale>
        <p:origin x="725" y="53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0C8CD-744C-4C67-97CF-C5461AF348A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47A3D-3405-40CE-B0E1-4E72A04486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1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29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AR"/>
            </a:p>
          </p:txBody>
        </p:sp>
      </p:grpSp>
      <p:graphicFrame>
        <p:nvGraphicFramePr>
          <p:cNvPr id="8" name="Object 14"/>
          <p:cNvGraphicFramePr>
            <a:graphicFrameLocks/>
          </p:cNvGraphicFramePr>
          <p:nvPr/>
        </p:nvGraphicFramePr>
        <p:xfrm>
          <a:off x="8732838" y="63500"/>
          <a:ext cx="3603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Imagen" r:id="rId3" imgW="504720" imgH="596880" progId="Word.Picture.8">
                  <p:embed/>
                </p:oleObj>
              </mc:Choice>
              <mc:Fallback>
                <p:oleObj name="Imagen" r:id="rId3" imgW="504720" imgH="596880" progId="Word.Picture.8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838" y="63500"/>
                        <a:ext cx="3603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D80FF">
                                <a:alpha val="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6003925" y="74613"/>
            <a:ext cx="27447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s-ES" sz="1400">
                <a:latin typeface="Tahoma" pitchFamily="34" charset="0"/>
                <a:cs typeface="+mn-cs"/>
              </a:rPr>
              <a:t>Universidad Nacional del Nordeste</a:t>
            </a:r>
          </a:p>
          <a:p>
            <a:pPr>
              <a:defRPr/>
            </a:pPr>
            <a:r>
              <a:rPr lang="es-ES" sz="1400">
                <a:latin typeface="Tahoma" pitchFamily="34" charset="0"/>
                <a:cs typeface="+mn-cs"/>
              </a:rPr>
              <a:t>Facultad de Ingeniería</a:t>
            </a:r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s-AR"/>
              <a:t>Click to edit Master title style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s-AR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2286-A6AC-42CB-B372-92943E0C88E8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8205-C54B-4ECE-9BF4-2CD5266D9DC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7E8E2-319D-4A0C-BE82-9914E2591258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4D98B-D0E3-4D7A-BB33-8A452F04052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6E29-C52A-4FD7-AAC3-E00EFF8164E0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5F14D-3F73-495D-8361-BC5DCA7F88F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6589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28D29-1ECB-41DF-951B-2A23F95AD026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345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634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5841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118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713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1954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61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3DED-13B6-48CB-9245-2132F47FAC52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B470F-38C5-481F-AA99-ED2D8B8548F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92308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887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4333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4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1F392-F5DC-4A2A-9774-2DC421417D64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C1D76-DA84-474E-801E-B7FBE1B401E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502E-69DF-4959-876C-9185197EA388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24B8C-9636-4BFD-B904-DE3A44DB0E1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D31B-F927-4432-8B55-F303847012B4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A49A-2974-41DB-A1AF-2F522724A94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F5BA4-8578-4325-B8B1-AC9530C0B9C3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1FEC-2D36-498E-A140-C7408763353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6548-BE20-41C5-AD86-5B3ECC3F5DB0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8592-E195-4982-A061-A9FC5FCE01C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3DDA-2AAF-4D5F-A22A-629EC6A113CD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1BBC-2646-4E58-9FCE-3479FA063CD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4B9C-E0C9-41AA-A05D-BBF8D92D785C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9A8B-7C47-4050-A72D-F948B2871AB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Click to edit Master text styles</a:t>
            </a:r>
          </a:p>
          <a:p>
            <a:pPr lvl="1"/>
            <a:r>
              <a:rPr lang="es-AR" smtClean="0"/>
              <a:t>Second level</a:t>
            </a:r>
          </a:p>
          <a:p>
            <a:pPr lvl="2"/>
            <a:r>
              <a:rPr lang="es-AR" smtClean="0"/>
              <a:t>Third level</a:t>
            </a:r>
          </a:p>
          <a:p>
            <a:pPr lvl="3"/>
            <a:r>
              <a:rPr lang="es-AR" smtClean="0"/>
              <a:t>Fourth level</a:t>
            </a:r>
          </a:p>
          <a:p>
            <a:pPr lvl="4"/>
            <a:r>
              <a:rPr lang="es-AR" smtClean="0"/>
              <a:t>Fifth level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BCE6D65-A678-46B1-97A2-7A2146587B8E}" type="datetimeFigureOut">
              <a:rPr lang="es-AR"/>
              <a:pPr>
                <a:defRPr/>
              </a:pPr>
              <a:t>25/9/2023</a:t>
            </a:fld>
            <a:endParaRPr lang="es-AR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F034BC9-6F4A-43C4-9876-F04E4B651ED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 sz="2400">
              <a:latin typeface="Times New Roman" pitchFamily="18" charset="0"/>
            </a:endParaRPr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 sz="2400">
              <a:latin typeface="Times New Roman" pitchFamily="18" charset="0"/>
            </a:endParaRPr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 sz="2400">
              <a:latin typeface="Times New Roman" pitchFamily="18" charset="0"/>
            </a:endParaRPr>
          </a:p>
        </p:txBody>
      </p:sp>
      <p:graphicFrame>
        <p:nvGraphicFramePr>
          <p:cNvPr id="1026" name="Object 14"/>
          <p:cNvGraphicFramePr>
            <a:graphicFrameLocks/>
          </p:cNvGraphicFramePr>
          <p:nvPr/>
        </p:nvGraphicFramePr>
        <p:xfrm>
          <a:off x="8732838" y="63500"/>
          <a:ext cx="3603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n" r:id="rId14" imgW="504720" imgH="596880" progId="Word.Picture.8">
                  <p:embed/>
                </p:oleObj>
              </mc:Choice>
              <mc:Fallback>
                <p:oleObj name="Imagen" r:id="rId14" imgW="504720" imgH="596880" progId="Word.Picture.8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838" y="63500"/>
                        <a:ext cx="3603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D80FF">
                                <a:alpha val="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31" name="Text Box 15"/>
          <p:cNvSpPr txBox="1">
            <a:spLocks noChangeArrowheads="1"/>
          </p:cNvSpPr>
          <p:nvPr userDrawn="1"/>
        </p:nvSpPr>
        <p:spPr bwMode="auto">
          <a:xfrm>
            <a:off x="6003925" y="74613"/>
            <a:ext cx="27447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s-ES" sz="1400">
                <a:latin typeface="Tahoma" pitchFamily="34" charset="0"/>
                <a:cs typeface="+mn-cs"/>
              </a:rPr>
              <a:t>Universidad Nacional del Nordeste</a:t>
            </a:r>
          </a:p>
          <a:p>
            <a:pPr>
              <a:defRPr/>
            </a:pPr>
            <a:r>
              <a:rPr lang="es-ES" sz="1400">
                <a:latin typeface="Tahoma" pitchFamily="34" charset="0"/>
                <a:cs typeface="+mn-cs"/>
              </a:rPr>
              <a:t>Facultad de Ingeniería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FF08F-DC6B-4601-B491-B0F83F6DD2DA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-PY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3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Google Shape;373;p3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Google Shape;375;p3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Google Shape;376;p34"/>
          <p:cNvSpPr/>
          <p:nvPr/>
        </p:nvSpPr>
        <p:spPr>
          <a:xfrm>
            <a:off x="612720" y="31284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11 CuadroTexto">
            <a:extLst>
              <a:ext uri="{FF2B5EF4-FFF2-40B4-BE49-F238E27FC236}">
                <a16:creationId xmlns:a16="http://schemas.microsoft.com/office/drawing/2014/main" id="{05519194-9CBA-4866-89E4-5F5E3A79BBCE}"/>
              </a:ext>
            </a:extLst>
          </p:cNvPr>
          <p:cNvSpPr txBox="1"/>
          <p:nvPr/>
        </p:nvSpPr>
        <p:spPr>
          <a:xfrm>
            <a:off x="3246451" y="5995405"/>
            <a:ext cx="223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jvpilar@gmail.com</a:t>
            </a:r>
            <a:endParaRPr kumimoji="0" lang="es-PY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6 CuadroTexto">
            <a:extLst>
              <a:ext uri="{FF2B5EF4-FFF2-40B4-BE49-F238E27FC236}">
                <a16:creationId xmlns:a16="http://schemas.microsoft.com/office/drawing/2014/main" id="{7BA66D96-8953-4428-80A4-2884BE88E65C}"/>
              </a:ext>
            </a:extLst>
          </p:cNvPr>
          <p:cNvSpPr txBox="1"/>
          <p:nvPr/>
        </p:nvSpPr>
        <p:spPr>
          <a:xfrm>
            <a:off x="0" y="223928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análisis </a:t>
            </a:r>
            <a:r>
              <a:rPr lang="es-E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multicriterio</a:t>
            </a:r>
            <a:r>
              <a:rPr lang="es-E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selección de fuentes de agua en el Chaco Paraguayo</a:t>
            </a:r>
            <a:endParaRPr kumimoji="0" lang="es-PY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Google Shape;377;p34">
            <a:extLst>
              <a:ext uri="{FF2B5EF4-FFF2-40B4-BE49-F238E27FC236}">
                <a16:creationId xmlns:a16="http://schemas.microsoft.com/office/drawing/2014/main" id="{98C9E8DA-5740-4730-8178-3EC33F1A714A}"/>
              </a:ext>
            </a:extLst>
          </p:cNvPr>
          <p:cNvSpPr txBox="1"/>
          <p:nvPr/>
        </p:nvSpPr>
        <p:spPr>
          <a:xfrm>
            <a:off x="-316215" y="4265224"/>
            <a:ext cx="1857150" cy="6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400" b="0" i="0" u="none" strike="noStrike" kern="1200" cap="none" spc="0" normalizeH="0" baseline="0" noProof="0" dirty="0">
                <a:ln>
                  <a:noFill/>
                </a:ln>
                <a:solidFill>
                  <a:srgbClr val="5757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EE6CC453-6286-EEE2-DE57-8E1332F918DE}"/>
              </a:ext>
            </a:extLst>
          </p:cNvPr>
          <p:cNvSpPr txBox="1"/>
          <p:nvPr/>
        </p:nvSpPr>
        <p:spPr>
          <a:xfrm>
            <a:off x="292090" y="1807189"/>
            <a:ext cx="847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"/>
                <a:cs typeface="Calibri" pitchFamily="34" charset="0"/>
              </a:rPr>
              <a:t>Gestión y manejo de recursos </a:t>
            </a:r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"/>
                <a:cs typeface="Calibri" pitchFamily="34" charset="0"/>
              </a:rPr>
              <a:t>naturales</a:t>
            </a:r>
            <a:endParaRPr lang="es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FE7DF-309D-002B-9956-2923E4D8F22B}"/>
              </a:ext>
            </a:extLst>
          </p:cNvPr>
          <p:cNvSpPr txBox="1"/>
          <p:nvPr/>
        </p:nvSpPr>
        <p:spPr>
          <a:xfrm>
            <a:off x="1649953" y="6421315"/>
            <a:ext cx="5887994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190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1" i="0" u="none" strike="noStrike" kern="1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 Congreso de Agua Ambiente y Energía, AUGM</a:t>
            </a:r>
            <a:endParaRPr kumimoji="0" lang="en-US" sz="1800" b="1" i="0" u="none" strike="noStrike" kern="15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F24843-89A1-BF9E-AAA5-0A97C229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085" y="284057"/>
            <a:ext cx="1068689" cy="1341607"/>
          </a:xfrm>
          <a:prstGeom prst="rect">
            <a:avLst/>
          </a:prstGeom>
        </p:spPr>
      </p:pic>
      <p:pic>
        <p:nvPicPr>
          <p:cNvPr id="14" name="Picture 6" descr="logo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799" y="345628"/>
            <a:ext cx="6445083" cy="107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270859" y="4695378"/>
            <a:ext cx="8693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A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PILAR</a:t>
            </a:r>
            <a:r>
              <a:rPr kumimoji="0" lang="es-A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Jorge V.; </a:t>
            </a:r>
            <a:r>
              <a:rPr kumimoji="0" lang="es-A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RUBERTO</a:t>
            </a:r>
            <a:r>
              <a:rPr kumimoji="0" lang="es-A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Alejandro R</a:t>
            </a:r>
            <a:r>
              <a:rPr kumimoji="0" lang="es-A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.;</a:t>
            </a:r>
            <a:r>
              <a:rPr lang="es-AR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GÓMEZ, Marcelo J. M</a:t>
            </a:r>
            <a:r>
              <a:rPr lang="es-AR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kumimoji="0" lang="es-A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s-A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 </a:t>
            </a:r>
            <a:r>
              <a:rPr kumimoji="0" lang="es-A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TYMKIW, Pedro T.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55521" y="5434886"/>
            <a:ext cx="88741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Grupo de Investigación del Departamento de Hidráulica de la Facultad de Ingeniería – UNNE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Resistencia – Chaco - Argentina</a:t>
            </a:r>
            <a:endParaRPr kumimoji="0" lang="es-ES_tradnl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1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536" y="1261784"/>
            <a:ext cx="8574438" cy="5047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2400" u="sng" dirty="0" smtClean="0"/>
              <a:t>Método del Análisis Jerárquico  </a:t>
            </a:r>
            <a:r>
              <a:rPr lang="es-AR" sz="2400" dirty="0" smtClean="0"/>
              <a:t>(continuación)</a:t>
            </a:r>
          </a:p>
          <a:p>
            <a:endParaRPr lang="es-ES" sz="2400" dirty="0" smtClean="0"/>
          </a:p>
          <a:p>
            <a:pPr>
              <a:spcAft>
                <a:spcPts val="600"/>
              </a:spcAft>
            </a:pPr>
            <a:r>
              <a:rPr lang="es-ES" sz="2400" dirty="0" smtClean="0"/>
              <a:t>Demuestra que el </a:t>
            </a:r>
            <a:r>
              <a:rPr lang="es-ES" sz="2400" dirty="0" err="1" smtClean="0"/>
              <a:t>autovector</a:t>
            </a:r>
            <a:r>
              <a:rPr lang="es-ES" sz="2400" dirty="0" smtClean="0"/>
              <a:t> de la matriz de comparaciones paritarias es el </a:t>
            </a:r>
            <a:r>
              <a:rPr lang="es-ES" sz="2400" u="sng" dirty="0" smtClean="0"/>
              <a:t>vector de preferencias.</a:t>
            </a:r>
          </a:p>
          <a:p>
            <a:pPr>
              <a:spcAft>
                <a:spcPts val="600"/>
              </a:spcAft>
            </a:pPr>
            <a:r>
              <a:rPr lang="es-ES" sz="2400" dirty="0" smtClean="0"/>
              <a:t>Refleja la influencia de cada elemento en la decisión a tomar (según la percepción del tomador de decisiones).</a:t>
            </a:r>
          </a:p>
          <a:p>
            <a:r>
              <a:rPr lang="es-AR" sz="2400" b="1" dirty="0" err="1" smtClean="0"/>
              <a:t>Saaty</a:t>
            </a:r>
            <a:r>
              <a:rPr lang="es-AR" sz="2400" dirty="0" smtClean="0"/>
              <a:t> propone utilizar escala de 1 a 9 pues nuestro cerebro es capaz de reconocer hasta 9 niveles de “matices” en una comparación simultánea. En este trabajo se adoptó la escala de 1 a 10, semejante a la utilizada en calificaciones escolares, con la que los tomadores de decisiones están familiarizados.</a:t>
            </a:r>
            <a:endParaRPr lang="es-ES" sz="2400" dirty="0" smtClean="0"/>
          </a:p>
        </p:txBody>
      </p:sp>
      <p:pic>
        <p:nvPicPr>
          <p:cNvPr id="4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upo 8"/>
          <p:cNvGrpSpPr>
            <a:grpSpLocks/>
          </p:cNvGrpSpPr>
          <p:nvPr/>
        </p:nvGrpSpPr>
        <p:grpSpPr bwMode="auto">
          <a:xfrm>
            <a:off x="683568" y="1124744"/>
            <a:ext cx="7359678" cy="3143272"/>
            <a:chOff x="1911" y="8760"/>
            <a:chExt cx="8101" cy="3424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1" y="8760"/>
              <a:ext cx="8101" cy="34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025" y="8775"/>
              <a:ext cx="945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Aspecto B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830" y="11490"/>
              <a:ext cx="1155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Aspecto A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225" y="10455"/>
              <a:ext cx="945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 Narrow" pitchFamily="34" charset="0"/>
                  <a:cs typeface="Arial" pitchFamily="34" charset="0"/>
                </a:rPr>
                <a:t>Aspecto C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360" y="8835"/>
              <a:ext cx="945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Aspecto B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7350" y="10785"/>
              <a:ext cx="945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 Narrow" pitchFamily="34" charset="0"/>
                  <a:cs typeface="Arial" pitchFamily="34" charset="0"/>
                </a:rPr>
                <a:t>Aspecto C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8700" y="11520"/>
              <a:ext cx="1125" cy="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Aspecto A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6090" y="11880"/>
              <a:ext cx="1485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(w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.1, 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.1, 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C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.1)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8010" y="9765"/>
              <a:ext cx="192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(w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.10, 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.10, 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C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.10)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6255" y="10380"/>
              <a:ext cx="510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.10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8310" y="11865"/>
              <a:ext cx="510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.10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275" y="11400"/>
              <a:ext cx="510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 Narrow" pitchFamily="34" charset="0"/>
                  <a:cs typeface="Arial" pitchFamily="34" charset="0"/>
                </a:rPr>
                <a:t>w</a:t>
              </a:r>
              <a:r>
                <a:rPr kumimoji="0" lang="es-ES_tradnl" sz="1000" b="1" i="0" u="none" strike="noStrike" cap="none" normalizeH="0" baseline="-2500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 Narrow" pitchFamily="34" charset="0"/>
                  <a:cs typeface="Arial" pitchFamily="34" charset="0"/>
                </a:rPr>
                <a:t>C </a:t>
              </a:r>
              <a:r>
                <a:rPr kumimoji="0" lang="es-ES_tradnl" sz="10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 Narrow" pitchFamily="34" charset="0"/>
                  <a:cs typeface="Arial" pitchFamily="34" charset="0"/>
                </a:rPr>
                <a:t>.10</a:t>
              </a: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107504" y="581779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Deformación del espacio de decisión</a:t>
            </a:r>
          </a:p>
          <a:p>
            <a:endParaRPr lang="es-AR" sz="2400" b="1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323528" y="4221088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espacio será un cubo si cada aspecto tuviese la misma importancia relativa. Pero cada aspecto podría tener una importancia diferenciada: </a:t>
            </a:r>
            <a:r>
              <a:rPr lang="es-ES" sz="2400" dirty="0" err="1" smtClean="0"/>
              <a:t>w</a:t>
            </a:r>
            <a:r>
              <a:rPr lang="es-ES" sz="2400" baseline="-25000" dirty="0" err="1" smtClean="0"/>
              <a:t>A</a:t>
            </a:r>
            <a:r>
              <a:rPr lang="es-ES" sz="2400" dirty="0" smtClean="0"/>
              <a:t>, </a:t>
            </a:r>
            <a:r>
              <a:rPr lang="es-ES" sz="2400" dirty="0" err="1" smtClean="0"/>
              <a:t>w</a:t>
            </a:r>
            <a:r>
              <a:rPr lang="es-ES" sz="2400" baseline="-25000" dirty="0" err="1" smtClean="0"/>
              <a:t>B</a:t>
            </a:r>
            <a:r>
              <a:rPr lang="es-ES" sz="2400" dirty="0" smtClean="0"/>
              <a:t> y </a:t>
            </a:r>
            <a:r>
              <a:rPr lang="es-ES" sz="2400" dirty="0" err="1" smtClean="0"/>
              <a:t>w</a:t>
            </a:r>
            <a:r>
              <a:rPr lang="es-ES" sz="2400" baseline="-25000" dirty="0" err="1" smtClean="0"/>
              <a:t>C</a:t>
            </a:r>
            <a:r>
              <a:rPr lang="es-ES" sz="2400" dirty="0" smtClean="0"/>
              <a:t>, siendo (</a:t>
            </a:r>
            <a:r>
              <a:rPr lang="es-ES" sz="2400" dirty="0" err="1" smtClean="0"/>
              <a:t>w</a:t>
            </a:r>
            <a:r>
              <a:rPr lang="es-ES" sz="2400" baseline="-25000" dirty="0" err="1" smtClean="0"/>
              <a:t>A</a:t>
            </a:r>
            <a:r>
              <a:rPr lang="es-ES" sz="2400" dirty="0" err="1" smtClean="0"/>
              <a:t>+w</a:t>
            </a:r>
            <a:r>
              <a:rPr lang="es-ES" sz="2400" baseline="-25000" dirty="0" err="1" smtClean="0"/>
              <a:t>B</a:t>
            </a:r>
            <a:r>
              <a:rPr lang="es-ES" sz="2400" dirty="0" err="1" smtClean="0"/>
              <a:t>+w</a:t>
            </a:r>
            <a:r>
              <a:rPr lang="es-ES" sz="2400" baseline="-25000" dirty="0" err="1" smtClean="0"/>
              <a:t>C</a:t>
            </a:r>
            <a:r>
              <a:rPr lang="es-ES" sz="2400" dirty="0" smtClean="0"/>
              <a:t>) = 1.</a:t>
            </a:r>
            <a:endParaRPr lang="es-AR" sz="2400" dirty="0" smtClean="0"/>
          </a:p>
          <a:p>
            <a:r>
              <a:rPr lang="es-ES" sz="2400" dirty="0" smtClean="0"/>
              <a:t>El cubo se transformará en un poliedro, donde las coordenadas deberán ser afectadas por los coeficientes.</a:t>
            </a:r>
            <a:endParaRPr lang="es-AR" sz="2400" dirty="0" smtClean="0"/>
          </a:p>
        </p:txBody>
      </p:sp>
      <p:pic>
        <p:nvPicPr>
          <p:cNvPr id="24" name="Picture 6" descr="logo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556" y="1308531"/>
            <a:ext cx="871543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 dirty="0" smtClean="0"/>
              <a:t>Social  </a:t>
            </a:r>
            <a:r>
              <a:rPr lang="es-ES" sz="2200" dirty="0" smtClean="0"/>
              <a:t>- Se adoptó como situación “</a:t>
            </a:r>
            <a:r>
              <a:rPr lang="es-ES" sz="2200" u="sng" dirty="0" smtClean="0"/>
              <a:t>Nota 10</a:t>
            </a:r>
            <a:r>
              <a:rPr lang="es-ES" sz="2200" dirty="0" smtClean="0"/>
              <a:t>” aquella en la que el porcentaje de no prov. de la dotación es nulo y como “</a:t>
            </a:r>
            <a:r>
              <a:rPr lang="es-ES" sz="2200" u="sng" dirty="0" smtClean="0"/>
              <a:t>Nota 1</a:t>
            </a:r>
            <a:r>
              <a:rPr lang="es-ES" sz="2200" dirty="0" smtClean="0"/>
              <a:t>” aquella en que ese valor es 50% o mayor.</a:t>
            </a:r>
          </a:p>
          <a:p>
            <a:pPr>
              <a:spcAft>
                <a:spcPts val="600"/>
              </a:spcAft>
            </a:pPr>
            <a:r>
              <a:rPr lang="es-ES" sz="2200" b="1" dirty="0" smtClean="0"/>
              <a:t>Económico</a:t>
            </a:r>
            <a:r>
              <a:rPr lang="es-ES" sz="2200" dirty="0" smtClean="0"/>
              <a:t> - Situación ideal “</a:t>
            </a:r>
            <a:r>
              <a:rPr lang="es-ES" sz="2200" u="sng" dirty="0" smtClean="0"/>
              <a:t>Nota 10</a:t>
            </a:r>
            <a:r>
              <a:rPr lang="es-ES" sz="2200" dirty="0" smtClean="0"/>
              <a:t>” y “</a:t>
            </a:r>
            <a:r>
              <a:rPr lang="es-ES" sz="2200" u="sng" dirty="0" smtClean="0"/>
              <a:t>Nota 1</a:t>
            </a:r>
            <a:r>
              <a:rPr lang="es-ES" sz="2200" dirty="0" smtClean="0"/>
              <a:t>”</a:t>
            </a:r>
            <a:r>
              <a:rPr lang="es-ES" sz="2200" u="sng" dirty="0" smtClean="0"/>
              <a:t> </a:t>
            </a:r>
            <a:r>
              <a:rPr lang="es-ES" sz="2200" dirty="0" smtClean="0"/>
              <a:t>(alternativas que superaran 50% del subsidio). </a:t>
            </a:r>
          </a:p>
          <a:p>
            <a:pPr>
              <a:spcAft>
                <a:spcPts val="600"/>
              </a:spcAft>
            </a:pPr>
            <a:r>
              <a:rPr lang="es-ES" sz="2200" b="1" dirty="0" smtClean="0"/>
              <a:t>Ambiental</a:t>
            </a:r>
            <a:r>
              <a:rPr lang="es-ES" sz="2200" dirty="0" smtClean="0"/>
              <a:t> -  Escala semántica:</a:t>
            </a:r>
            <a:endParaRPr lang="es-AR" sz="2200" dirty="0" smtClean="0"/>
          </a:p>
          <a:p>
            <a:pPr lvl="0">
              <a:spcAft>
                <a:spcPts val="600"/>
              </a:spcAft>
            </a:pPr>
            <a:r>
              <a:rPr lang="es-ES" sz="2200" u="sng" dirty="0" smtClean="0"/>
              <a:t>Nota 10</a:t>
            </a:r>
            <a:r>
              <a:rPr lang="es-ES" sz="2200" dirty="0" smtClean="0"/>
              <a:t>: bajo impacto ambiental; </a:t>
            </a:r>
            <a:r>
              <a:rPr lang="es-ES" sz="2200" u="sng" dirty="0" smtClean="0"/>
              <a:t>Nota 8</a:t>
            </a:r>
            <a:r>
              <a:rPr lang="es-ES" sz="2200" dirty="0" smtClean="0"/>
              <a:t>: impacto ambiental tolerable; </a:t>
            </a:r>
            <a:r>
              <a:rPr lang="es-ES" sz="2200" u="sng" dirty="0" smtClean="0"/>
              <a:t>Nota 5</a:t>
            </a:r>
            <a:r>
              <a:rPr lang="es-ES" sz="2200" dirty="0" smtClean="0"/>
              <a:t>: impacto ambiental medio;</a:t>
            </a:r>
            <a:endParaRPr lang="es-AR" sz="2200" dirty="0" smtClean="0"/>
          </a:p>
          <a:p>
            <a:pPr lvl="0">
              <a:spcAft>
                <a:spcPts val="600"/>
              </a:spcAft>
            </a:pPr>
            <a:r>
              <a:rPr lang="es-ES" sz="2200" u="sng" dirty="0" smtClean="0"/>
              <a:t>Nota 3</a:t>
            </a:r>
            <a:r>
              <a:rPr lang="es-ES" sz="2200" dirty="0" smtClean="0"/>
              <a:t>: alto impacto ambiental; </a:t>
            </a:r>
            <a:r>
              <a:rPr lang="es-ES" sz="2200" u="sng" dirty="0" smtClean="0"/>
              <a:t>Nota 1</a:t>
            </a:r>
            <a:r>
              <a:rPr lang="es-ES" sz="2200" dirty="0" smtClean="0"/>
              <a:t>: impacto intolerable.</a:t>
            </a:r>
          </a:p>
          <a:p>
            <a:pPr lvl="0"/>
            <a:r>
              <a:rPr lang="es-AR" sz="2200" b="1" dirty="0" smtClean="0"/>
              <a:t>Técnico</a:t>
            </a:r>
            <a:r>
              <a:rPr lang="es-AR" sz="2200" dirty="0" smtClean="0"/>
              <a:t> - Escala semántica similar al ambiental:</a:t>
            </a:r>
          </a:p>
          <a:p>
            <a:pPr lvl="0"/>
            <a:r>
              <a:rPr lang="es-AR" sz="2200" u="sng" dirty="0" smtClean="0"/>
              <a:t>Nota 10</a:t>
            </a:r>
            <a:r>
              <a:rPr lang="es-AR" sz="2200" dirty="0" smtClean="0"/>
              <a:t>: dificultad baja; </a:t>
            </a:r>
            <a:r>
              <a:rPr lang="es-AR" sz="2200" u="sng" dirty="0" smtClean="0"/>
              <a:t>Nota 8</a:t>
            </a:r>
            <a:r>
              <a:rPr lang="es-AR" sz="2200" dirty="0" smtClean="0"/>
              <a:t>: dificultad tolerable;</a:t>
            </a:r>
          </a:p>
          <a:p>
            <a:pPr lvl="0"/>
            <a:r>
              <a:rPr lang="es-AR" sz="2200" u="sng" dirty="0" smtClean="0"/>
              <a:t>Nota 5</a:t>
            </a:r>
            <a:r>
              <a:rPr lang="es-AR" sz="2200" dirty="0" smtClean="0"/>
              <a:t>: dificultad media; </a:t>
            </a:r>
            <a:r>
              <a:rPr lang="es-AR" sz="2200" u="sng" dirty="0" smtClean="0"/>
              <a:t>Nota 3</a:t>
            </a:r>
            <a:r>
              <a:rPr lang="es-AR" sz="2200" dirty="0" smtClean="0"/>
              <a:t>: dificultad alta;</a:t>
            </a:r>
          </a:p>
          <a:p>
            <a:pPr lvl="0"/>
            <a:r>
              <a:rPr lang="es-AR" sz="2200" u="sng" dirty="0" smtClean="0"/>
              <a:t>Nota 1</a:t>
            </a:r>
            <a:r>
              <a:rPr lang="es-AR" sz="2200" dirty="0" smtClean="0"/>
              <a:t>: dificultad intolerable.</a:t>
            </a:r>
            <a:endParaRPr lang="es-AR" sz="2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725795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Aspectos considerados</a:t>
            </a:r>
          </a:p>
          <a:p>
            <a:endParaRPr lang="es-AR" sz="2400" b="1" dirty="0" smtClean="0"/>
          </a:p>
        </p:txBody>
      </p:sp>
      <p:pic>
        <p:nvPicPr>
          <p:cNvPr id="6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79512" y="764704"/>
            <a:ext cx="687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Selección de la alternativa más conveniente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6" y="1362063"/>
          <a:ext cx="7786740" cy="5307297"/>
        </p:xfrm>
        <a:graphic>
          <a:graphicData uri="http://schemas.openxmlformats.org/drawingml/2006/table">
            <a:tbl>
              <a:tblPr/>
              <a:tblGrid>
                <a:gridCol w="3317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3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 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Aspecto social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Aspecto económico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>
                          <a:latin typeface="Arial Narrow"/>
                          <a:ea typeface="Times New Roman"/>
                        </a:rPr>
                        <a:t>Aspecto ambiental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>
                          <a:latin typeface="Arial Narrow"/>
                          <a:ea typeface="Times New Roman"/>
                        </a:rPr>
                        <a:t>Aspecto técnico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>
                          <a:latin typeface="Arial Narrow"/>
                          <a:ea typeface="Times New Roman"/>
                        </a:rPr>
                        <a:t>Aspecto social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1,00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2,00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3,00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5,00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Aspecto económico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0,50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1,00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1,50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2,50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>
                          <a:latin typeface="Arial Narrow"/>
                          <a:ea typeface="Times New Roman"/>
                        </a:rPr>
                        <a:t>Aspecto ambiental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0,33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0,67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1,00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1,67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>
                          <a:latin typeface="Arial Narrow"/>
                          <a:ea typeface="Times New Roman"/>
                        </a:rPr>
                        <a:t>Aspecto técnico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0,20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0,40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Arial Narrow"/>
                          <a:ea typeface="Times New Roman"/>
                        </a:rPr>
                        <a:t>0,60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1,00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70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400" i="1">
                          <a:latin typeface="Arial Narrow"/>
                          <a:ea typeface="Times New Roman"/>
                        </a:rPr>
                        <a:t>Sumatoria 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i="1">
                          <a:latin typeface="Arial Narrow"/>
                          <a:ea typeface="Times New Roman"/>
                        </a:rPr>
                        <a:t>2,03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i="1">
                          <a:latin typeface="Arial Narrow"/>
                          <a:ea typeface="Times New Roman"/>
                        </a:rPr>
                        <a:t>4,07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i="1" dirty="0">
                          <a:latin typeface="Arial Narrow"/>
                          <a:ea typeface="Times New Roman"/>
                        </a:rPr>
                        <a:t>6,10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i="1" dirty="0">
                          <a:latin typeface="Arial Narrow"/>
                          <a:ea typeface="Times New Roman"/>
                        </a:rPr>
                        <a:t>10,17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70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400" i="1">
                          <a:latin typeface="Arial Narrow"/>
                          <a:ea typeface="Times New Roman"/>
                        </a:rPr>
                        <a:t>1/Sumatoria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i="1">
                          <a:latin typeface="Arial Narrow"/>
                          <a:ea typeface="Times New Roman"/>
                        </a:rPr>
                        <a:t>0,49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i="1">
                          <a:latin typeface="Arial Narrow"/>
                          <a:ea typeface="Times New Roman"/>
                        </a:rPr>
                        <a:t>0,25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i="1">
                          <a:latin typeface="Arial Narrow"/>
                          <a:ea typeface="Times New Roman"/>
                        </a:rPr>
                        <a:t>0,16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i="1" dirty="0">
                          <a:latin typeface="Arial Narrow"/>
                          <a:ea typeface="Times New Roman"/>
                        </a:rPr>
                        <a:t>0,10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340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400" i="1" dirty="0">
                          <a:latin typeface="Arial Narrow"/>
                          <a:ea typeface="Times New Roman"/>
                        </a:rPr>
                        <a:t>Valor normalizado (importancia relativa)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i="1" dirty="0">
                          <a:latin typeface="Arial Narrow"/>
                          <a:ea typeface="Times New Roman"/>
                        </a:rPr>
                        <a:t>0,49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i="1" dirty="0">
                          <a:latin typeface="Arial Narrow"/>
                          <a:ea typeface="Times New Roman"/>
                        </a:rPr>
                        <a:t>0,25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i="1" dirty="0">
                          <a:latin typeface="Arial Narrow"/>
                          <a:ea typeface="Times New Roman"/>
                        </a:rPr>
                        <a:t>0,16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i="1" dirty="0">
                          <a:latin typeface="Arial Narrow"/>
                          <a:ea typeface="Times New Roman"/>
                        </a:rPr>
                        <a:t>0,10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04940"/>
            <a:ext cx="8917631" cy="51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-36512" y="764704"/>
            <a:ext cx="6423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Distancia al punto ideal (minimizar)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898876" y="376713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6" descr="logo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24" y="1436146"/>
            <a:ext cx="8916272" cy="523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5496" y="807095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Distancia al punto anti ideal (maximizar)</a:t>
            </a:r>
            <a:endParaRPr lang="es-AR" sz="2400" b="1" dirty="0"/>
          </a:p>
        </p:txBody>
      </p:sp>
      <p:sp>
        <p:nvSpPr>
          <p:cNvPr id="5" name="4 Elipse"/>
          <p:cNvSpPr/>
          <p:nvPr/>
        </p:nvSpPr>
        <p:spPr>
          <a:xfrm>
            <a:off x="3898876" y="383599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Picture 6" descr="logo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85786" y="1285861"/>
          <a:ext cx="7895261" cy="4071965"/>
        </p:xfrm>
        <a:graphic>
          <a:graphicData uri="http://schemas.openxmlformats.org/drawingml/2006/table">
            <a:tbl>
              <a:tblPr/>
              <a:tblGrid>
                <a:gridCol w="33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Ranking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800" b="1" dirty="0" smtClean="0">
                          <a:latin typeface="Arial Narrow"/>
                          <a:ea typeface="Times New Roman"/>
                        </a:rPr>
                        <a:t>ALTERNATIVA</a:t>
                      </a:r>
                      <a:endParaRPr lang="es-A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 dirty="0" smtClean="0">
                          <a:latin typeface="Arial Narrow"/>
                          <a:ea typeface="Times New Roman"/>
                        </a:rPr>
                        <a:t>Distancia </a:t>
                      </a: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a situación ideal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 dirty="0" smtClean="0">
                          <a:latin typeface="Arial Narrow"/>
                          <a:ea typeface="Times New Roman"/>
                        </a:rPr>
                        <a:t>Distancia </a:t>
                      </a: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a situación </a:t>
                      </a:r>
                      <a:r>
                        <a:rPr lang="es-ES" sz="2400" b="1" dirty="0" smtClean="0">
                          <a:latin typeface="Arial Narrow"/>
                          <a:ea typeface="Times New Roman"/>
                        </a:rPr>
                        <a:t>anti</a:t>
                      </a:r>
                      <a:r>
                        <a:rPr lang="es-ES" sz="2400" b="1" baseline="0" dirty="0" smtClean="0">
                          <a:latin typeface="Arial Narrow"/>
                          <a:ea typeface="Times New Roman"/>
                        </a:rPr>
                        <a:t> </a:t>
                      </a:r>
                      <a:r>
                        <a:rPr lang="es-ES" sz="2400" b="1" dirty="0" smtClean="0">
                          <a:latin typeface="Arial Narrow"/>
                          <a:ea typeface="Times New Roman"/>
                        </a:rPr>
                        <a:t>ideal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78">
                <a:tc>
                  <a:txBody>
                    <a:bodyPr/>
                    <a:lstStyle/>
                    <a:p>
                      <a:pPr indent="66040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Acueducto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1º</a:t>
                      </a:r>
                      <a:endParaRPr lang="es-A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1º</a:t>
                      </a:r>
                      <a:endParaRPr lang="es-A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78">
                <a:tc>
                  <a:txBody>
                    <a:bodyPr/>
                    <a:lstStyle/>
                    <a:p>
                      <a:pPr indent="66040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>
                          <a:latin typeface="Arial Narrow"/>
                          <a:ea typeface="Times New Roman"/>
                        </a:rPr>
                        <a:t>Cosecha de agua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4º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3º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78">
                <a:tc>
                  <a:txBody>
                    <a:bodyPr/>
                    <a:lstStyle/>
                    <a:p>
                      <a:pPr indent="66040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Techos + </a:t>
                      </a:r>
                      <a:r>
                        <a:rPr lang="es-ES" sz="2400" b="1" dirty="0" smtClean="0">
                          <a:latin typeface="Arial Narrow"/>
                          <a:ea typeface="Times New Roman"/>
                        </a:rPr>
                        <a:t>aljibes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2º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4º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78">
                <a:tc>
                  <a:txBody>
                    <a:bodyPr/>
                    <a:lstStyle/>
                    <a:p>
                      <a:pPr indent="66040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b="1" dirty="0">
                          <a:latin typeface="Arial Narrow"/>
                          <a:ea typeface="Times New Roman"/>
                        </a:rPr>
                        <a:t>Pozos someros + </a:t>
                      </a:r>
                      <a:r>
                        <a:rPr lang="es-ES" sz="2400" b="1" dirty="0" err="1" smtClean="0">
                          <a:latin typeface="Arial Narrow"/>
                          <a:ea typeface="Times New Roman"/>
                        </a:rPr>
                        <a:t>infiltrac</a:t>
                      </a:r>
                      <a:r>
                        <a:rPr lang="es-ES" sz="2400" b="1" dirty="0" smtClean="0">
                          <a:latin typeface="Arial Narrow"/>
                          <a:ea typeface="Times New Roman"/>
                        </a:rPr>
                        <a:t>.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>
                          <a:latin typeface="Arial Narrow"/>
                          <a:ea typeface="Times New Roman"/>
                        </a:rPr>
                        <a:t>3º</a:t>
                      </a:r>
                      <a:endParaRPr lang="es-A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2º</a:t>
                      </a:r>
                      <a:endParaRPr lang="es-A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83568" y="692696"/>
            <a:ext cx="5796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Ranking de preferencias</a:t>
            </a:r>
            <a:endParaRPr lang="es-AR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252472" y="5541039"/>
            <a:ext cx="8891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La alternativa del </a:t>
            </a:r>
            <a:r>
              <a:rPr lang="es-ES" sz="2400" b="1" dirty="0" smtClean="0"/>
              <a:t>acueducto</a:t>
            </a:r>
            <a:r>
              <a:rPr lang="es-ES" sz="2400" dirty="0" smtClean="0"/>
              <a:t> se mostró como la </a:t>
            </a:r>
            <a:r>
              <a:rPr lang="es-ES" sz="2400" b="1" i="1" dirty="0" smtClean="0"/>
              <a:t>más conveniente</a:t>
            </a:r>
            <a:r>
              <a:rPr lang="es-ES" sz="2400" dirty="0" smtClean="0"/>
              <a:t>, simultáneamente presenta la menor distancia a la situación ideal y la máxima a la anti ideal. </a:t>
            </a:r>
            <a:endParaRPr lang="es-AR" sz="2400" dirty="0"/>
          </a:p>
        </p:txBody>
      </p:sp>
      <p:pic>
        <p:nvPicPr>
          <p:cNvPr id="6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728" y="1924084"/>
            <a:ext cx="846274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 smtClean="0"/>
              <a:t>La aplicación de la técnica de </a:t>
            </a:r>
            <a:r>
              <a:rPr lang="es-ES" sz="2400" b="1" i="1" dirty="0" smtClean="0"/>
              <a:t>optimización </a:t>
            </a:r>
            <a:r>
              <a:rPr lang="es-ES" sz="2400" b="1" i="1" dirty="0" err="1" smtClean="0"/>
              <a:t>multiobjetivo</a:t>
            </a:r>
            <a:r>
              <a:rPr lang="es-ES" sz="2400" b="1" i="1" dirty="0" smtClean="0"/>
              <a:t>/</a:t>
            </a:r>
            <a:r>
              <a:rPr lang="es-ES" sz="2400" b="1" i="1" dirty="0" err="1" smtClean="0"/>
              <a:t>multicriterio</a:t>
            </a:r>
            <a:r>
              <a:rPr lang="es-ES" sz="2400" dirty="0" smtClean="0"/>
              <a:t> permitió dar </a:t>
            </a:r>
            <a:r>
              <a:rPr lang="es-ES" sz="2400" b="1" dirty="0" smtClean="0"/>
              <a:t>objetividad</a:t>
            </a:r>
            <a:r>
              <a:rPr lang="es-ES" sz="2400" dirty="0" smtClean="0"/>
              <a:t> al proceso decisorio de la elección, siendo que a priori ninguna de las alternativas se mostraba ni mejor ni peor que las otras.</a:t>
            </a:r>
          </a:p>
          <a:p>
            <a:pPr>
              <a:spcAft>
                <a:spcPts val="600"/>
              </a:spcAft>
            </a:pPr>
            <a:r>
              <a:rPr lang="es-ES" sz="2400" dirty="0" smtClean="0"/>
              <a:t>Se </a:t>
            </a:r>
            <a:r>
              <a:rPr lang="es-ES" sz="2400" b="1" i="1" dirty="0" smtClean="0"/>
              <a:t>combinó el “Método del Análisis Jerárquico” y la “Programación de Compromiso”</a:t>
            </a:r>
            <a:r>
              <a:rPr lang="es-ES" sz="2400" dirty="0" smtClean="0"/>
              <a:t>, ambos de sólida base matemática y lógica, adoptando una variante que permite poner en una misma métrica de aspectos muy diferentes y, por tanto, difíciles de comparar entre sí.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4282" y="1188041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folHlink"/>
                </a:solidFill>
                <a:latin typeface="Tahoma" pitchFamily="34" charset="0"/>
                <a:ea typeface="+mj-ea"/>
                <a:cs typeface="+mj-cs"/>
              </a:rPr>
              <a:t>CONCLUSIONES</a:t>
            </a:r>
            <a:endParaRPr lang="es-AR" sz="3200" b="1" dirty="0">
              <a:solidFill>
                <a:schemeClr val="folHlink"/>
              </a:solidFill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7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50603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Con esta metodología, de connotaciones cualitativas, que depende de percepciones que podrían variar, quedó claro que si el objetivo es garantizar </a:t>
            </a:r>
            <a:r>
              <a:rPr lang="es-ES" dirty="0" smtClean="0"/>
              <a:t>una dotación </a:t>
            </a:r>
            <a:r>
              <a:rPr lang="es-ES" dirty="0" smtClean="0"/>
              <a:t>de agua potable </a:t>
            </a:r>
            <a:r>
              <a:rPr lang="es-ES" dirty="0" smtClean="0"/>
              <a:t>adecuada, </a:t>
            </a:r>
            <a:r>
              <a:rPr lang="es-ES" dirty="0" smtClean="0"/>
              <a:t>a costo económico y ambiental razonable, sin complicaciones técnicas, el </a:t>
            </a:r>
            <a:r>
              <a:rPr lang="es-ES" b="1" i="1" dirty="0" smtClean="0"/>
              <a:t>acueducto es la alternativa recomendable</a:t>
            </a:r>
            <a:r>
              <a:rPr lang="es-ES" dirty="0" smtClean="0"/>
              <a:t>, sin descartar las otras, a tener en cuenta para provisión complementaria, para atender, por ejemplo, usos menos prioritarios.</a:t>
            </a:r>
            <a:endParaRPr lang="es-AR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2518538" y="980728"/>
            <a:ext cx="839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folHlink"/>
                </a:solidFill>
                <a:latin typeface="Tahoma" pitchFamily="34" charset="0"/>
                <a:ea typeface="+mj-ea"/>
                <a:cs typeface="+mj-cs"/>
              </a:rPr>
              <a:t>CONCLUSIONES… continuación</a:t>
            </a:r>
            <a:endParaRPr lang="es-AR" sz="3200" b="1" dirty="0">
              <a:solidFill>
                <a:schemeClr val="folHlink"/>
              </a:solidFill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6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00166" y="3143248"/>
            <a:ext cx="650085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5600" algn="just" eaLnBrk="0" hangingPunct="0">
              <a:lnSpc>
                <a:spcPct val="100000"/>
              </a:lnSpc>
              <a:buClrTx/>
            </a:pPr>
            <a:r>
              <a:rPr lang="es-AR" sz="4000" b="1" dirty="0" smtClean="0">
                <a:solidFill>
                  <a:schemeClr val="folHlin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¡MUCHAS GRACIAS!</a:t>
            </a:r>
            <a:endParaRPr lang="es-AR" sz="4000" b="1" dirty="0">
              <a:solidFill>
                <a:schemeClr val="folHlin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445224"/>
            <a:ext cx="7056784" cy="11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E7F24843-89A1-BF9E-AAA5-0A97C229B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7" b="8756"/>
          <a:stretch/>
        </p:blipFill>
        <p:spPr>
          <a:xfrm>
            <a:off x="7596336" y="5474210"/>
            <a:ext cx="1068689" cy="115212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4386"/>
            <a:ext cx="5955574" cy="4993614"/>
          </a:xfrm>
          <a:prstGeom prst="rect">
            <a:avLst/>
          </a:prstGeom>
          <a:noFill/>
        </p:spPr>
      </p:pic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1259632" y="2564904"/>
            <a:ext cx="1441450" cy="11287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5148064" y="2060848"/>
            <a:ext cx="1000132" cy="369332"/>
          </a:xfrm>
          <a:prstGeom prst="rect">
            <a:avLst/>
          </a:prstGeom>
          <a:solidFill>
            <a:srgbClr val="F3FFFF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Brasil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03648" y="5301208"/>
            <a:ext cx="1428760" cy="646331"/>
          </a:xfrm>
          <a:prstGeom prst="rect">
            <a:avLst/>
          </a:prstGeom>
          <a:solidFill>
            <a:srgbClr val="F3FFFF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República</a:t>
            </a:r>
          </a:p>
          <a:p>
            <a:r>
              <a:rPr lang="es-AR" dirty="0" smtClean="0"/>
              <a:t>Argentina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844824"/>
            <a:ext cx="1000132" cy="369332"/>
          </a:xfrm>
          <a:prstGeom prst="rect">
            <a:avLst/>
          </a:prstGeom>
          <a:solidFill>
            <a:srgbClr val="F3FFFF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Bolivia</a:t>
            </a:r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419872" y="3789040"/>
            <a:ext cx="1285884" cy="369332"/>
          </a:xfrm>
          <a:prstGeom prst="rect">
            <a:avLst/>
          </a:prstGeom>
          <a:solidFill>
            <a:srgbClr val="F3FFFF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Paraguay</a:t>
            </a:r>
            <a:endParaRPr lang="es-AR" dirty="0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20688"/>
            <a:ext cx="8229600" cy="1139825"/>
          </a:xfrm>
        </p:spPr>
        <p:txBody>
          <a:bodyPr/>
          <a:lstStyle/>
          <a:p>
            <a:pPr eaLnBrk="1" hangingPunct="1"/>
            <a:r>
              <a:rPr lang="es-ES_tradnl" sz="3200" b="1" dirty="0" smtClean="0">
                <a:solidFill>
                  <a:schemeClr val="folHlink"/>
                </a:solidFill>
                <a:latin typeface="Tahoma" pitchFamily="34" charset="0"/>
              </a:rPr>
              <a:t>UBICACIÓN</a:t>
            </a:r>
          </a:p>
        </p:txBody>
      </p:sp>
      <p:pic>
        <p:nvPicPr>
          <p:cNvPr id="88067" name="Picture 3" descr="http://espanol.mapsofworld.com/wp-content/uploads/2011/09/mapa-de-paraguay.jpg"/>
          <p:cNvPicPr>
            <a:picLocks noChangeAspect="1" noChangeArrowheads="1"/>
          </p:cNvPicPr>
          <p:nvPr/>
        </p:nvPicPr>
        <p:blipFill>
          <a:blip r:embed="rId3" cstate="print"/>
          <a:srcRect l="3780" t="4867" r="3611" b="9963"/>
          <a:stretch>
            <a:fillRect/>
          </a:stretch>
        </p:blipFill>
        <p:spPr bwMode="auto">
          <a:xfrm>
            <a:off x="5943600" y="1"/>
            <a:ext cx="3200400" cy="3429000"/>
          </a:xfrm>
          <a:prstGeom prst="rect">
            <a:avLst/>
          </a:prstGeom>
          <a:noFill/>
        </p:spPr>
      </p:pic>
      <p:sp>
        <p:nvSpPr>
          <p:cNvPr id="20" name="19 Flecha curvada hacia la derecha"/>
          <p:cNvSpPr/>
          <p:nvPr/>
        </p:nvSpPr>
        <p:spPr>
          <a:xfrm rot="4172858">
            <a:off x="3797617" y="-630829"/>
            <a:ext cx="1081349" cy="51678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6516216" y="1196752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2088" y="1484784"/>
            <a:ext cx="8388424" cy="648072"/>
          </a:xfrm>
        </p:spPr>
        <p:txBody>
          <a:bodyPr/>
          <a:lstStyle/>
          <a:p>
            <a:pPr eaLnBrk="1" hangingPunct="1"/>
            <a:r>
              <a:rPr lang="es-ES_tradnl" sz="3200" b="1" dirty="0" smtClean="0">
                <a:solidFill>
                  <a:schemeClr val="folHlink"/>
                </a:solidFill>
                <a:latin typeface="Tahoma" pitchFamily="34" charset="0"/>
              </a:rPr>
              <a:t>INTRODUCCIÓN – PLANTEO DEL PROBLEMA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2155061"/>
            <a:ext cx="8715404" cy="4586307"/>
          </a:xfrm>
        </p:spPr>
        <p:txBody>
          <a:bodyPr/>
          <a:lstStyle/>
          <a:p>
            <a:pPr marL="0" indent="0" eaLnBrk="1" hangingPunct="1">
              <a:buSzPct val="90000"/>
              <a:buNone/>
            </a:pPr>
            <a:r>
              <a:rPr lang="es-AR" altLang="zh-CN" dirty="0" smtClean="0">
                <a:ea typeface="宋体" charset="-122"/>
              </a:rPr>
              <a:t>La </a:t>
            </a:r>
            <a:r>
              <a:rPr lang="es-AR" altLang="zh-CN" b="1" i="1" dirty="0" smtClean="0">
                <a:ea typeface="宋体" charset="-122"/>
              </a:rPr>
              <a:t>escasez de agua </a:t>
            </a:r>
            <a:r>
              <a:rPr lang="es-AR" altLang="zh-CN" dirty="0" smtClean="0">
                <a:ea typeface="宋体" charset="-122"/>
              </a:rPr>
              <a:t>para consumo humano en el </a:t>
            </a:r>
            <a:r>
              <a:rPr lang="es-AR" altLang="zh-CN" b="1" i="1" dirty="0" smtClean="0">
                <a:ea typeface="宋体" charset="-122"/>
              </a:rPr>
              <a:t>Chaco Central Paraguayo </a:t>
            </a:r>
            <a:r>
              <a:rPr lang="es-AR" altLang="zh-CN" dirty="0" smtClean="0">
                <a:ea typeface="宋体" charset="-122"/>
              </a:rPr>
              <a:t>es uno de los problemas de mayor relevancia para el asentamiento y desarrollo de actividades humanas y productivas.</a:t>
            </a:r>
          </a:p>
          <a:p>
            <a:pPr marL="0" lvl="0" indent="0" eaLnBrk="1" hangingPunct="1">
              <a:buSzPct val="90000"/>
              <a:buNone/>
            </a:pPr>
            <a:r>
              <a:rPr lang="es-AR" altLang="zh-CN" dirty="0" smtClean="0">
                <a:ea typeface="宋体" charset="-122"/>
              </a:rPr>
              <a:t>En esa zona se registran pocas lluvias, </a:t>
            </a:r>
            <a:r>
              <a:rPr lang="es-AR" altLang="zh-CN" dirty="0" err="1" smtClean="0">
                <a:ea typeface="宋体" charset="-122"/>
              </a:rPr>
              <a:t>convectivas</a:t>
            </a:r>
            <a:r>
              <a:rPr lang="es-AR" altLang="zh-CN" dirty="0" smtClean="0">
                <a:ea typeface="宋体" charset="-122"/>
              </a:rPr>
              <a:t>, intensas y por su latitud se registran elevadas temperaturas y evapotranspiraciones, lo que registra un balance hídrico negativo.</a:t>
            </a:r>
            <a:endParaRPr lang="es-ES_tradnl" altLang="zh-CN" dirty="0" smtClean="0">
              <a:ea typeface="宋体" charset="-122"/>
            </a:endParaRPr>
          </a:p>
        </p:txBody>
      </p:sp>
      <p:pic>
        <p:nvPicPr>
          <p:cNvPr id="5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95536" y="1238932"/>
            <a:ext cx="8715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lang="es-AR" altLang="zh-CN" sz="3000" kern="0" dirty="0" smtClean="0">
                <a:latin typeface="+mn-lt"/>
                <a:ea typeface="宋体" charset="-122"/>
                <a:cs typeface="+mn-cs"/>
              </a:rPr>
              <a:t>Para consolidar el desarrollo actual y permitir un crecimiento sostenido, la provisión de agua es </a:t>
            </a:r>
            <a:r>
              <a:rPr lang="es-AR" altLang="zh-CN" sz="3000" u="sng" kern="0" dirty="0" smtClean="0">
                <a:latin typeface="+mn-lt"/>
                <a:ea typeface="宋体" charset="-122"/>
                <a:cs typeface="+mn-cs"/>
              </a:rPr>
              <a:t>determinante y decisiva</a:t>
            </a:r>
            <a:r>
              <a:rPr lang="es-AR" altLang="zh-CN" sz="3000" kern="0" dirty="0" smtClean="0">
                <a:latin typeface="+mn-lt"/>
                <a:ea typeface="宋体" charset="-122"/>
                <a:cs typeface="+mn-cs"/>
              </a:rPr>
              <a:t>.</a:t>
            </a:r>
          </a:p>
          <a:p>
            <a:pPr marR="0" lvl="0" defTabSz="914400" latinLnBrk="0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90000"/>
              <a:tabLst/>
            </a:pPr>
            <a:endParaRPr lang="es-AR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 marR="0" lvl="0" defTabSz="914400" latinLnBrk="0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90000"/>
              <a:tabLst/>
            </a:pPr>
            <a:r>
              <a:rPr lang="es-AR" altLang="zh-CN" sz="3200" b="1" dirty="0" smtClean="0">
                <a:solidFill>
                  <a:schemeClr val="folHlink"/>
                </a:solidFill>
                <a:latin typeface="Tahoma" pitchFamily="34" charset="0"/>
                <a:ea typeface="+mj-ea"/>
                <a:cs typeface="+mj-cs"/>
              </a:rPr>
              <a:t>OBJETIVO</a:t>
            </a:r>
          </a:p>
          <a:p>
            <a:pPr marR="0" lvl="0" defTabSz="914400" latinLnBrk="0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90000"/>
              <a:tabLst/>
            </a:pPr>
            <a:r>
              <a:rPr lang="es-AR" altLang="zh-CN" sz="3000" dirty="0" smtClean="0">
                <a:ea typeface="宋体" charset="-122"/>
              </a:rPr>
              <a:t>Selección de la alternativa mas conveniente de la fuente de abastecimiento de agua potable (160 l/</a:t>
            </a:r>
            <a:r>
              <a:rPr lang="es-AR" altLang="zh-CN" sz="3000" dirty="0" err="1" smtClean="0">
                <a:ea typeface="宋体" charset="-122"/>
              </a:rPr>
              <a:t>hab</a:t>
            </a:r>
            <a:r>
              <a:rPr lang="es-AR" altLang="zh-CN" sz="3000" dirty="0" smtClean="0">
                <a:ea typeface="宋体" charset="-122"/>
              </a:rPr>
              <a:t>/día) en el Chaco paraguayo </a:t>
            </a:r>
            <a:r>
              <a:rPr lang="es-AR" altLang="zh-CN" sz="3000" dirty="0" smtClean="0">
                <a:ea typeface="宋体" charset="-122"/>
              </a:rPr>
              <a:t>mediante an</a:t>
            </a:r>
            <a:r>
              <a:rPr lang="es-AR" altLang="zh-CN" sz="3000" dirty="0" smtClean="0">
                <a:ea typeface="宋体" charset="-122"/>
              </a:rPr>
              <a:t>álisis </a:t>
            </a:r>
            <a:r>
              <a:rPr lang="es-AR" altLang="zh-CN" sz="3000" dirty="0" err="1" smtClean="0">
                <a:ea typeface="宋体" charset="-122"/>
              </a:rPr>
              <a:t>multicriterio</a:t>
            </a:r>
            <a:r>
              <a:rPr lang="es-AR" altLang="zh-CN" sz="3000" dirty="0" smtClean="0">
                <a:ea typeface="宋体" charset="-122"/>
              </a:rPr>
              <a:t>.</a:t>
            </a:r>
            <a:endParaRPr lang="es-AR" altLang="zh-CN" sz="3000" dirty="0" smtClean="0">
              <a:ea typeface="宋体" charset="-122"/>
            </a:endParaRPr>
          </a:p>
          <a:p>
            <a:pPr marR="0" lvl="0" defTabSz="914400" latinLnBrk="0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SzPct val="90000"/>
              <a:tabLst/>
            </a:pPr>
            <a:endParaRPr lang="es-AR" altLang="zh-CN" sz="3000" dirty="0" smtClean="0">
              <a:ea typeface="宋体" charset="-122"/>
            </a:endParaRPr>
          </a:p>
        </p:txBody>
      </p:sp>
      <p:pic>
        <p:nvPicPr>
          <p:cNvPr id="5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44216"/>
            <a:ext cx="8820472" cy="3773016"/>
          </a:xfrm>
        </p:spPr>
        <p:txBody>
          <a:bodyPr/>
          <a:lstStyle/>
          <a:p>
            <a:pPr lvl="0">
              <a:buSzPct val="90000"/>
              <a:buNone/>
            </a:pPr>
            <a:r>
              <a:rPr lang="es-AR" altLang="zh-CN" sz="3200" dirty="0" smtClean="0">
                <a:ea typeface="宋体" charset="-122"/>
              </a:rPr>
              <a:t>Se analizaron cuatro alternativas: </a:t>
            </a:r>
          </a:p>
          <a:p>
            <a:pPr marL="803275" lvl="0" indent="-360363">
              <a:lnSpc>
                <a:spcPct val="150000"/>
              </a:lnSpc>
              <a:buSzPct val="90000"/>
              <a:buAutoNum type="alphaLcParenR"/>
            </a:pPr>
            <a:r>
              <a:rPr lang="es-AR" altLang="zh-CN" sz="3200" b="1" dirty="0" smtClean="0">
                <a:ea typeface="宋体" charset="-122"/>
              </a:rPr>
              <a:t> Acueducto desde el río Paraguay </a:t>
            </a:r>
          </a:p>
          <a:p>
            <a:pPr marL="803275" lvl="0" indent="-360363">
              <a:lnSpc>
                <a:spcPct val="150000"/>
              </a:lnSpc>
              <a:buSzPct val="90000"/>
              <a:buAutoNum type="alphaLcParenR"/>
            </a:pPr>
            <a:r>
              <a:rPr lang="es-AR" altLang="zh-CN" sz="3200" b="1" dirty="0" smtClean="0">
                <a:ea typeface="宋体" charset="-122"/>
              </a:rPr>
              <a:t> “Cosecha de agua”</a:t>
            </a:r>
          </a:p>
          <a:p>
            <a:pPr marL="803275" lvl="0" indent="-360363">
              <a:lnSpc>
                <a:spcPct val="150000"/>
              </a:lnSpc>
              <a:buSzPct val="90000"/>
              <a:buAutoNum type="alphaLcParenR"/>
            </a:pPr>
            <a:r>
              <a:rPr lang="es-AR" altLang="zh-CN" sz="3200" b="1" dirty="0" smtClean="0">
                <a:ea typeface="宋体" charset="-122"/>
              </a:rPr>
              <a:t> Techos y aljibes</a:t>
            </a:r>
          </a:p>
          <a:p>
            <a:pPr marL="803275" lvl="0" indent="-360363">
              <a:lnSpc>
                <a:spcPct val="150000"/>
              </a:lnSpc>
              <a:buSzPct val="90000"/>
              <a:buAutoNum type="alphaLcParenR"/>
            </a:pPr>
            <a:r>
              <a:rPr lang="es-AR" altLang="zh-CN" sz="3200" b="1" dirty="0" smtClean="0">
                <a:ea typeface="宋体" charset="-122"/>
              </a:rPr>
              <a:t> Pozos someros con infiltración.</a:t>
            </a:r>
          </a:p>
        </p:txBody>
      </p:sp>
      <p:pic>
        <p:nvPicPr>
          <p:cNvPr id="5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A25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79512" y="601524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Ejemplo de cosecha de agua</a:t>
            </a:r>
            <a:endParaRPr lang="es-A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logo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28596" y="1289280"/>
            <a:ext cx="8501122" cy="516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sz="2400" dirty="0" smtClean="0"/>
              <a:t>Elegir una sola opción entre varias posibles, teniendo en cuenta varios criterios simultáneamente se transforma en una </a:t>
            </a:r>
            <a:r>
              <a:rPr lang="es-AR" sz="2400" u="sng" dirty="0" smtClean="0"/>
              <a:t>tarea difícil</a:t>
            </a:r>
            <a:r>
              <a:rPr lang="es-AR" sz="2400" dirty="0" smtClean="0"/>
              <a:t> y una fuente de </a:t>
            </a:r>
            <a:r>
              <a:rPr lang="es-AR" sz="2400" u="sng" dirty="0" smtClean="0"/>
              <a:t>potenciales conflictos</a:t>
            </a:r>
            <a:r>
              <a:rPr lang="es-AR" sz="2400" dirty="0" smtClean="0"/>
              <a:t>. </a:t>
            </a:r>
          </a:p>
          <a:p>
            <a:endParaRPr lang="es-AR" sz="900" dirty="0" smtClean="0"/>
          </a:p>
          <a:p>
            <a:r>
              <a:rPr lang="es-AR" sz="2400" dirty="0" smtClean="0"/>
              <a:t>Según las circunstancias y las consecuencias futuras, el </a:t>
            </a:r>
            <a:r>
              <a:rPr lang="es-AR" sz="2400" u="sng" dirty="0" smtClean="0"/>
              <a:t>proceso decisorio</a:t>
            </a:r>
            <a:r>
              <a:rPr lang="es-AR" sz="2400" dirty="0" smtClean="0"/>
              <a:t> puede llegar a ser </a:t>
            </a:r>
            <a:r>
              <a:rPr lang="es-AR" sz="2400" u="sng" dirty="0" smtClean="0"/>
              <a:t>difícil</a:t>
            </a:r>
            <a:r>
              <a:rPr lang="es-AR" sz="2400" dirty="0" smtClean="0"/>
              <a:t>.</a:t>
            </a:r>
          </a:p>
          <a:p>
            <a:endParaRPr lang="es-AR" sz="900" dirty="0" smtClean="0"/>
          </a:p>
          <a:p>
            <a:r>
              <a:rPr lang="es-AR" sz="2400" dirty="0" smtClean="0"/>
              <a:t>Este tipo de situaciones viene siendo estudiado por la Investigación de Operaciones y técnicas desarrolladas para abordar estos problemas se conocen como </a:t>
            </a:r>
            <a:r>
              <a:rPr lang="es-AR" sz="2400" dirty="0"/>
              <a:t>“Técnicas de Análisis </a:t>
            </a:r>
            <a:r>
              <a:rPr lang="es-AR" sz="2400" dirty="0" err="1"/>
              <a:t>Multiobjetivo</a:t>
            </a:r>
            <a:r>
              <a:rPr lang="es-AR" sz="2400" dirty="0"/>
              <a:t>/</a:t>
            </a:r>
            <a:r>
              <a:rPr lang="es-AR" sz="2400" dirty="0" err="1"/>
              <a:t>Multicriterio</a:t>
            </a:r>
            <a:r>
              <a:rPr lang="es-AR" sz="2400" dirty="0"/>
              <a:t>” </a:t>
            </a:r>
            <a:endParaRPr lang="es-AR" sz="2400" dirty="0" smtClean="0"/>
          </a:p>
          <a:p>
            <a:endParaRPr lang="es-AR" sz="900" dirty="0" smtClean="0"/>
          </a:p>
          <a:p>
            <a:r>
              <a:rPr lang="es-AR" sz="2400" dirty="0" smtClean="0"/>
              <a:t>Ellas son una importante </a:t>
            </a:r>
            <a:r>
              <a:rPr lang="es-AR" sz="2400" u="sng" dirty="0" smtClean="0"/>
              <a:t>herramienta de apoyo a la decisión</a:t>
            </a:r>
            <a:r>
              <a:rPr lang="es-AR" sz="2400" dirty="0" smtClean="0"/>
              <a:t>, en especial en cuestiones de interés público.</a:t>
            </a:r>
            <a:endParaRPr lang="es-AR" altLang="zh-CN" sz="2400" kern="0" dirty="0" smtClean="0">
              <a:latin typeface="+mn-lt"/>
              <a:ea typeface="宋体" charset="-122"/>
              <a:cs typeface="+mn-cs"/>
            </a:endParaRPr>
          </a:p>
        </p:txBody>
      </p:sp>
      <p:pic>
        <p:nvPicPr>
          <p:cNvPr id="5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28596" y="1268760"/>
            <a:ext cx="835824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lang="es-AR" altLang="zh-CN" sz="2400" kern="0" dirty="0" smtClean="0">
                <a:latin typeface="+mn-lt"/>
                <a:ea typeface="宋体" charset="-122"/>
                <a:cs typeface="+mn-cs"/>
              </a:rPr>
              <a:t>Para abordar el problema de seleccionar una </a:t>
            </a:r>
            <a:r>
              <a:rPr lang="es-AR" altLang="zh-CN" sz="2400" b="1" i="1" kern="0" dirty="0" smtClean="0">
                <a:latin typeface="+mn-lt"/>
                <a:ea typeface="宋体" charset="-122"/>
                <a:cs typeface="+mn-cs"/>
              </a:rPr>
              <a:t>alternativa de abastecimiento de agua </a:t>
            </a:r>
            <a:r>
              <a:rPr lang="es-AR" altLang="zh-CN" sz="2400" kern="0" dirty="0" smtClean="0">
                <a:latin typeface="+mn-lt"/>
                <a:ea typeface="宋体" charset="-122"/>
                <a:cs typeface="+mn-cs"/>
              </a:rPr>
              <a:t>se desarrolló una metodología que combina dos técnicas de optimización </a:t>
            </a:r>
            <a:r>
              <a:rPr lang="es-AR" altLang="zh-CN" sz="2400" kern="0" dirty="0" err="1" smtClean="0">
                <a:latin typeface="+mn-lt"/>
                <a:ea typeface="宋体" charset="-122"/>
                <a:cs typeface="+mn-cs"/>
              </a:rPr>
              <a:t>multiobjetivo</a:t>
            </a:r>
            <a:r>
              <a:rPr lang="es-AR" altLang="zh-CN" sz="2400" kern="0" dirty="0" smtClean="0">
                <a:latin typeface="+mn-lt"/>
                <a:ea typeface="宋体" charset="-122"/>
                <a:cs typeface="+mn-cs"/>
              </a:rPr>
              <a:t>/</a:t>
            </a:r>
            <a:r>
              <a:rPr lang="es-AR" altLang="zh-CN" sz="2400" kern="0" dirty="0" err="1" smtClean="0">
                <a:latin typeface="+mn-lt"/>
                <a:ea typeface="宋体" charset="-122"/>
                <a:cs typeface="+mn-cs"/>
              </a:rPr>
              <a:t>multicriterio</a:t>
            </a:r>
            <a:r>
              <a:rPr lang="es-AR" altLang="zh-CN" sz="2400" kern="0" dirty="0" smtClean="0">
                <a:latin typeface="+mn-lt"/>
                <a:ea typeface="宋体" charset="-122"/>
                <a:cs typeface="+mn-cs"/>
              </a:rPr>
              <a:t>, variante propuesta por Pilar (2005). Esas técnicas son la Programación de Compromiso y el Método del Análisis Jerárquico. </a:t>
            </a:r>
          </a:p>
          <a:p>
            <a:pPr lvl="0">
              <a:spcBef>
                <a:spcPct val="20000"/>
              </a:spcBef>
              <a:buClr>
                <a:schemeClr val="bg2"/>
              </a:buClr>
              <a:buSzPct val="90000"/>
            </a:pPr>
            <a:endParaRPr lang="es-AR" altLang="zh-CN" sz="2400" kern="0" dirty="0" smtClean="0">
              <a:latin typeface="+mn-lt"/>
              <a:ea typeface="宋体" charset="-122"/>
              <a:cs typeface="+mn-cs"/>
            </a:endParaRPr>
          </a:p>
          <a:p>
            <a:pPr marL="457200" lvl="0" indent="-457200">
              <a:spcBef>
                <a:spcPct val="20000"/>
              </a:spcBef>
              <a:buClr>
                <a:schemeClr val="bg2"/>
              </a:buClr>
              <a:buSzPct val="90000"/>
            </a:pPr>
            <a:endParaRPr lang="es-AR" altLang="zh-CN" sz="2400" kern="0" dirty="0" smtClean="0">
              <a:latin typeface="+mn-lt"/>
              <a:ea typeface="宋体" charset="-122"/>
              <a:cs typeface="+mn-cs"/>
            </a:endParaRP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90000"/>
              <a:buAutoNum type="alphaLcParenR"/>
            </a:pPr>
            <a:endParaRPr lang="es-AR" altLang="zh-CN" sz="2400" kern="0" dirty="0" smtClean="0">
              <a:latin typeface="+mn-lt"/>
              <a:ea typeface="宋体" charset="-122"/>
              <a:cs typeface="+mn-cs"/>
            </a:endParaRP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90000"/>
              <a:buAutoNum type="alphaLcParenR"/>
            </a:pPr>
            <a:endParaRPr lang="es-AR" altLang="zh-CN" sz="2400" kern="0" dirty="0" smtClean="0">
              <a:latin typeface="+mn-lt"/>
              <a:ea typeface="宋体" charset="-122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bg2"/>
              </a:buClr>
              <a:buSzPct val="90000"/>
            </a:pPr>
            <a:endParaRPr lang="es-AR" altLang="zh-CN" sz="2400" kern="0" dirty="0" smtClean="0">
              <a:latin typeface="+mn-lt"/>
              <a:ea typeface="宋体" charset="-122"/>
              <a:cs typeface="+mn-cs"/>
            </a:endParaRPr>
          </a:p>
          <a:p>
            <a:pPr lvl="0">
              <a:spcBef>
                <a:spcPct val="20000"/>
              </a:spcBef>
              <a:buClr>
                <a:schemeClr val="bg2"/>
              </a:buClr>
              <a:buSzPct val="90000"/>
            </a:pPr>
            <a:endParaRPr lang="es-AR" altLang="zh-CN" sz="2400" kern="0" dirty="0" smtClean="0">
              <a:latin typeface="+mn-lt"/>
              <a:ea typeface="宋体" charset="-122"/>
              <a:cs typeface="+mn-cs"/>
            </a:endParaRPr>
          </a:p>
        </p:txBody>
      </p:sp>
      <p:pic>
        <p:nvPicPr>
          <p:cNvPr id="5" name="Picture 6" descr="log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26718" y="1198951"/>
            <a:ext cx="8353425" cy="5398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lang="es-AR" altLang="zh-CN" sz="2400" u="sng" kern="0" dirty="0" smtClean="0">
                <a:latin typeface="+mn-lt"/>
                <a:ea typeface="宋体" charset="-122"/>
                <a:cs typeface="+mn-cs"/>
              </a:rPr>
              <a:t>Método del Análisis Jerárquico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</a:pPr>
            <a:r>
              <a:rPr lang="es-ES" altLang="zh-CN" sz="2400" kern="0" dirty="0" smtClean="0">
                <a:latin typeface="+mn-lt"/>
                <a:ea typeface="宋体" charset="-122"/>
                <a:cs typeface="+mn-cs"/>
              </a:rPr>
              <a:t>Se realizaron comparaciones “paritarias” entre ellas: de a dos por vez, según:</a:t>
            </a:r>
          </a:p>
          <a:p>
            <a:endParaRPr lang="es-AR" sz="2800" dirty="0" smtClean="0"/>
          </a:p>
          <a:p>
            <a:endParaRPr lang="es-AR" sz="2800" dirty="0" smtClean="0"/>
          </a:p>
          <a:p>
            <a:r>
              <a:rPr lang="es-AR" sz="2800" dirty="0" smtClean="0"/>
              <a:t> </a:t>
            </a:r>
          </a:p>
          <a:p>
            <a:r>
              <a:rPr lang="es-ES" sz="2800" dirty="0" smtClean="0"/>
              <a:t> </a:t>
            </a:r>
          </a:p>
          <a:p>
            <a:endParaRPr lang="es-ES" sz="2800" dirty="0" smtClean="0"/>
          </a:p>
          <a:p>
            <a:endParaRPr lang="es-ES" sz="2800" i="1" dirty="0" smtClean="0">
              <a:latin typeface="Arial Narrow" pitchFamily="34" charset="0"/>
            </a:endParaRPr>
          </a:p>
          <a:p>
            <a:endParaRPr lang="es-ES" sz="2400" i="1" dirty="0" smtClean="0">
              <a:latin typeface="Arial Narrow" pitchFamily="34" charset="0"/>
            </a:endParaRPr>
          </a:p>
          <a:p>
            <a:r>
              <a:rPr lang="es-ES" sz="2400" i="1" dirty="0" smtClean="0">
                <a:latin typeface="Arial Narrow" pitchFamily="34" charset="0"/>
              </a:rPr>
              <a:t>Matriz de las comparaciones paritarias entre alternativas, de la cual </a:t>
            </a:r>
            <a:r>
              <a:rPr lang="es-AR" sz="2400" i="1" dirty="0" smtClean="0">
                <a:latin typeface="Arial Narrow" pitchFamily="34" charset="0"/>
              </a:rPr>
              <a:t>“</a:t>
            </a:r>
            <a:r>
              <a:rPr lang="es-AR" sz="2400" i="1" dirty="0" err="1" smtClean="0">
                <a:latin typeface="Arial Narrow" pitchFamily="34" charset="0"/>
              </a:rPr>
              <a:t>aij</a:t>
            </a:r>
            <a:r>
              <a:rPr lang="es-AR" sz="2400" i="1" dirty="0" smtClean="0">
                <a:latin typeface="Arial Narrow" pitchFamily="34" charset="0"/>
              </a:rPr>
              <a:t>” representa la importancia relativa de la “cosa i” sobre la “cosa j”.</a:t>
            </a:r>
          </a:p>
          <a:p>
            <a:endParaRPr lang="es-AR" sz="2800" dirty="0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57488" y="2500306"/>
          <a:ext cx="3429024" cy="242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Ecuación" r:id="rId3" imgW="1650960" imgH="1168200" progId="Equation.3">
                  <p:embed/>
                </p:oleObj>
              </mc:Choice>
              <mc:Fallback>
                <p:oleObj name="Ecuación" r:id="rId3" imgW="1650960" imgH="116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2500306"/>
                        <a:ext cx="3429024" cy="2425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logo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2942" y="9427"/>
            <a:ext cx="370841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15">
      <a:dk1>
        <a:srgbClr val="000000"/>
      </a:dk1>
      <a:lt1>
        <a:srgbClr val="FFFFFF"/>
      </a:lt1>
      <a:dk2>
        <a:srgbClr val="33CCFF"/>
      </a:dk2>
      <a:lt2>
        <a:srgbClr val="0066CC"/>
      </a:lt2>
      <a:accent1>
        <a:srgbClr val="33CCCC"/>
      </a:accent1>
      <a:accent2>
        <a:srgbClr val="0099FF"/>
      </a:accent2>
      <a:accent3>
        <a:srgbClr val="FFFFFF"/>
      </a:accent3>
      <a:accent4>
        <a:srgbClr val="000000"/>
      </a:accent4>
      <a:accent5>
        <a:srgbClr val="ADE2E2"/>
      </a:accent5>
      <a:accent6>
        <a:srgbClr val="008AE7"/>
      </a:accent6>
      <a:hlink>
        <a:srgbClr val="66CCFF"/>
      </a:hlink>
      <a:folHlink>
        <a:srgbClr val="003399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999900"/>
        </a:dk2>
        <a:lt2>
          <a:srgbClr val="000099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33CC"/>
        </a:dk2>
        <a:lt2>
          <a:srgbClr val="000099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033CC"/>
        </a:dk2>
        <a:lt2>
          <a:srgbClr val="000099"/>
        </a:lt2>
        <a:accent1>
          <a:srgbClr val="99CC00"/>
        </a:accent1>
        <a:accent2>
          <a:srgbClr val="3333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2D2D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033CC"/>
        </a:dk2>
        <a:lt2>
          <a:srgbClr val="000099"/>
        </a:lt2>
        <a:accent1>
          <a:srgbClr val="99CC00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8A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33CCFF"/>
        </a:dk2>
        <a:lt2>
          <a:srgbClr val="0066CC"/>
        </a:lt2>
        <a:accent1>
          <a:srgbClr val="99CC00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8A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33CCFF"/>
        </a:dk2>
        <a:lt2>
          <a:srgbClr val="0066CC"/>
        </a:lt2>
        <a:accent1>
          <a:srgbClr val="99CC00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8AE7"/>
        </a:accent6>
        <a:hlink>
          <a:srgbClr val="FFCC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33CCFF"/>
        </a:dk2>
        <a:lt2>
          <a:srgbClr val="0066CC"/>
        </a:lt2>
        <a:accent1>
          <a:srgbClr val="33CCCC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66CC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19083</TotalTime>
  <Words>1037</Words>
  <Application>Microsoft Office PowerPoint</Application>
  <PresentationFormat>Presentación en pantalla (4:3)</PresentationFormat>
  <Paragraphs>146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5" baseType="lpstr">
      <vt:lpstr>宋体</vt:lpstr>
      <vt:lpstr>Arial</vt:lpstr>
      <vt:lpstr>Arial Narrow</vt:lpstr>
      <vt:lpstr>Calibri</vt:lpstr>
      <vt:lpstr>Calibri Light</vt:lpstr>
      <vt:lpstr>Garamond</vt:lpstr>
      <vt:lpstr>MS Mincho</vt:lpstr>
      <vt:lpstr>Roman</vt:lpstr>
      <vt:lpstr>Tahoma</vt:lpstr>
      <vt:lpstr>Times New Roman</vt:lpstr>
      <vt:lpstr>Verdana</vt:lpstr>
      <vt:lpstr>Wingdings</vt:lpstr>
      <vt:lpstr>Level</vt:lpstr>
      <vt:lpstr>Retrospect</vt:lpstr>
      <vt:lpstr>Imagen</vt:lpstr>
      <vt:lpstr>Ecuación</vt:lpstr>
      <vt:lpstr>Presentación de PowerPoint</vt:lpstr>
      <vt:lpstr>UBICACIÓN</vt:lpstr>
      <vt:lpstr>INTRODUCCIÓN – PLANTEO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Sonia E. Gabazza</dc:creator>
  <cp:lastModifiedBy>MARCELO</cp:lastModifiedBy>
  <cp:revision>526</cp:revision>
  <dcterms:created xsi:type="dcterms:W3CDTF">2009-03-21T04:28:37Z</dcterms:created>
  <dcterms:modified xsi:type="dcterms:W3CDTF">2023-09-25T13:53:35Z</dcterms:modified>
</cp:coreProperties>
</file>