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80" r:id="rId3"/>
    <p:sldId id="262" r:id="rId4"/>
    <p:sldId id="263" r:id="rId5"/>
    <p:sldId id="267" r:id="rId6"/>
    <p:sldId id="271" r:id="rId7"/>
    <p:sldId id="279" r:id="rId8"/>
    <p:sldId id="272" r:id="rId9"/>
    <p:sldId id="273" r:id="rId10"/>
    <p:sldId id="274" r:id="rId11"/>
    <p:sldId id="275" r:id="rId12"/>
    <p:sldId id="276" r:id="rId13"/>
    <p:sldId id="277" r:id="rId14"/>
    <p:sldId id="278" r:id="rId15"/>
    <p:sldId id="270" r:id="rId16"/>
  </p:sldIdLst>
  <p:sldSz cx="18288000" cy="10287000"/>
  <p:notesSz cx="18288000" cy="10287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D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83925" autoAdjust="0"/>
  </p:normalViewPr>
  <p:slideViewPr>
    <p:cSldViewPr>
      <p:cViewPr varScale="1">
        <p:scale>
          <a:sx n="40" d="100"/>
          <a:sy n="40" d="100"/>
        </p:scale>
        <p:origin x="117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3E90031B-365D-4E68-8E26-D4906A7A2851}" type="datetimeFigureOut">
              <a:rPr lang="es-PY" smtClean="0"/>
              <a:t>6/10/2023</a:t>
            </a:fld>
            <a:endParaRPr lang="es-PY"/>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EFD72284-D667-4DA2-BDAF-C7E8AA5A36F3}" type="slidenum">
              <a:rPr lang="es-PY" smtClean="0"/>
              <a:t>‹Nº›</a:t>
            </a:fld>
            <a:endParaRPr lang="es-PY"/>
          </a:p>
        </p:txBody>
      </p:sp>
    </p:spTree>
    <p:extLst>
      <p:ext uri="{BB962C8B-B14F-4D97-AF65-F5344CB8AC3E}">
        <p14:creationId xmlns:p14="http://schemas.microsoft.com/office/powerpoint/2010/main" val="301251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PY"/>
              <a:t>Poner el logo del congreso</a:t>
            </a:r>
          </a:p>
          <a:p>
            <a:pPr marL="171450" indent="-171450">
              <a:buFontTx/>
              <a:buChar char="-"/>
            </a:pPr>
            <a:r>
              <a:rPr lang="es-PY"/>
              <a:t>Poner el nombre de las 4 autoras como en el resumen</a:t>
            </a:r>
          </a:p>
          <a:p>
            <a:pPr marL="171450" indent="-171450">
              <a:buFontTx/>
              <a:buChar char="-"/>
            </a:pPr>
            <a:endParaRPr lang="es-PY"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1</a:t>
            </a:fld>
            <a:endParaRPr lang="es-PY"/>
          </a:p>
        </p:txBody>
      </p:sp>
    </p:spTree>
    <p:extLst>
      <p:ext uri="{BB962C8B-B14F-4D97-AF65-F5344CB8AC3E}">
        <p14:creationId xmlns:p14="http://schemas.microsoft.com/office/powerpoint/2010/main" val="331100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b="0"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10</a:t>
            </a:fld>
            <a:endParaRPr lang="es-PY"/>
          </a:p>
        </p:txBody>
      </p:sp>
    </p:spTree>
    <p:extLst>
      <p:ext uri="{BB962C8B-B14F-4D97-AF65-F5344CB8AC3E}">
        <p14:creationId xmlns:p14="http://schemas.microsoft.com/office/powerpoint/2010/main" val="333498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b="0"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11</a:t>
            </a:fld>
            <a:endParaRPr lang="es-PY"/>
          </a:p>
        </p:txBody>
      </p:sp>
    </p:spTree>
    <p:extLst>
      <p:ext uri="{BB962C8B-B14F-4D97-AF65-F5344CB8AC3E}">
        <p14:creationId xmlns:p14="http://schemas.microsoft.com/office/powerpoint/2010/main" val="83832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b="0"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12</a:t>
            </a:fld>
            <a:endParaRPr lang="es-PY"/>
          </a:p>
        </p:txBody>
      </p:sp>
    </p:spTree>
    <p:extLst>
      <p:ext uri="{BB962C8B-B14F-4D97-AF65-F5344CB8AC3E}">
        <p14:creationId xmlns:p14="http://schemas.microsoft.com/office/powerpoint/2010/main" val="425936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13</a:t>
            </a:fld>
            <a:endParaRPr lang="es-PY"/>
          </a:p>
        </p:txBody>
      </p:sp>
    </p:spTree>
    <p:extLst>
      <p:ext uri="{BB962C8B-B14F-4D97-AF65-F5344CB8AC3E}">
        <p14:creationId xmlns:p14="http://schemas.microsoft.com/office/powerpoint/2010/main" val="17990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dirty="0"/>
              <a:t>- Conclusión general según el resumen </a:t>
            </a:r>
          </a:p>
        </p:txBody>
      </p:sp>
      <p:sp>
        <p:nvSpPr>
          <p:cNvPr id="4" name="Marcador de número de diapositiva 3"/>
          <p:cNvSpPr>
            <a:spLocks noGrp="1"/>
          </p:cNvSpPr>
          <p:nvPr>
            <p:ph type="sldNum" sz="quarter" idx="5"/>
          </p:nvPr>
        </p:nvSpPr>
        <p:spPr/>
        <p:txBody>
          <a:bodyPr/>
          <a:lstStyle/>
          <a:p>
            <a:fld id="{EFD72284-D667-4DA2-BDAF-C7E8AA5A36F3}" type="slidenum">
              <a:rPr lang="es-PY" smtClean="0"/>
              <a:t>14</a:t>
            </a:fld>
            <a:endParaRPr lang="es-PY"/>
          </a:p>
        </p:txBody>
      </p:sp>
    </p:spTree>
    <p:extLst>
      <p:ext uri="{BB962C8B-B14F-4D97-AF65-F5344CB8AC3E}">
        <p14:creationId xmlns:p14="http://schemas.microsoft.com/office/powerpoint/2010/main" val="261355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dirty="0"/>
              <a:t>La producción global de los plásticos ha aumentado drásticamente en los últimos tiempos debido al rápido crecimiento demográfico lo cual genera una contaminación significativa de los ecosistemas acuáticos, ya que gran parte de estos plásticos, son desechados de manera inadecuada, alcanzando así los causes hídricos. En esta imagen se puede observar lo que sucede cuando estos plásticos se encuentran suspendidos en el agua. Estos pueden sufrir una fragmentación debido a las características del medio, y estos fragmentos pueden hundirse, agregarse o sedimentar. Los </a:t>
            </a:r>
            <a:r>
              <a:rPr lang="es-PY" dirty="0" err="1"/>
              <a:t>microplásticos</a:t>
            </a:r>
            <a:r>
              <a:rPr lang="es-PY" dirty="0"/>
              <a:t> generados debido a esta fragmentación tienen la capacidad de adsorber químicos del medio como metales pesados, actuando como transportes y ocasionando una bioacumulación en el medio.  </a:t>
            </a:r>
          </a:p>
        </p:txBody>
      </p:sp>
      <p:sp>
        <p:nvSpPr>
          <p:cNvPr id="4" name="Marcador de número de diapositiva 3"/>
          <p:cNvSpPr>
            <a:spLocks noGrp="1"/>
          </p:cNvSpPr>
          <p:nvPr>
            <p:ph type="sldNum" sz="quarter" idx="5"/>
          </p:nvPr>
        </p:nvSpPr>
        <p:spPr/>
        <p:txBody>
          <a:bodyPr/>
          <a:lstStyle/>
          <a:p>
            <a:fld id="{EFD72284-D667-4DA2-BDAF-C7E8AA5A36F3}" type="slidenum">
              <a:rPr lang="es-PY" smtClean="0"/>
              <a:t>2</a:t>
            </a:fld>
            <a:endParaRPr lang="es-PY"/>
          </a:p>
        </p:txBody>
      </p:sp>
    </p:spTree>
    <p:extLst>
      <p:ext uri="{BB962C8B-B14F-4D97-AF65-F5344CB8AC3E}">
        <p14:creationId xmlns:p14="http://schemas.microsoft.com/office/powerpoint/2010/main" val="301780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3</a:t>
            </a:fld>
            <a:endParaRPr lang="es-PY"/>
          </a:p>
        </p:txBody>
      </p:sp>
    </p:spTree>
    <p:extLst>
      <p:ext uri="{BB962C8B-B14F-4D97-AF65-F5344CB8AC3E}">
        <p14:creationId xmlns:p14="http://schemas.microsoft.com/office/powerpoint/2010/main" val="135548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4</a:t>
            </a:fld>
            <a:endParaRPr lang="es-PY"/>
          </a:p>
        </p:txBody>
      </p:sp>
    </p:spTree>
    <p:extLst>
      <p:ext uri="{BB962C8B-B14F-4D97-AF65-F5344CB8AC3E}">
        <p14:creationId xmlns:p14="http://schemas.microsoft.com/office/powerpoint/2010/main" val="379375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5</a:t>
            </a:fld>
            <a:endParaRPr lang="es-PY"/>
          </a:p>
        </p:txBody>
      </p:sp>
    </p:spTree>
    <p:extLst>
      <p:ext uri="{BB962C8B-B14F-4D97-AF65-F5344CB8AC3E}">
        <p14:creationId xmlns:p14="http://schemas.microsoft.com/office/powerpoint/2010/main" val="55654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sz="1200" b="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EFD72284-D667-4DA2-BDAF-C7E8AA5A36F3}" type="slidenum">
              <a:rPr lang="es-PY" smtClean="0"/>
              <a:t>6</a:t>
            </a:fld>
            <a:endParaRPr lang="es-PY"/>
          </a:p>
        </p:txBody>
      </p:sp>
    </p:spTree>
    <p:extLst>
      <p:ext uri="{BB962C8B-B14F-4D97-AF65-F5344CB8AC3E}">
        <p14:creationId xmlns:p14="http://schemas.microsoft.com/office/powerpoint/2010/main" val="296797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Y" dirty="0"/>
              <a:t>* Es importante mencionar que la clasificación de los plásticos se realizó utilizando sus nombres comerciales debido a que en este trabajo no se realizó la caracterización química por espectrometría IR de los materiales plásticos. . </a:t>
            </a:r>
          </a:p>
        </p:txBody>
      </p:sp>
      <p:sp>
        <p:nvSpPr>
          <p:cNvPr id="4" name="Marcador de número de diapositiva 3"/>
          <p:cNvSpPr>
            <a:spLocks noGrp="1"/>
          </p:cNvSpPr>
          <p:nvPr>
            <p:ph type="sldNum" sz="quarter" idx="5"/>
          </p:nvPr>
        </p:nvSpPr>
        <p:spPr/>
        <p:txBody>
          <a:bodyPr/>
          <a:lstStyle/>
          <a:p>
            <a:fld id="{EFD72284-D667-4DA2-BDAF-C7E8AA5A36F3}" type="slidenum">
              <a:rPr lang="es-PY" smtClean="0"/>
              <a:t>7</a:t>
            </a:fld>
            <a:endParaRPr lang="es-PY"/>
          </a:p>
        </p:txBody>
      </p:sp>
    </p:spTree>
    <p:extLst>
      <p:ext uri="{BB962C8B-B14F-4D97-AF65-F5344CB8AC3E}">
        <p14:creationId xmlns:p14="http://schemas.microsoft.com/office/powerpoint/2010/main" val="153807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b="0"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8</a:t>
            </a:fld>
            <a:endParaRPr lang="es-PY"/>
          </a:p>
        </p:txBody>
      </p:sp>
    </p:spTree>
    <p:extLst>
      <p:ext uri="{BB962C8B-B14F-4D97-AF65-F5344CB8AC3E}">
        <p14:creationId xmlns:p14="http://schemas.microsoft.com/office/powerpoint/2010/main" val="416894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b="0" dirty="0"/>
          </a:p>
        </p:txBody>
      </p:sp>
      <p:sp>
        <p:nvSpPr>
          <p:cNvPr id="4" name="Marcador de número de diapositiva 3"/>
          <p:cNvSpPr>
            <a:spLocks noGrp="1"/>
          </p:cNvSpPr>
          <p:nvPr>
            <p:ph type="sldNum" sz="quarter" idx="5"/>
          </p:nvPr>
        </p:nvSpPr>
        <p:spPr/>
        <p:txBody>
          <a:bodyPr/>
          <a:lstStyle/>
          <a:p>
            <a:fld id="{EFD72284-D667-4DA2-BDAF-C7E8AA5A36F3}" type="slidenum">
              <a:rPr lang="es-PY" smtClean="0"/>
              <a:t>9</a:t>
            </a:fld>
            <a:endParaRPr lang="es-PY"/>
          </a:p>
        </p:txBody>
      </p:sp>
    </p:spTree>
    <p:extLst>
      <p:ext uri="{BB962C8B-B14F-4D97-AF65-F5344CB8AC3E}">
        <p14:creationId xmlns:p14="http://schemas.microsoft.com/office/powerpoint/2010/main" val="323366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742362" y="655672"/>
            <a:ext cx="10803274" cy="726440"/>
          </a:xfrm>
          <a:prstGeom prst="rect">
            <a:avLst/>
          </a:prstGeom>
        </p:spPr>
        <p:txBody>
          <a:bodyPr wrap="square" lIns="0" tIns="0" rIns="0" bIns="0">
            <a:spAutoFit/>
          </a:bodyPr>
          <a:lstStyle>
            <a:lvl1pPr>
              <a:defRPr sz="4600" b="1" i="0">
                <a:solidFill>
                  <a:schemeClr val="tx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0" i="0">
                <a:solidFill>
                  <a:srgbClr val="75A1A7"/>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5100" b="0" i="0">
                <a:solidFill>
                  <a:srgbClr val="75A1A7"/>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0" i="0">
                <a:solidFill>
                  <a:srgbClr val="75A1A7"/>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00" b="0" i="0">
                <a:solidFill>
                  <a:srgbClr val="75A1A7"/>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39965" y="2802089"/>
            <a:ext cx="9008069" cy="970279"/>
          </a:xfrm>
          <a:prstGeom prst="rect">
            <a:avLst/>
          </a:prstGeom>
        </p:spPr>
        <p:txBody>
          <a:bodyPr wrap="square" lIns="0" tIns="0" rIns="0" bIns="0">
            <a:spAutoFit/>
          </a:bodyPr>
          <a:lstStyle>
            <a:lvl1pPr>
              <a:defRPr sz="6200" b="0" i="0">
                <a:solidFill>
                  <a:srgbClr val="75A1A7"/>
                </a:solidFill>
                <a:latin typeface="Tahoma"/>
                <a:cs typeface="Tahoma"/>
              </a:defRPr>
            </a:lvl1pPr>
          </a:lstStyle>
          <a:p>
            <a:endParaRPr/>
          </a:p>
        </p:txBody>
      </p:sp>
      <p:sp>
        <p:nvSpPr>
          <p:cNvPr id="3" name="Holder 3"/>
          <p:cNvSpPr>
            <a:spLocks noGrp="1"/>
          </p:cNvSpPr>
          <p:nvPr>
            <p:ph type="body" idx="1"/>
          </p:nvPr>
        </p:nvSpPr>
        <p:spPr>
          <a:xfrm>
            <a:off x="1612875" y="1692488"/>
            <a:ext cx="15062249" cy="6983730"/>
          </a:xfrm>
          <a:prstGeom prst="rect">
            <a:avLst/>
          </a:prstGeom>
        </p:spPr>
        <p:txBody>
          <a:bodyPr wrap="square" lIns="0" tIns="0" rIns="0" bIns="0">
            <a:spAutoFit/>
          </a:bodyPr>
          <a:lstStyle>
            <a:lvl1pPr>
              <a:defRPr sz="5100" b="0" i="0">
                <a:solidFill>
                  <a:srgbClr val="75A1A7"/>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10/6/2023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2">
            <a:extLst>
              <a:ext uri="{FF2B5EF4-FFF2-40B4-BE49-F238E27FC236}">
                <a16:creationId xmlns:a16="http://schemas.microsoft.com/office/drawing/2014/main" id="{99D13B49-9482-41F2-B0BC-35F2F243E840}"/>
              </a:ext>
            </a:extLst>
          </p:cNvPr>
          <p:cNvPicPr/>
          <p:nvPr/>
        </p:nvPicPr>
        <p:blipFill>
          <a:blip r:embed="rId3">
            <a:lum/>
            <a:alphaModFix/>
          </a:blip>
          <a:srcRect/>
          <a:stretch>
            <a:fillRect/>
          </a:stretch>
        </p:blipFill>
        <p:spPr>
          <a:xfrm>
            <a:off x="2769264" y="876972"/>
            <a:ext cx="2303357" cy="1774376"/>
          </a:xfrm>
          <a:prstGeom prst="rect">
            <a:avLst/>
          </a:prstGeom>
          <a:noFill/>
          <a:ln>
            <a:noFill/>
            <a:prstDash/>
          </a:ln>
        </p:spPr>
      </p:pic>
      <p:sp>
        <p:nvSpPr>
          <p:cNvPr id="81" name="Rectángulo 80">
            <a:extLst>
              <a:ext uri="{FF2B5EF4-FFF2-40B4-BE49-F238E27FC236}">
                <a16:creationId xmlns:a16="http://schemas.microsoft.com/office/drawing/2014/main" id="{B2BDE5D4-8BAB-4DC6-B15A-E236DFDE958C}"/>
              </a:ext>
            </a:extLst>
          </p:cNvPr>
          <p:cNvSpPr/>
          <p:nvPr/>
        </p:nvSpPr>
        <p:spPr>
          <a:xfrm>
            <a:off x="-32084" y="4267200"/>
            <a:ext cx="18288000" cy="17526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2" name="object 2"/>
          <p:cNvSpPr txBox="1">
            <a:spLocks noGrp="1"/>
          </p:cNvSpPr>
          <p:nvPr>
            <p:ph type="body" idx="1"/>
          </p:nvPr>
        </p:nvSpPr>
        <p:spPr>
          <a:xfrm>
            <a:off x="-32084" y="2737359"/>
            <a:ext cx="18288000" cy="4272246"/>
          </a:xfrm>
          <a:prstGeom prst="rect">
            <a:avLst/>
          </a:prstGeom>
        </p:spPr>
        <p:txBody>
          <a:bodyPr vert="horz" wrap="square" lIns="0" tIns="1982329" rIns="0" bIns="0" rtlCol="0">
            <a:spAutoFit/>
          </a:bodyPr>
          <a:lstStyle/>
          <a:p>
            <a:pPr marL="19050" marR="5080" algn="ctr">
              <a:lnSpc>
                <a:spcPct val="76600"/>
              </a:lnSpc>
              <a:spcBef>
                <a:spcPts val="1925"/>
              </a:spcBef>
            </a:pPr>
            <a:r>
              <a:rPr sz="4400" b="1" spc="-220" dirty="0">
                <a:solidFill>
                  <a:srgbClr val="000000"/>
                </a:solidFill>
                <a:latin typeface="Trebuchet MS"/>
                <a:cs typeface="Trebuchet MS"/>
              </a:rPr>
              <a:t>Determinación</a:t>
            </a:r>
            <a:r>
              <a:rPr sz="4400" b="1" spc="-365" dirty="0">
                <a:solidFill>
                  <a:srgbClr val="000000"/>
                </a:solidFill>
                <a:latin typeface="Trebuchet MS"/>
                <a:cs typeface="Trebuchet MS"/>
              </a:rPr>
              <a:t> </a:t>
            </a:r>
            <a:r>
              <a:rPr sz="4400" b="1" spc="-535" dirty="0">
                <a:solidFill>
                  <a:srgbClr val="000000"/>
                </a:solidFill>
                <a:latin typeface="Trebuchet MS"/>
                <a:cs typeface="Trebuchet MS"/>
              </a:rPr>
              <a:t>de</a:t>
            </a:r>
            <a:r>
              <a:rPr sz="4400" b="1" spc="-365" dirty="0">
                <a:solidFill>
                  <a:srgbClr val="000000"/>
                </a:solidFill>
                <a:latin typeface="Trebuchet MS"/>
                <a:cs typeface="Trebuchet MS"/>
              </a:rPr>
              <a:t> </a:t>
            </a:r>
            <a:r>
              <a:rPr sz="4400" b="1" spc="-180" dirty="0">
                <a:solidFill>
                  <a:srgbClr val="000000"/>
                </a:solidFill>
                <a:latin typeface="Trebuchet MS"/>
                <a:cs typeface="Trebuchet MS"/>
              </a:rPr>
              <a:t>metales</a:t>
            </a:r>
            <a:r>
              <a:rPr sz="4400" b="1" spc="-365" dirty="0">
                <a:solidFill>
                  <a:srgbClr val="000000"/>
                </a:solidFill>
                <a:latin typeface="Trebuchet MS"/>
                <a:cs typeface="Trebuchet MS"/>
              </a:rPr>
              <a:t> </a:t>
            </a:r>
            <a:r>
              <a:rPr sz="4400" b="1" spc="-190" dirty="0">
                <a:solidFill>
                  <a:srgbClr val="000000"/>
                </a:solidFill>
                <a:latin typeface="Trebuchet MS"/>
                <a:cs typeface="Trebuchet MS"/>
              </a:rPr>
              <a:t>presentes</a:t>
            </a:r>
            <a:r>
              <a:rPr sz="4400" b="1" spc="-365" dirty="0">
                <a:solidFill>
                  <a:srgbClr val="000000"/>
                </a:solidFill>
                <a:latin typeface="Trebuchet MS"/>
                <a:cs typeface="Trebuchet MS"/>
              </a:rPr>
              <a:t> </a:t>
            </a:r>
            <a:r>
              <a:rPr sz="4400" b="1" spc="-540" dirty="0">
                <a:solidFill>
                  <a:srgbClr val="000000"/>
                </a:solidFill>
                <a:latin typeface="Trebuchet MS"/>
                <a:cs typeface="Trebuchet MS"/>
              </a:rPr>
              <a:t>en </a:t>
            </a:r>
            <a:r>
              <a:rPr sz="4400" b="1" spc="-1930" dirty="0">
                <a:solidFill>
                  <a:srgbClr val="000000"/>
                </a:solidFill>
                <a:latin typeface="Trebuchet MS"/>
                <a:cs typeface="Trebuchet MS"/>
              </a:rPr>
              <a:t> </a:t>
            </a:r>
            <a:r>
              <a:rPr sz="4400" b="1" spc="-160" dirty="0">
                <a:solidFill>
                  <a:srgbClr val="000000"/>
                </a:solidFill>
                <a:latin typeface="Trebuchet MS"/>
                <a:cs typeface="Trebuchet MS"/>
              </a:rPr>
              <a:t>residuos</a:t>
            </a:r>
            <a:r>
              <a:rPr sz="4400" b="1" spc="-365" dirty="0">
                <a:solidFill>
                  <a:srgbClr val="000000"/>
                </a:solidFill>
                <a:latin typeface="Trebuchet MS"/>
                <a:cs typeface="Trebuchet MS"/>
              </a:rPr>
              <a:t> </a:t>
            </a:r>
            <a:r>
              <a:rPr sz="4400" b="1" spc="-80" dirty="0">
                <a:solidFill>
                  <a:srgbClr val="000000"/>
                </a:solidFill>
                <a:latin typeface="Trebuchet MS"/>
                <a:cs typeface="Trebuchet MS"/>
              </a:rPr>
              <a:t>plásticos</a:t>
            </a:r>
            <a:r>
              <a:rPr sz="4400" b="1" spc="-360" dirty="0">
                <a:solidFill>
                  <a:srgbClr val="000000"/>
                </a:solidFill>
                <a:latin typeface="Trebuchet MS"/>
                <a:cs typeface="Trebuchet MS"/>
              </a:rPr>
              <a:t> </a:t>
            </a:r>
            <a:r>
              <a:rPr sz="4400" b="1" spc="-140" dirty="0">
                <a:solidFill>
                  <a:srgbClr val="000000"/>
                </a:solidFill>
                <a:latin typeface="Trebuchet MS"/>
                <a:cs typeface="Trebuchet MS"/>
              </a:rPr>
              <a:t>encontrados</a:t>
            </a:r>
            <a:r>
              <a:rPr sz="4400" b="1" spc="-365" dirty="0">
                <a:solidFill>
                  <a:srgbClr val="000000"/>
                </a:solidFill>
                <a:latin typeface="Trebuchet MS"/>
                <a:cs typeface="Trebuchet MS"/>
              </a:rPr>
              <a:t> </a:t>
            </a:r>
            <a:r>
              <a:rPr sz="4400" b="1" spc="-540" dirty="0">
                <a:solidFill>
                  <a:srgbClr val="000000"/>
                </a:solidFill>
                <a:latin typeface="Trebuchet MS"/>
                <a:cs typeface="Trebuchet MS"/>
              </a:rPr>
              <a:t>en</a:t>
            </a:r>
            <a:r>
              <a:rPr sz="4400" b="1" spc="-360" dirty="0">
                <a:solidFill>
                  <a:srgbClr val="000000"/>
                </a:solidFill>
                <a:latin typeface="Trebuchet MS"/>
                <a:cs typeface="Trebuchet MS"/>
              </a:rPr>
              <a:t> </a:t>
            </a:r>
            <a:r>
              <a:rPr sz="4400" b="1" spc="-250" dirty="0">
                <a:solidFill>
                  <a:srgbClr val="000000"/>
                </a:solidFill>
                <a:latin typeface="Trebuchet MS"/>
                <a:cs typeface="Trebuchet MS"/>
              </a:rPr>
              <a:t>la</a:t>
            </a:r>
            <a:endParaRPr sz="4400" dirty="0">
              <a:latin typeface="Trebuchet MS"/>
              <a:cs typeface="Trebuchet MS"/>
            </a:endParaRPr>
          </a:p>
          <a:p>
            <a:pPr marL="6350" marR="149225" algn="ctr">
              <a:lnSpc>
                <a:spcPts val="5925"/>
              </a:lnSpc>
            </a:pPr>
            <a:r>
              <a:rPr sz="4400" b="1" spc="-170" dirty="0">
                <a:solidFill>
                  <a:srgbClr val="000000"/>
                </a:solidFill>
                <a:latin typeface="Trebuchet MS"/>
                <a:cs typeface="Trebuchet MS"/>
              </a:rPr>
              <a:t>B</a:t>
            </a:r>
            <a:r>
              <a:rPr sz="4400" b="1" spc="60" dirty="0">
                <a:solidFill>
                  <a:srgbClr val="000000"/>
                </a:solidFill>
                <a:latin typeface="Trebuchet MS"/>
                <a:cs typeface="Trebuchet MS"/>
              </a:rPr>
              <a:t>a</a:t>
            </a:r>
            <a:r>
              <a:rPr sz="4400" b="1" spc="-265" dirty="0">
                <a:solidFill>
                  <a:srgbClr val="000000"/>
                </a:solidFill>
                <a:latin typeface="Trebuchet MS"/>
                <a:cs typeface="Trebuchet MS"/>
              </a:rPr>
              <a:t>h</a:t>
            </a:r>
            <a:r>
              <a:rPr sz="4400" b="1" spc="-240" dirty="0">
                <a:solidFill>
                  <a:srgbClr val="000000"/>
                </a:solidFill>
                <a:latin typeface="Trebuchet MS"/>
                <a:cs typeface="Trebuchet MS"/>
              </a:rPr>
              <a:t>í</a:t>
            </a:r>
            <a:r>
              <a:rPr sz="4400" b="1" spc="-280" dirty="0">
                <a:solidFill>
                  <a:srgbClr val="000000"/>
                </a:solidFill>
                <a:latin typeface="Trebuchet MS"/>
                <a:cs typeface="Trebuchet MS"/>
              </a:rPr>
              <a:t>a</a:t>
            </a:r>
            <a:r>
              <a:rPr sz="4400" b="1" spc="-365" dirty="0">
                <a:solidFill>
                  <a:srgbClr val="000000"/>
                </a:solidFill>
                <a:latin typeface="Trebuchet MS"/>
                <a:cs typeface="Trebuchet MS"/>
              </a:rPr>
              <a:t> </a:t>
            </a:r>
            <a:r>
              <a:rPr sz="4400" b="1" spc="-245" dirty="0">
                <a:solidFill>
                  <a:srgbClr val="000000"/>
                </a:solidFill>
                <a:latin typeface="Trebuchet MS"/>
                <a:cs typeface="Trebuchet MS"/>
              </a:rPr>
              <a:t>d</a:t>
            </a:r>
            <a:r>
              <a:rPr sz="4400" b="1" spc="-830" dirty="0">
                <a:solidFill>
                  <a:srgbClr val="000000"/>
                </a:solidFill>
                <a:latin typeface="Trebuchet MS"/>
                <a:cs typeface="Trebuchet MS"/>
              </a:rPr>
              <a:t>e</a:t>
            </a:r>
            <a:r>
              <a:rPr lang="es-PY" sz="4400" b="1" spc="-830" dirty="0">
                <a:solidFill>
                  <a:srgbClr val="000000"/>
                </a:solidFill>
                <a:latin typeface="Trebuchet MS"/>
                <a:cs typeface="Trebuchet MS"/>
              </a:rPr>
              <a:t> </a:t>
            </a:r>
            <a:r>
              <a:rPr sz="4400" b="1" spc="-365" dirty="0">
                <a:solidFill>
                  <a:srgbClr val="000000"/>
                </a:solidFill>
                <a:latin typeface="Trebuchet MS"/>
                <a:cs typeface="Trebuchet MS"/>
              </a:rPr>
              <a:t> </a:t>
            </a:r>
            <a:r>
              <a:rPr sz="4400" b="1" spc="-280" dirty="0">
                <a:solidFill>
                  <a:srgbClr val="000000"/>
                </a:solidFill>
                <a:latin typeface="Trebuchet MS"/>
                <a:cs typeface="Trebuchet MS"/>
              </a:rPr>
              <a:t>A</a:t>
            </a:r>
            <a:r>
              <a:rPr sz="4400" b="1" spc="195" dirty="0">
                <a:solidFill>
                  <a:srgbClr val="000000"/>
                </a:solidFill>
                <a:latin typeface="Trebuchet MS"/>
                <a:cs typeface="Trebuchet MS"/>
              </a:rPr>
              <a:t>s</a:t>
            </a:r>
            <a:r>
              <a:rPr sz="4400" b="1" spc="-240" dirty="0">
                <a:solidFill>
                  <a:srgbClr val="000000"/>
                </a:solidFill>
                <a:latin typeface="Trebuchet MS"/>
                <a:cs typeface="Trebuchet MS"/>
              </a:rPr>
              <a:t>u</a:t>
            </a:r>
            <a:r>
              <a:rPr sz="4400" b="1" spc="-250" dirty="0">
                <a:solidFill>
                  <a:srgbClr val="000000"/>
                </a:solidFill>
                <a:latin typeface="Trebuchet MS"/>
                <a:cs typeface="Trebuchet MS"/>
              </a:rPr>
              <a:t>n</a:t>
            </a:r>
            <a:r>
              <a:rPr sz="4400" b="1" spc="-215" dirty="0">
                <a:solidFill>
                  <a:srgbClr val="000000"/>
                </a:solidFill>
                <a:latin typeface="Trebuchet MS"/>
                <a:cs typeface="Trebuchet MS"/>
              </a:rPr>
              <a:t>c</a:t>
            </a:r>
            <a:r>
              <a:rPr sz="4400" b="1" spc="-240" dirty="0">
                <a:solidFill>
                  <a:srgbClr val="000000"/>
                </a:solidFill>
                <a:latin typeface="Trebuchet MS"/>
                <a:cs typeface="Trebuchet MS"/>
              </a:rPr>
              <a:t>i</a:t>
            </a:r>
            <a:r>
              <a:rPr sz="4400" b="1" spc="-105" dirty="0">
                <a:solidFill>
                  <a:srgbClr val="000000"/>
                </a:solidFill>
                <a:latin typeface="Trebuchet MS"/>
                <a:cs typeface="Trebuchet MS"/>
              </a:rPr>
              <a:t>ó</a:t>
            </a:r>
            <a:r>
              <a:rPr sz="4400" b="1" spc="-250" dirty="0">
                <a:solidFill>
                  <a:srgbClr val="000000"/>
                </a:solidFill>
                <a:latin typeface="Trebuchet MS"/>
                <a:cs typeface="Trebuchet MS"/>
              </a:rPr>
              <a:t>n</a:t>
            </a:r>
            <a:r>
              <a:rPr sz="4400" b="1" spc="-819" dirty="0">
                <a:solidFill>
                  <a:srgbClr val="000000"/>
                </a:solidFill>
                <a:latin typeface="Trebuchet MS"/>
                <a:cs typeface="Trebuchet MS"/>
              </a:rPr>
              <a:t>,</a:t>
            </a:r>
            <a:r>
              <a:rPr sz="4400" b="1" spc="-365" dirty="0">
                <a:solidFill>
                  <a:srgbClr val="000000"/>
                </a:solidFill>
                <a:latin typeface="Trebuchet MS"/>
                <a:cs typeface="Trebuchet MS"/>
              </a:rPr>
              <a:t> </a:t>
            </a:r>
            <a:r>
              <a:rPr sz="4400" b="1" spc="-40" dirty="0">
                <a:solidFill>
                  <a:srgbClr val="000000"/>
                </a:solidFill>
                <a:latin typeface="Trebuchet MS"/>
                <a:cs typeface="Trebuchet MS"/>
              </a:rPr>
              <a:t>P</a:t>
            </a:r>
            <a:r>
              <a:rPr sz="4400" b="1" spc="60" dirty="0">
                <a:solidFill>
                  <a:srgbClr val="000000"/>
                </a:solidFill>
                <a:latin typeface="Trebuchet MS"/>
                <a:cs typeface="Trebuchet MS"/>
              </a:rPr>
              <a:t>a</a:t>
            </a:r>
            <a:r>
              <a:rPr sz="4400" b="1" dirty="0">
                <a:solidFill>
                  <a:srgbClr val="000000"/>
                </a:solidFill>
                <a:latin typeface="Trebuchet MS"/>
                <a:cs typeface="Trebuchet MS"/>
              </a:rPr>
              <a:t>r</a:t>
            </a:r>
            <a:r>
              <a:rPr sz="4400" b="1" spc="60" dirty="0">
                <a:solidFill>
                  <a:srgbClr val="000000"/>
                </a:solidFill>
                <a:latin typeface="Trebuchet MS"/>
                <a:cs typeface="Trebuchet MS"/>
              </a:rPr>
              <a:t>a</a:t>
            </a:r>
            <a:r>
              <a:rPr sz="4400" b="1" spc="265" dirty="0">
                <a:solidFill>
                  <a:srgbClr val="000000"/>
                </a:solidFill>
                <a:latin typeface="Trebuchet MS"/>
                <a:cs typeface="Trebuchet MS"/>
              </a:rPr>
              <a:t>g</a:t>
            </a:r>
            <a:r>
              <a:rPr sz="4400" b="1" spc="-240" dirty="0">
                <a:solidFill>
                  <a:srgbClr val="000000"/>
                </a:solidFill>
                <a:latin typeface="Trebuchet MS"/>
                <a:cs typeface="Trebuchet MS"/>
              </a:rPr>
              <a:t>u</a:t>
            </a:r>
            <a:r>
              <a:rPr sz="4400" b="1" spc="60" dirty="0">
                <a:solidFill>
                  <a:srgbClr val="000000"/>
                </a:solidFill>
                <a:latin typeface="Trebuchet MS"/>
                <a:cs typeface="Trebuchet MS"/>
              </a:rPr>
              <a:t>a</a:t>
            </a:r>
            <a:r>
              <a:rPr sz="4400" b="1" spc="-204" dirty="0">
                <a:solidFill>
                  <a:srgbClr val="000000"/>
                </a:solidFill>
                <a:latin typeface="Trebuchet MS"/>
                <a:cs typeface="Trebuchet MS"/>
              </a:rPr>
              <a:t>y</a:t>
            </a:r>
            <a:r>
              <a:rPr sz="4400" b="1" spc="-840" dirty="0">
                <a:solidFill>
                  <a:srgbClr val="000000"/>
                </a:solidFill>
                <a:latin typeface="Trebuchet MS"/>
                <a:cs typeface="Trebuchet MS"/>
              </a:rPr>
              <a:t>.</a:t>
            </a:r>
            <a:endParaRPr sz="4400" dirty="0">
              <a:latin typeface="Trebuchet MS"/>
              <a:cs typeface="Trebuchet MS"/>
            </a:endParaRPr>
          </a:p>
          <a:p>
            <a:pPr marL="6350" algn="ctr">
              <a:lnSpc>
                <a:spcPct val="100000"/>
              </a:lnSpc>
              <a:spcBef>
                <a:spcPts val="3875"/>
              </a:spcBef>
            </a:pPr>
            <a:r>
              <a:rPr sz="3200" spc="10" dirty="0" err="1">
                <a:solidFill>
                  <a:srgbClr val="000000"/>
                </a:solidFill>
                <a:latin typeface="Tahoma"/>
                <a:cs typeface="Tahoma"/>
              </a:rPr>
              <a:t>Deyanira</a:t>
            </a:r>
            <a:r>
              <a:rPr sz="3200" spc="-155" dirty="0">
                <a:solidFill>
                  <a:srgbClr val="000000"/>
                </a:solidFill>
                <a:latin typeface="Tahoma"/>
                <a:cs typeface="Tahoma"/>
              </a:rPr>
              <a:t> </a:t>
            </a:r>
            <a:r>
              <a:rPr sz="3200" spc="10" dirty="0">
                <a:solidFill>
                  <a:srgbClr val="000000"/>
                </a:solidFill>
                <a:latin typeface="Tahoma"/>
                <a:cs typeface="Tahoma"/>
              </a:rPr>
              <a:t>Peralta</a:t>
            </a:r>
            <a:r>
              <a:rPr lang="es-PY" sz="3200" spc="-150" dirty="0">
                <a:solidFill>
                  <a:srgbClr val="000000"/>
                </a:solidFill>
                <a:latin typeface="Tahoma"/>
                <a:cs typeface="Tahoma"/>
              </a:rPr>
              <a:t>, Dahiana </a:t>
            </a:r>
            <a:r>
              <a:rPr lang="es-PY" sz="3200" spc="-150" dirty="0" err="1">
                <a:solidFill>
                  <a:srgbClr val="000000"/>
                </a:solidFill>
                <a:latin typeface="Tahoma"/>
                <a:cs typeface="Tahoma"/>
              </a:rPr>
              <a:t>Seraffini</a:t>
            </a:r>
            <a:r>
              <a:rPr lang="es-PY" sz="3200" spc="-150" dirty="0">
                <a:solidFill>
                  <a:srgbClr val="000000"/>
                </a:solidFill>
                <a:latin typeface="Tahoma"/>
                <a:cs typeface="Tahoma"/>
              </a:rPr>
              <a:t>, </a:t>
            </a:r>
            <a:r>
              <a:rPr lang="es-PY" sz="3200" spc="-150" dirty="0" err="1">
                <a:solidFill>
                  <a:srgbClr val="000000"/>
                </a:solidFill>
                <a:latin typeface="Tahoma"/>
                <a:cs typeface="Tahoma"/>
              </a:rPr>
              <a:t>Derlysa</a:t>
            </a:r>
            <a:r>
              <a:rPr lang="es-PY" sz="3200" spc="-150" dirty="0">
                <a:solidFill>
                  <a:srgbClr val="000000"/>
                </a:solidFill>
                <a:latin typeface="Tahoma"/>
                <a:cs typeface="Tahoma"/>
              </a:rPr>
              <a:t> </a:t>
            </a:r>
            <a:r>
              <a:rPr lang="es-PY" sz="3200" spc="-150" dirty="0" err="1">
                <a:solidFill>
                  <a:srgbClr val="000000"/>
                </a:solidFill>
                <a:latin typeface="Tahoma"/>
                <a:cs typeface="Tahoma"/>
              </a:rPr>
              <a:t>Colmán</a:t>
            </a:r>
            <a:r>
              <a:rPr lang="es-PY" sz="3200" spc="-150" dirty="0">
                <a:solidFill>
                  <a:srgbClr val="000000"/>
                </a:solidFill>
                <a:latin typeface="Tahoma"/>
                <a:cs typeface="Tahoma"/>
              </a:rPr>
              <a:t>, Diana Diez-Pérez-Núñez</a:t>
            </a:r>
            <a:endParaRPr sz="3200" dirty="0">
              <a:latin typeface="Tahoma"/>
              <a:cs typeface="Tahoma"/>
            </a:endParaRPr>
          </a:p>
        </p:txBody>
      </p:sp>
      <p:pic>
        <p:nvPicPr>
          <p:cNvPr id="75" name="object 75"/>
          <p:cNvPicPr/>
          <p:nvPr/>
        </p:nvPicPr>
        <p:blipFill>
          <a:blip r:embed="rId4" cstate="print"/>
          <a:stretch>
            <a:fillRect/>
          </a:stretch>
        </p:blipFill>
        <p:spPr>
          <a:xfrm>
            <a:off x="13454621" y="849926"/>
            <a:ext cx="1905000" cy="1722211"/>
          </a:xfrm>
          <a:prstGeom prst="rect">
            <a:avLst/>
          </a:prstGeom>
        </p:spPr>
      </p:pic>
      <p:pic>
        <p:nvPicPr>
          <p:cNvPr id="77" name="object 77"/>
          <p:cNvPicPr/>
          <p:nvPr/>
        </p:nvPicPr>
        <p:blipFill>
          <a:blip r:embed="rId5" cstate="print"/>
          <a:stretch>
            <a:fillRect/>
          </a:stretch>
        </p:blipFill>
        <p:spPr>
          <a:xfrm>
            <a:off x="15827460" y="876972"/>
            <a:ext cx="1905000" cy="1712228"/>
          </a:xfrm>
          <a:prstGeom prst="rect">
            <a:avLst/>
          </a:prstGeom>
        </p:spPr>
      </p:pic>
      <p:pic>
        <p:nvPicPr>
          <p:cNvPr id="9" name="Imagen 8">
            <a:extLst>
              <a:ext uri="{FF2B5EF4-FFF2-40B4-BE49-F238E27FC236}">
                <a16:creationId xmlns:a16="http://schemas.microsoft.com/office/drawing/2014/main" id="{57A6A414-D6F9-4740-9A8E-7909E6553413}"/>
              </a:ext>
            </a:extLst>
          </p:cNvPr>
          <p:cNvPicPr/>
          <p:nvPr/>
        </p:nvPicPr>
        <p:blipFill>
          <a:blip r:embed="rId6"/>
          <a:srcRect/>
          <a:stretch>
            <a:fillRect/>
          </a:stretch>
        </p:blipFill>
        <p:spPr>
          <a:xfrm>
            <a:off x="340197" y="962983"/>
            <a:ext cx="2827422" cy="1283746"/>
          </a:xfrm>
          <a:prstGeom prst="rect">
            <a:avLst/>
          </a:prstGeom>
          <a:noFill/>
          <a:ln>
            <a:noFill/>
            <a:prstDash/>
          </a:ln>
        </p:spPr>
      </p:pic>
      <p:sp>
        <p:nvSpPr>
          <p:cNvPr id="80" name="object 80"/>
          <p:cNvSpPr txBox="1">
            <a:spLocks noGrp="1"/>
          </p:cNvSpPr>
          <p:nvPr>
            <p:ph type="title"/>
          </p:nvPr>
        </p:nvSpPr>
        <p:spPr>
          <a:xfrm>
            <a:off x="4724400" y="962983"/>
            <a:ext cx="8496300" cy="1963871"/>
          </a:xfrm>
          <a:prstGeom prst="rect">
            <a:avLst/>
          </a:prstGeom>
        </p:spPr>
        <p:txBody>
          <a:bodyPr vert="horz" wrap="square" lIns="0" tIns="12065" rIns="0" bIns="0" rtlCol="0">
            <a:spAutoFit/>
          </a:bodyPr>
          <a:lstStyle/>
          <a:p>
            <a:pPr marL="12700" marR="5080" algn="ctr">
              <a:lnSpc>
                <a:spcPct val="116100"/>
              </a:lnSpc>
              <a:spcBef>
                <a:spcPts val="95"/>
              </a:spcBef>
            </a:pPr>
            <a:r>
              <a:rPr sz="4000" b="1" spc="105" dirty="0">
                <a:solidFill>
                  <a:srgbClr val="000000"/>
                </a:solidFill>
                <a:latin typeface="Microsoft Sans Serif"/>
                <a:cs typeface="Microsoft Sans Serif"/>
              </a:rPr>
              <a:t>Universidad</a:t>
            </a:r>
            <a:r>
              <a:rPr sz="4000" b="1" spc="-40" dirty="0">
                <a:solidFill>
                  <a:srgbClr val="000000"/>
                </a:solidFill>
                <a:latin typeface="Microsoft Sans Serif"/>
                <a:cs typeface="Microsoft Sans Serif"/>
              </a:rPr>
              <a:t> </a:t>
            </a:r>
            <a:r>
              <a:rPr sz="4000" b="1" spc="85" dirty="0">
                <a:solidFill>
                  <a:srgbClr val="000000"/>
                </a:solidFill>
                <a:latin typeface="Microsoft Sans Serif"/>
                <a:cs typeface="Microsoft Sans Serif"/>
              </a:rPr>
              <a:t>Nacional</a:t>
            </a:r>
            <a:r>
              <a:rPr sz="4000" b="1" spc="-35" dirty="0">
                <a:solidFill>
                  <a:srgbClr val="000000"/>
                </a:solidFill>
                <a:latin typeface="Microsoft Sans Serif"/>
                <a:cs typeface="Microsoft Sans Serif"/>
              </a:rPr>
              <a:t> </a:t>
            </a:r>
            <a:r>
              <a:rPr sz="4000" b="1" spc="125" dirty="0">
                <a:solidFill>
                  <a:srgbClr val="000000"/>
                </a:solidFill>
                <a:latin typeface="Microsoft Sans Serif"/>
                <a:cs typeface="Microsoft Sans Serif"/>
              </a:rPr>
              <a:t>de</a:t>
            </a:r>
            <a:r>
              <a:rPr sz="4000" b="1" spc="-35" dirty="0">
                <a:solidFill>
                  <a:srgbClr val="000000"/>
                </a:solidFill>
                <a:latin typeface="Microsoft Sans Serif"/>
                <a:cs typeface="Microsoft Sans Serif"/>
              </a:rPr>
              <a:t> </a:t>
            </a:r>
            <a:r>
              <a:rPr sz="4000" b="1" spc="85" dirty="0">
                <a:solidFill>
                  <a:srgbClr val="000000"/>
                </a:solidFill>
                <a:latin typeface="Microsoft Sans Serif"/>
                <a:cs typeface="Microsoft Sans Serif"/>
              </a:rPr>
              <a:t>Asuncion </a:t>
            </a:r>
            <a:r>
              <a:rPr sz="4000" b="1" spc="-1105" dirty="0">
                <a:solidFill>
                  <a:srgbClr val="000000"/>
                </a:solidFill>
                <a:latin typeface="Microsoft Sans Serif"/>
                <a:cs typeface="Microsoft Sans Serif"/>
              </a:rPr>
              <a:t> </a:t>
            </a:r>
            <a:r>
              <a:rPr sz="3600" b="1" spc="50" dirty="0">
                <a:solidFill>
                  <a:srgbClr val="000000"/>
                </a:solidFill>
                <a:latin typeface="Microsoft Sans Serif"/>
                <a:cs typeface="Microsoft Sans Serif"/>
              </a:rPr>
              <a:t>Facultad</a:t>
            </a:r>
            <a:r>
              <a:rPr sz="3600" b="1" spc="-35" dirty="0">
                <a:solidFill>
                  <a:srgbClr val="000000"/>
                </a:solidFill>
                <a:latin typeface="Microsoft Sans Serif"/>
                <a:cs typeface="Microsoft Sans Serif"/>
              </a:rPr>
              <a:t> </a:t>
            </a:r>
            <a:r>
              <a:rPr sz="3600" b="1" spc="125" dirty="0">
                <a:solidFill>
                  <a:srgbClr val="000000"/>
                </a:solidFill>
                <a:latin typeface="Microsoft Sans Serif"/>
                <a:cs typeface="Microsoft Sans Serif"/>
              </a:rPr>
              <a:t>de</a:t>
            </a:r>
            <a:r>
              <a:rPr sz="3600" b="1" spc="-30" dirty="0">
                <a:solidFill>
                  <a:srgbClr val="000000"/>
                </a:solidFill>
                <a:latin typeface="Microsoft Sans Serif"/>
                <a:cs typeface="Microsoft Sans Serif"/>
              </a:rPr>
              <a:t> </a:t>
            </a:r>
            <a:r>
              <a:rPr sz="3600" b="1" spc="-15" dirty="0">
                <a:solidFill>
                  <a:srgbClr val="000000"/>
                </a:solidFill>
                <a:latin typeface="Microsoft Sans Serif"/>
                <a:cs typeface="Microsoft Sans Serif"/>
              </a:rPr>
              <a:t>Ciencias</a:t>
            </a:r>
            <a:r>
              <a:rPr sz="3600" b="1" spc="-30" dirty="0">
                <a:solidFill>
                  <a:srgbClr val="000000"/>
                </a:solidFill>
                <a:latin typeface="Microsoft Sans Serif"/>
                <a:cs typeface="Microsoft Sans Serif"/>
              </a:rPr>
              <a:t> </a:t>
            </a:r>
            <a:r>
              <a:rPr sz="3600" b="1" spc="80" dirty="0">
                <a:solidFill>
                  <a:srgbClr val="000000"/>
                </a:solidFill>
                <a:latin typeface="Microsoft Sans Serif"/>
                <a:cs typeface="Microsoft Sans Serif"/>
              </a:rPr>
              <a:t>Químicas</a:t>
            </a:r>
            <a:endParaRPr sz="3600" b="1" dirty="0">
              <a:latin typeface="Microsoft Sans Serif"/>
              <a:cs typeface="Microsoft Sans Serif"/>
            </a:endParaRPr>
          </a:p>
          <a:p>
            <a:pPr marL="138430" algn="ctr">
              <a:lnSpc>
                <a:spcPct val="100000"/>
              </a:lnSpc>
              <a:spcBef>
                <a:spcPts val="810"/>
              </a:spcBef>
            </a:pPr>
            <a:r>
              <a:rPr sz="2800" b="1" spc="175" dirty="0">
                <a:solidFill>
                  <a:srgbClr val="000000"/>
                </a:solidFill>
                <a:latin typeface="Microsoft Sans Serif"/>
                <a:cs typeface="Microsoft Sans Serif"/>
              </a:rPr>
              <a:t>Departamento</a:t>
            </a:r>
            <a:r>
              <a:rPr sz="2800" b="1" spc="-45" dirty="0">
                <a:solidFill>
                  <a:srgbClr val="000000"/>
                </a:solidFill>
                <a:latin typeface="Microsoft Sans Serif"/>
                <a:cs typeface="Microsoft Sans Serif"/>
              </a:rPr>
              <a:t> </a:t>
            </a:r>
            <a:r>
              <a:rPr sz="2800" b="1" spc="125" dirty="0">
                <a:solidFill>
                  <a:srgbClr val="000000"/>
                </a:solidFill>
                <a:latin typeface="Microsoft Sans Serif"/>
                <a:cs typeface="Microsoft Sans Serif"/>
              </a:rPr>
              <a:t>de</a:t>
            </a:r>
            <a:r>
              <a:rPr sz="2800" b="1" spc="-40" dirty="0">
                <a:solidFill>
                  <a:srgbClr val="000000"/>
                </a:solidFill>
                <a:latin typeface="Microsoft Sans Serif"/>
                <a:cs typeface="Microsoft Sans Serif"/>
              </a:rPr>
              <a:t> </a:t>
            </a:r>
            <a:r>
              <a:rPr sz="2800" b="1" spc="60" dirty="0">
                <a:solidFill>
                  <a:srgbClr val="000000"/>
                </a:solidFill>
                <a:latin typeface="Microsoft Sans Serif"/>
                <a:cs typeface="Microsoft Sans Serif"/>
              </a:rPr>
              <a:t>Fisicoquímica</a:t>
            </a:r>
            <a:endParaRPr sz="2800" b="1" dirty="0">
              <a:latin typeface="Microsoft Sans Serif"/>
              <a:cs typeface="Microsoft Sans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9" name="object 9"/>
          <p:cNvSpPr/>
          <p:nvPr/>
        </p:nvSpPr>
        <p:spPr>
          <a:xfrm>
            <a:off x="515247" y="1"/>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4" name="CuadroTexto 3">
            <a:extLst>
              <a:ext uri="{FF2B5EF4-FFF2-40B4-BE49-F238E27FC236}">
                <a16:creationId xmlns:a16="http://schemas.microsoft.com/office/drawing/2014/main" id="{48D2F6C7-F4E2-4DEC-A47C-BE78249F390A}"/>
              </a:ext>
            </a:extLst>
          </p:cNvPr>
          <p:cNvSpPr txBox="1"/>
          <p:nvPr/>
        </p:nvSpPr>
        <p:spPr>
          <a:xfrm>
            <a:off x="8574086" y="495300"/>
            <a:ext cx="1139827" cy="646331"/>
          </a:xfrm>
          <a:prstGeom prst="rect">
            <a:avLst/>
          </a:prstGeom>
          <a:noFill/>
        </p:spPr>
        <p:txBody>
          <a:bodyPr wrap="square" rtlCol="0">
            <a:spAutoFit/>
          </a:bodyPr>
          <a:lstStyle/>
          <a:p>
            <a:r>
              <a:rPr lang="es-PY" sz="3600" b="1" dirty="0">
                <a:latin typeface="Arial" panose="020B0604020202020204" pitchFamily="34" charset="0"/>
                <a:cs typeface="Arial" panose="020B0604020202020204" pitchFamily="34" charset="0"/>
              </a:rPr>
              <a:t>Zinc</a:t>
            </a:r>
          </a:p>
        </p:txBody>
      </p:sp>
      <p:pic>
        <p:nvPicPr>
          <p:cNvPr id="2" name="Imagen 1">
            <a:extLst>
              <a:ext uri="{FF2B5EF4-FFF2-40B4-BE49-F238E27FC236}">
                <a16:creationId xmlns:a16="http://schemas.microsoft.com/office/drawing/2014/main" id="{2B655026-EDF6-466E-8BAD-47D1BD53FEF9}"/>
              </a:ext>
            </a:extLst>
          </p:cNvPr>
          <p:cNvPicPr>
            <a:picLocks noChangeAspect="1"/>
          </p:cNvPicPr>
          <p:nvPr/>
        </p:nvPicPr>
        <p:blipFill>
          <a:blip r:embed="rId3"/>
          <a:stretch>
            <a:fillRect/>
          </a:stretch>
        </p:blipFill>
        <p:spPr>
          <a:xfrm>
            <a:off x="3471967" y="1562100"/>
            <a:ext cx="12483892" cy="7848600"/>
          </a:xfrm>
          <a:prstGeom prst="rect">
            <a:avLst/>
          </a:prstGeom>
        </p:spPr>
      </p:pic>
      <p:sp>
        <p:nvSpPr>
          <p:cNvPr id="6" name="Rectángulo 5">
            <a:extLst>
              <a:ext uri="{FF2B5EF4-FFF2-40B4-BE49-F238E27FC236}">
                <a16:creationId xmlns:a16="http://schemas.microsoft.com/office/drawing/2014/main" id="{85863333-0EFC-449C-94BE-916D7873B8ED}"/>
              </a:ext>
            </a:extLst>
          </p:cNvPr>
          <p:cNvSpPr/>
          <p:nvPr/>
        </p:nvSpPr>
        <p:spPr>
          <a:xfrm>
            <a:off x="3810000" y="6362700"/>
            <a:ext cx="2833302"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cxnSp>
        <p:nvCxnSpPr>
          <p:cNvPr id="7" name="Conector recto de flecha 6">
            <a:extLst>
              <a:ext uri="{FF2B5EF4-FFF2-40B4-BE49-F238E27FC236}">
                <a16:creationId xmlns:a16="http://schemas.microsoft.com/office/drawing/2014/main" id="{1A9EDC0B-744A-459C-BBCD-8F781D27FB84}"/>
              </a:ext>
            </a:extLst>
          </p:cNvPr>
          <p:cNvCxnSpPr>
            <a:cxnSpLocks/>
          </p:cNvCxnSpPr>
          <p:nvPr/>
        </p:nvCxnSpPr>
        <p:spPr>
          <a:xfrm flipH="1" flipV="1">
            <a:off x="3268504" y="6553200"/>
            <a:ext cx="52213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B02D36B0-2215-4A78-9841-09F8BB215ED4}"/>
              </a:ext>
            </a:extLst>
          </p:cNvPr>
          <p:cNvSpPr txBox="1"/>
          <p:nvPr/>
        </p:nvSpPr>
        <p:spPr>
          <a:xfrm>
            <a:off x="592191" y="6368534"/>
            <a:ext cx="2761353" cy="369332"/>
          </a:xfrm>
          <a:prstGeom prst="rect">
            <a:avLst/>
          </a:prstGeom>
          <a:noFill/>
        </p:spPr>
        <p:txBody>
          <a:bodyPr wrap="square" rtlCol="0">
            <a:spAutoFit/>
          </a:bodyPr>
          <a:lstStyle/>
          <a:p>
            <a:r>
              <a:rPr lang="es-PY" b="1" dirty="0">
                <a:latin typeface="Arial" panose="020B0604020202020204" pitchFamily="34" charset="0"/>
                <a:cs typeface="Arial" panose="020B0604020202020204" pitchFamily="34" charset="0"/>
              </a:rPr>
              <a:t>P1 = 307,8 ± 31,7 µg·g</a:t>
            </a:r>
            <a:r>
              <a:rPr lang="es-PY" b="1" baseline="30000" dirty="0">
                <a:latin typeface="Arial" panose="020B0604020202020204" pitchFamily="34" charset="0"/>
                <a:cs typeface="Arial" panose="020B0604020202020204" pitchFamily="34" charset="0"/>
              </a:rPr>
              <a:t>-1</a:t>
            </a:r>
          </a:p>
        </p:txBody>
      </p:sp>
      <p:sp>
        <p:nvSpPr>
          <p:cNvPr id="13" name="Rectángulo 12">
            <a:extLst>
              <a:ext uri="{FF2B5EF4-FFF2-40B4-BE49-F238E27FC236}">
                <a16:creationId xmlns:a16="http://schemas.microsoft.com/office/drawing/2014/main" id="{960F6975-1195-4D7C-901E-2BFBD6B8EBA2}"/>
              </a:ext>
            </a:extLst>
          </p:cNvPr>
          <p:cNvSpPr/>
          <p:nvPr/>
        </p:nvSpPr>
        <p:spPr>
          <a:xfrm>
            <a:off x="5943600" y="6737866"/>
            <a:ext cx="3567522" cy="6154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4" name="Rectángulo 13">
            <a:extLst>
              <a:ext uri="{FF2B5EF4-FFF2-40B4-BE49-F238E27FC236}">
                <a16:creationId xmlns:a16="http://schemas.microsoft.com/office/drawing/2014/main" id="{D9F14914-BFBB-4F42-8447-3B3D7EB0B5ED}"/>
              </a:ext>
            </a:extLst>
          </p:cNvPr>
          <p:cNvSpPr/>
          <p:nvPr/>
        </p:nvSpPr>
        <p:spPr>
          <a:xfrm>
            <a:off x="5791200" y="5358524"/>
            <a:ext cx="3567522" cy="381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 name="Rectángulo 2">
            <a:extLst>
              <a:ext uri="{FF2B5EF4-FFF2-40B4-BE49-F238E27FC236}">
                <a16:creationId xmlns:a16="http://schemas.microsoft.com/office/drawing/2014/main" id="{FAF97EA3-9EE5-4D05-8D62-299A4816D2A1}"/>
              </a:ext>
            </a:extLst>
          </p:cNvPr>
          <p:cNvSpPr/>
          <p:nvPr/>
        </p:nvSpPr>
        <p:spPr>
          <a:xfrm>
            <a:off x="604147" y="9436100"/>
            <a:ext cx="1617751" cy="646331"/>
          </a:xfrm>
          <a:prstGeom prst="rect">
            <a:avLst/>
          </a:prstGeom>
        </p:spPr>
        <p:txBody>
          <a:bodyPr wrap="none">
            <a:spAutoFit/>
          </a:bodyPr>
          <a:lstStyle/>
          <a:p>
            <a:r>
              <a:rPr lang="es-PY" sz="1200" dirty="0" err="1">
                <a:latin typeface="Arial" panose="020B0604020202020204" pitchFamily="34" charset="0"/>
                <a:cs typeface="Arial" panose="020B0604020202020204" pitchFamily="34" charset="0"/>
              </a:rPr>
              <a:t>Noulas</a:t>
            </a:r>
            <a:r>
              <a:rPr lang="es-PY" sz="1200" dirty="0">
                <a:latin typeface="Arial" panose="020B0604020202020204" pitchFamily="34" charset="0"/>
                <a:cs typeface="Arial" panose="020B0604020202020204" pitchFamily="34" charset="0"/>
              </a:rPr>
              <a:t> C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2018</a:t>
            </a:r>
          </a:p>
          <a:p>
            <a:r>
              <a:rPr lang="es-PY" sz="1200" dirty="0">
                <a:latin typeface="Arial" panose="020B0604020202020204" pitchFamily="34" charset="0"/>
                <a:cs typeface="Arial" panose="020B0604020202020204" pitchFamily="34" charset="0"/>
              </a:rPr>
              <a:t>Ríos D, 2020</a:t>
            </a:r>
          </a:p>
          <a:p>
            <a:r>
              <a:rPr lang="es-PY" sz="1200" dirty="0" err="1">
                <a:latin typeface="Arial" panose="020B0604020202020204" pitchFamily="34" charset="0"/>
                <a:cs typeface="Arial" panose="020B0604020202020204" pitchFamily="34" charset="0"/>
              </a:rPr>
              <a:t>Pritchard</a:t>
            </a:r>
            <a:r>
              <a:rPr lang="es-PY" sz="1200" dirty="0">
                <a:latin typeface="Arial" panose="020B0604020202020204" pitchFamily="34" charset="0"/>
                <a:cs typeface="Arial" panose="020B0604020202020204" pitchFamily="34" charset="0"/>
              </a:rPr>
              <a:t> G, 2012</a:t>
            </a:r>
          </a:p>
        </p:txBody>
      </p:sp>
      <p:sp>
        <p:nvSpPr>
          <p:cNvPr id="17" name="CuadroTexto 16">
            <a:extLst>
              <a:ext uri="{FF2B5EF4-FFF2-40B4-BE49-F238E27FC236}">
                <a16:creationId xmlns:a16="http://schemas.microsoft.com/office/drawing/2014/main" id="{51F85668-59C5-406D-B471-7719D23D5788}"/>
              </a:ext>
            </a:extLst>
          </p:cNvPr>
          <p:cNvSpPr txBox="1"/>
          <p:nvPr/>
        </p:nvSpPr>
        <p:spPr>
          <a:xfrm>
            <a:off x="13868400" y="6322367"/>
            <a:ext cx="763088" cy="830997"/>
          </a:xfrm>
          <a:prstGeom prst="rect">
            <a:avLst/>
          </a:prstGeom>
          <a:noFill/>
        </p:spPr>
        <p:txBody>
          <a:bodyPr wrap="square" rtlCol="0">
            <a:spAutoFit/>
          </a:bodyPr>
          <a:lstStyle/>
          <a:p>
            <a:r>
              <a:rPr lang="es-PY" sz="4800" dirty="0">
                <a:solidFill>
                  <a:srgbClr val="FF0000"/>
                </a:solidFill>
              </a:rPr>
              <a:t>*</a:t>
            </a:r>
            <a:endParaRPr lang="es-PY" sz="6000" dirty="0">
              <a:solidFill>
                <a:srgbClr val="FF0000"/>
              </a:solidFill>
            </a:endParaRPr>
          </a:p>
        </p:txBody>
      </p:sp>
    </p:spTree>
    <p:extLst>
      <p:ext uri="{BB962C8B-B14F-4D97-AF65-F5344CB8AC3E}">
        <p14:creationId xmlns:p14="http://schemas.microsoft.com/office/powerpoint/2010/main" val="25751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9" name="object 9"/>
          <p:cNvSpPr/>
          <p:nvPr/>
        </p:nvSpPr>
        <p:spPr>
          <a:xfrm>
            <a:off x="515247" y="1"/>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5" name="CuadroTexto 4">
            <a:extLst>
              <a:ext uri="{FF2B5EF4-FFF2-40B4-BE49-F238E27FC236}">
                <a16:creationId xmlns:a16="http://schemas.microsoft.com/office/drawing/2014/main" id="{47829837-4661-4548-9376-EAEAB68B85D8}"/>
              </a:ext>
            </a:extLst>
          </p:cNvPr>
          <p:cNvSpPr txBox="1"/>
          <p:nvPr/>
        </p:nvSpPr>
        <p:spPr>
          <a:xfrm>
            <a:off x="8331993" y="571500"/>
            <a:ext cx="1624014" cy="646331"/>
          </a:xfrm>
          <a:prstGeom prst="rect">
            <a:avLst/>
          </a:prstGeom>
          <a:noFill/>
        </p:spPr>
        <p:txBody>
          <a:bodyPr wrap="square" rtlCol="0">
            <a:spAutoFit/>
          </a:bodyPr>
          <a:lstStyle/>
          <a:p>
            <a:r>
              <a:rPr lang="es-PY" sz="3600" b="1" dirty="0">
                <a:latin typeface="Arial" panose="020B0604020202020204" pitchFamily="34" charset="0"/>
                <a:cs typeface="Arial" panose="020B0604020202020204" pitchFamily="34" charset="0"/>
              </a:rPr>
              <a:t>Cobre</a:t>
            </a:r>
          </a:p>
        </p:txBody>
      </p:sp>
      <p:pic>
        <p:nvPicPr>
          <p:cNvPr id="3" name="Imagen 2">
            <a:extLst>
              <a:ext uri="{FF2B5EF4-FFF2-40B4-BE49-F238E27FC236}">
                <a16:creationId xmlns:a16="http://schemas.microsoft.com/office/drawing/2014/main" id="{925147EE-496A-44D2-88CD-034208F7E89A}"/>
              </a:ext>
            </a:extLst>
          </p:cNvPr>
          <p:cNvPicPr>
            <a:picLocks noChangeAspect="1"/>
          </p:cNvPicPr>
          <p:nvPr/>
        </p:nvPicPr>
        <p:blipFill>
          <a:blip r:embed="rId3"/>
          <a:stretch>
            <a:fillRect/>
          </a:stretch>
        </p:blipFill>
        <p:spPr>
          <a:xfrm>
            <a:off x="3352800" y="1700064"/>
            <a:ext cx="12130483" cy="7993901"/>
          </a:xfrm>
          <a:prstGeom prst="rect">
            <a:avLst/>
          </a:prstGeom>
        </p:spPr>
      </p:pic>
      <p:sp>
        <p:nvSpPr>
          <p:cNvPr id="7" name="Rectángulo 6">
            <a:extLst>
              <a:ext uri="{FF2B5EF4-FFF2-40B4-BE49-F238E27FC236}">
                <a16:creationId xmlns:a16="http://schemas.microsoft.com/office/drawing/2014/main" id="{376E26FE-5129-4A78-A9A1-482EE06DFA46}"/>
              </a:ext>
            </a:extLst>
          </p:cNvPr>
          <p:cNvSpPr/>
          <p:nvPr/>
        </p:nvSpPr>
        <p:spPr>
          <a:xfrm>
            <a:off x="3810000" y="3086100"/>
            <a:ext cx="2833302"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4" name="CuadroTexto 3">
            <a:extLst>
              <a:ext uri="{FF2B5EF4-FFF2-40B4-BE49-F238E27FC236}">
                <a16:creationId xmlns:a16="http://schemas.microsoft.com/office/drawing/2014/main" id="{953824B8-3E88-404E-9CCF-D52C10EB2C50}"/>
              </a:ext>
            </a:extLst>
          </p:cNvPr>
          <p:cNvSpPr txBox="1"/>
          <p:nvPr/>
        </p:nvSpPr>
        <p:spPr>
          <a:xfrm>
            <a:off x="607357" y="2838681"/>
            <a:ext cx="3024776" cy="913070"/>
          </a:xfrm>
          <a:prstGeom prst="rect">
            <a:avLst/>
          </a:prstGeom>
          <a:noFill/>
        </p:spPr>
        <p:txBody>
          <a:bodyPr wrap="square" rtlCol="0">
            <a:spAutoFit/>
          </a:bodyPr>
          <a:lstStyle/>
          <a:p>
            <a:pPr algn="just"/>
            <a:r>
              <a:rPr lang="es-PY" sz="2000" b="1" dirty="0">
                <a:latin typeface="Arial" panose="020B0604020202020204" pitchFamily="34" charset="0"/>
                <a:cs typeface="Arial" panose="020B0604020202020204" pitchFamily="34" charset="0"/>
              </a:rPr>
              <a:t>P4 = 92,2 ± 3,8 µ</a:t>
            </a:r>
            <a:r>
              <a:rPr lang="es-PY" sz="2000" b="1" dirty="0" err="1">
                <a:latin typeface="Arial" panose="020B0604020202020204" pitchFamily="34" charset="0"/>
                <a:cs typeface="Arial" panose="020B0604020202020204" pitchFamily="34" charset="0"/>
              </a:rPr>
              <a:t>g·g</a:t>
            </a:r>
            <a:r>
              <a:rPr lang="es-PY" sz="2000" b="1" dirty="0">
                <a:latin typeface="Arial" panose="020B0604020202020204" pitchFamily="34" charset="0"/>
                <a:cs typeface="Arial" panose="020B0604020202020204" pitchFamily="34" charset="0"/>
              </a:rPr>
              <a:t> </a:t>
            </a:r>
            <a:r>
              <a:rPr lang="es-PY" sz="2000" b="1" baseline="30000" dirty="0">
                <a:latin typeface="Arial" panose="020B0604020202020204" pitchFamily="34" charset="0"/>
                <a:cs typeface="Arial" panose="020B0604020202020204" pitchFamily="34" charset="0"/>
              </a:rPr>
              <a:t>-1</a:t>
            </a:r>
          </a:p>
          <a:p>
            <a:pPr algn="just"/>
            <a:r>
              <a:rPr lang="es-PY" sz="2000" b="1" baseline="30000" dirty="0">
                <a:latin typeface="Arial" panose="020B0604020202020204" pitchFamily="34" charset="0"/>
                <a:cs typeface="Arial" panose="020B0604020202020204" pitchFamily="34" charset="0"/>
              </a:rPr>
              <a:t> </a:t>
            </a:r>
          </a:p>
          <a:p>
            <a:pPr algn="just"/>
            <a:r>
              <a:rPr lang="es-PY" sz="2000" b="1" dirty="0">
                <a:latin typeface="Arial" panose="020B0604020202020204" pitchFamily="34" charset="0"/>
                <a:cs typeface="Arial" panose="020B0604020202020204" pitchFamily="34" charset="0"/>
              </a:rPr>
              <a:t>P1 = 46,6 ± 5,6 µ</a:t>
            </a:r>
            <a:r>
              <a:rPr lang="es-PY" sz="2000" b="1" dirty="0" err="1">
                <a:latin typeface="Arial" panose="020B0604020202020204" pitchFamily="34" charset="0"/>
                <a:cs typeface="Arial" panose="020B0604020202020204" pitchFamily="34" charset="0"/>
              </a:rPr>
              <a:t>g·g</a:t>
            </a:r>
            <a:r>
              <a:rPr lang="es-PY" sz="2000" b="1" dirty="0">
                <a:latin typeface="Arial" panose="020B0604020202020204" pitchFamily="34" charset="0"/>
                <a:cs typeface="Arial" panose="020B0604020202020204" pitchFamily="34" charset="0"/>
              </a:rPr>
              <a:t> </a:t>
            </a:r>
            <a:r>
              <a:rPr lang="es-PY" sz="2000" b="1" baseline="30000" dirty="0">
                <a:latin typeface="Arial" panose="020B0604020202020204" pitchFamily="34" charset="0"/>
                <a:cs typeface="Arial" panose="020B0604020202020204" pitchFamily="34" charset="0"/>
              </a:rPr>
              <a:t>-1 </a:t>
            </a:r>
          </a:p>
        </p:txBody>
      </p:sp>
      <p:cxnSp>
        <p:nvCxnSpPr>
          <p:cNvPr id="10" name="Conector recto de flecha 9">
            <a:extLst>
              <a:ext uri="{FF2B5EF4-FFF2-40B4-BE49-F238E27FC236}">
                <a16:creationId xmlns:a16="http://schemas.microsoft.com/office/drawing/2014/main" id="{29204D87-F984-409D-A18E-F066DB47EE81}"/>
              </a:ext>
            </a:extLst>
          </p:cNvPr>
          <p:cNvCxnSpPr>
            <a:cxnSpLocks/>
          </p:cNvCxnSpPr>
          <p:nvPr/>
        </p:nvCxnSpPr>
        <p:spPr>
          <a:xfrm flipH="1" flipV="1">
            <a:off x="3287870" y="3271629"/>
            <a:ext cx="522130"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5C24A36E-937A-4C6D-B36B-31D68BB948EA}"/>
              </a:ext>
            </a:extLst>
          </p:cNvPr>
          <p:cNvSpPr txBox="1"/>
          <p:nvPr/>
        </p:nvSpPr>
        <p:spPr>
          <a:xfrm>
            <a:off x="10163459" y="3086100"/>
            <a:ext cx="1303372" cy="830997"/>
          </a:xfrm>
          <a:prstGeom prst="rect">
            <a:avLst/>
          </a:prstGeom>
          <a:noFill/>
        </p:spPr>
        <p:txBody>
          <a:bodyPr wrap="square" rtlCol="0">
            <a:spAutoFit/>
          </a:bodyPr>
          <a:lstStyle/>
          <a:p>
            <a:r>
              <a:rPr lang="es-PY" sz="4800" dirty="0">
                <a:solidFill>
                  <a:srgbClr val="FF0000"/>
                </a:solidFill>
              </a:rPr>
              <a:t>*</a:t>
            </a:r>
            <a:endParaRPr lang="es-PY" sz="6000" dirty="0">
              <a:solidFill>
                <a:srgbClr val="FF0000"/>
              </a:solidFill>
            </a:endParaRPr>
          </a:p>
        </p:txBody>
      </p:sp>
      <p:sp>
        <p:nvSpPr>
          <p:cNvPr id="28" name="CuadroTexto 27">
            <a:extLst>
              <a:ext uri="{FF2B5EF4-FFF2-40B4-BE49-F238E27FC236}">
                <a16:creationId xmlns:a16="http://schemas.microsoft.com/office/drawing/2014/main" id="{1967F1FC-814F-49A9-A8C6-DC1E1F7E9EEE}"/>
              </a:ext>
            </a:extLst>
          </p:cNvPr>
          <p:cNvSpPr txBox="1"/>
          <p:nvPr/>
        </p:nvSpPr>
        <p:spPr>
          <a:xfrm>
            <a:off x="13826314" y="2761178"/>
            <a:ext cx="1303372" cy="830997"/>
          </a:xfrm>
          <a:prstGeom prst="rect">
            <a:avLst/>
          </a:prstGeom>
          <a:noFill/>
        </p:spPr>
        <p:txBody>
          <a:bodyPr wrap="square" rtlCol="0">
            <a:spAutoFit/>
          </a:bodyPr>
          <a:lstStyle/>
          <a:p>
            <a:r>
              <a:rPr lang="es-PY" sz="4800" dirty="0">
                <a:solidFill>
                  <a:srgbClr val="FF0000"/>
                </a:solidFill>
              </a:rPr>
              <a:t>*</a:t>
            </a:r>
            <a:endParaRPr lang="es-PY" sz="6000" dirty="0">
              <a:solidFill>
                <a:srgbClr val="FF0000"/>
              </a:solidFill>
            </a:endParaRPr>
          </a:p>
        </p:txBody>
      </p:sp>
      <p:sp>
        <p:nvSpPr>
          <p:cNvPr id="29" name="CuadroTexto 28">
            <a:extLst>
              <a:ext uri="{FF2B5EF4-FFF2-40B4-BE49-F238E27FC236}">
                <a16:creationId xmlns:a16="http://schemas.microsoft.com/office/drawing/2014/main" id="{5353FF1C-2B5F-4953-8E09-6AB63EDAF765}"/>
              </a:ext>
            </a:extLst>
          </p:cNvPr>
          <p:cNvSpPr txBox="1"/>
          <p:nvPr/>
        </p:nvSpPr>
        <p:spPr>
          <a:xfrm>
            <a:off x="8175936" y="2423182"/>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31" name="CuadroTexto 30">
            <a:extLst>
              <a:ext uri="{FF2B5EF4-FFF2-40B4-BE49-F238E27FC236}">
                <a16:creationId xmlns:a16="http://schemas.microsoft.com/office/drawing/2014/main" id="{D1D763D5-B54D-47B9-A380-C9200E0F2F24}"/>
              </a:ext>
            </a:extLst>
          </p:cNvPr>
          <p:cNvSpPr txBox="1"/>
          <p:nvPr/>
        </p:nvSpPr>
        <p:spPr>
          <a:xfrm>
            <a:off x="8105169" y="2952396"/>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32" name="CuadroTexto 31">
            <a:extLst>
              <a:ext uri="{FF2B5EF4-FFF2-40B4-BE49-F238E27FC236}">
                <a16:creationId xmlns:a16="http://schemas.microsoft.com/office/drawing/2014/main" id="{7E7ADE59-92B8-4435-B115-1977B337B98F}"/>
              </a:ext>
            </a:extLst>
          </p:cNvPr>
          <p:cNvSpPr txBox="1"/>
          <p:nvPr/>
        </p:nvSpPr>
        <p:spPr>
          <a:xfrm>
            <a:off x="7519084" y="3501598"/>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34" name="CuadroTexto 33">
            <a:extLst>
              <a:ext uri="{FF2B5EF4-FFF2-40B4-BE49-F238E27FC236}">
                <a16:creationId xmlns:a16="http://schemas.microsoft.com/office/drawing/2014/main" id="{375CE702-6D64-48F5-85A2-FDC07D5F3ED5}"/>
              </a:ext>
            </a:extLst>
          </p:cNvPr>
          <p:cNvSpPr txBox="1"/>
          <p:nvPr/>
        </p:nvSpPr>
        <p:spPr>
          <a:xfrm>
            <a:off x="6648002" y="4587858"/>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35" name="CuadroTexto 34">
            <a:extLst>
              <a:ext uri="{FF2B5EF4-FFF2-40B4-BE49-F238E27FC236}">
                <a16:creationId xmlns:a16="http://schemas.microsoft.com/office/drawing/2014/main" id="{B279BC69-2CEB-470C-BEC5-E67DA8FEC2CA}"/>
              </a:ext>
            </a:extLst>
          </p:cNvPr>
          <p:cNvSpPr txBox="1"/>
          <p:nvPr/>
        </p:nvSpPr>
        <p:spPr>
          <a:xfrm>
            <a:off x="8170770" y="5143500"/>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36" name="CuadroTexto 35">
            <a:extLst>
              <a:ext uri="{FF2B5EF4-FFF2-40B4-BE49-F238E27FC236}">
                <a16:creationId xmlns:a16="http://schemas.microsoft.com/office/drawing/2014/main" id="{9DBA6EF4-B9F6-4C80-98BC-75D3DF75A378}"/>
              </a:ext>
            </a:extLst>
          </p:cNvPr>
          <p:cNvSpPr txBox="1"/>
          <p:nvPr/>
        </p:nvSpPr>
        <p:spPr>
          <a:xfrm>
            <a:off x="8105169" y="5652682"/>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37" name="CuadroTexto 36">
            <a:extLst>
              <a:ext uri="{FF2B5EF4-FFF2-40B4-BE49-F238E27FC236}">
                <a16:creationId xmlns:a16="http://schemas.microsoft.com/office/drawing/2014/main" id="{A5F0C820-0E68-43B4-A4C2-5739EFCFA8C1}"/>
              </a:ext>
            </a:extLst>
          </p:cNvPr>
          <p:cNvSpPr txBox="1"/>
          <p:nvPr/>
        </p:nvSpPr>
        <p:spPr>
          <a:xfrm>
            <a:off x="8439502" y="6246384"/>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38" name="CuadroTexto 37">
            <a:extLst>
              <a:ext uri="{FF2B5EF4-FFF2-40B4-BE49-F238E27FC236}">
                <a16:creationId xmlns:a16="http://schemas.microsoft.com/office/drawing/2014/main" id="{58C3295A-480A-4AB8-A0DB-4AADCB60C997}"/>
              </a:ext>
            </a:extLst>
          </p:cNvPr>
          <p:cNvSpPr txBox="1"/>
          <p:nvPr/>
        </p:nvSpPr>
        <p:spPr>
          <a:xfrm>
            <a:off x="9175309" y="6752070"/>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39" name="CuadroTexto 38">
            <a:extLst>
              <a:ext uri="{FF2B5EF4-FFF2-40B4-BE49-F238E27FC236}">
                <a16:creationId xmlns:a16="http://schemas.microsoft.com/office/drawing/2014/main" id="{C2A15575-F209-4027-8FB6-ADE390DD57FF}"/>
              </a:ext>
            </a:extLst>
          </p:cNvPr>
          <p:cNvSpPr txBox="1"/>
          <p:nvPr/>
        </p:nvSpPr>
        <p:spPr>
          <a:xfrm>
            <a:off x="9304321" y="7345772"/>
            <a:ext cx="1303372" cy="830997"/>
          </a:xfrm>
          <a:prstGeom prst="rect">
            <a:avLst/>
          </a:prstGeom>
          <a:noFill/>
        </p:spPr>
        <p:txBody>
          <a:bodyPr wrap="square" rtlCol="0">
            <a:spAutoFit/>
          </a:bodyPr>
          <a:lstStyle/>
          <a:p>
            <a:r>
              <a:rPr lang="es-PY" sz="4800" dirty="0">
                <a:solidFill>
                  <a:srgbClr val="00B050"/>
                </a:solidFill>
              </a:rPr>
              <a:t>*</a:t>
            </a:r>
            <a:endParaRPr lang="es-PY" sz="6000" dirty="0">
              <a:solidFill>
                <a:srgbClr val="00B050"/>
              </a:solidFill>
            </a:endParaRPr>
          </a:p>
        </p:txBody>
      </p:sp>
      <p:sp>
        <p:nvSpPr>
          <p:cNvPr id="40" name="CuadroTexto 39">
            <a:extLst>
              <a:ext uri="{FF2B5EF4-FFF2-40B4-BE49-F238E27FC236}">
                <a16:creationId xmlns:a16="http://schemas.microsoft.com/office/drawing/2014/main" id="{4D50FF32-D426-4116-A50A-AA0F8D6082FB}"/>
              </a:ext>
            </a:extLst>
          </p:cNvPr>
          <p:cNvSpPr txBox="1"/>
          <p:nvPr/>
        </p:nvSpPr>
        <p:spPr>
          <a:xfrm>
            <a:off x="8394611" y="7475188"/>
            <a:ext cx="1303372" cy="1015663"/>
          </a:xfrm>
          <a:prstGeom prst="rect">
            <a:avLst/>
          </a:prstGeom>
          <a:noFill/>
        </p:spPr>
        <p:txBody>
          <a:bodyPr wrap="square" rtlCol="0">
            <a:spAutoFit/>
          </a:bodyPr>
          <a:lstStyle/>
          <a:p>
            <a:endParaRPr lang="es-PY" sz="6000" dirty="0">
              <a:solidFill>
                <a:srgbClr val="C00000"/>
              </a:solidFill>
            </a:endParaRPr>
          </a:p>
        </p:txBody>
      </p:sp>
      <p:sp>
        <p:nvSpPr>
          <p:cNvPr id="42" name="CuadroTexto 41">
            <a:extLst>
              <a:ext uri="{FF2B5EF4-FFF2-40B4-BE49-F238E27FC236}">
                <a16:creationId xmlns:a16="http://schemas.microsoft.com/office/drawing/2014/main" id="{75B48669-8986-4EA1-811D-2CAE2BB23A2E}"/>
              </a:ext>
            </a:extLst>
          </p:cNvPr>
          <p:cNvSpPr txBox="1"/>
          <p:nvPr/>
        </p:nvSpPr>
        <p:spPr>
          <a:xfrm>
            <a:off x="8235948" y="6927269"/>
            <a:ext cx="1303372" cy="1015663"/>
          </a:xfrm>
          <a:prstGeom prst="rect">
            <a:avLst/>
          </a:prstGeom>
          <a:noFill/>
        </p:spPr>
        <p:txBody>
          <a:bodyPr wrap="square" rtlCol="0">
            <a:spAutoFit/>
          </a:bodyPr>
          <a:lstStyle/>
          <a:p>
            <a:endParaRPr lang="es-PY" sz="6000" dirty="0">
              <a:solidFill>
                <a:srgbClr val="C00000"/>
              </a:solidFill>
            </a:endParaRPr>
          </a:p>
        </p:txBody>
      </p:sp>
      <p:sp>
        <p:nvSpPr>
          <p:cNvPr id="43" name="CuadroTexto 42">
            <a:extLst>
              <a:ext uri="{FF2B5EF4-FFF2-40B4-BE49-F238E27FC236}">
                <a16:creationId xmlns:a16="http://schemas.microsoft.com/office/drawing/2014/main" id="{A7D1087E-8EF2-406B-92E2-AB3A1D49F32D}"/>
              </a:ext>
            </a:extLst>
          </p:cNvPr>
          <p:cNvSpPr txBox="1"/>
          <p:nvPr/>
        </p:nvSpPr>
        <p:spPr>
          <a:xfrm>
            <a:off x="10157900" y="3119431"/>
            <a:ext cx="1303372" cy="1015663"/>
          </a:xfrm>
          <a:prstGeom prst="rect">
            <a:avLst/>
          </a:prstGeom>
          <a:noFill/>
        </p:spPr>
        <p:txBody>
          <a:bodyPr wrap="square" rtlCol="0">
            <a:spAutoFit/>
          </a:bodyPr>
          <a:lstStyle/>
          <a:p>
            <a:endParaRPr lang="es-PY" sz="6000" dirty="0">
              <a:solidFill>
                <a:srgbClr val="C00000"/>
              </a:solidFill>
            </a:endParaRPr>
          </a:p>
        </p:txBody>
      </p:sp>
      <p:sp>
        <p:nvSpPr>
          <p:cNvPr id="2" name="Rectángulo 1">
            <a:extLst>
              <a:ext uri="{FF2B5EF4-FFF2-40B4-BE49-F238E27FC236}">
                <a16:creationId xmlns:a16="http://schemas.microsoft.com/office/drawing/2014/main" id="{6546DE5B-D08C-4063-916C-DA72777BBAD2}"/>
              </a:ext>
            </a:extLst>
          </p:cNvPr>
          <p:cNvSpPr/>
          <p:nvPr/>
        </p:nvSpPr>
        <p:spPr>
          <a:xfrm>
            <a:off x="559697" y="9867900"/>
            <a:ext cx="1388522" cy="276999"/>
          </a:xfrm>
          <a:prstGeom prst="rect">
            <a:avLst/>
          </a:prstGeom>
        </p:spPr>
        <p:txBody>
          <a:bodyPr wrap="none">
            <a:spAutoFit/>
          </a:bodyPr>
          <a:lstStyle/>
          <a:p>
            <a:r>
              <a:rPr lang="es-PY" sz="1200" dirty="0" err="1">
                <a:latin typeface="Arial" panose="020B0604020202020204" pitchFamily="34" charset="0"/>
                <a:cs typeface="Arial" panose="020B0604020202020204" pitchFamily="34" charset="0"/>
              </a:rPr>
              <a:t>Pritchard</a:t>
            </a:r>
            <a:r>
              <a:rPr lang="es-PY" sz="1200" dirty="0">
                <a:latin typeface="Arial" panose="020B0604020202020204" pitchFamily="34" charset="0"/>
                <a:cs typeface="Arial" panose="020B0604020202020204" pitchFamily="34" charset="0"/>
              </a:rPr>
              <a:t> G, 2012</a:t>
            </a:r>
          </a:p>
        </p:txBody>
      </p:sp>
    </p:spTree>
    <p:extLst>
      <p:ext uri="{BB962C8B-B14F-4D97-AF65-F5344CB8AC3E}">
        <p14:creationId xmlns:p14="http://schemas.microsoft.com/office/powerpoint/2010/main" val="34862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nodePh="1">
                                  <p:stCondLst>
                                    <p:cond delay="0"/>
                                  </p:stCondLst>
                                  <p:endCondLst>
                                    <p:cond evt="begin" delay="0">
                                      <p:tn val="66"/>
                                    </p:cond>
                                  </p:end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grpId="0" nodeType="withEffect" nodePh="1">
                                  <p:stCondLst>
                                    <p:cond delay="0"/>
                                  </p:stCondLst>
                                  <p:endCondLst>
                                    <p:cond evt="begin" delay="0">
                                      <p:tn val="69"/>
                                    </p:cond>
                                  </p:end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p:bldP spid="4" grpId="1"/>
      <p:bldP spid="27" grpId="0"/>
      <p:bldP spid="27" grpId="1"/>
      <p:bldP spid="28" grpId="0"/>
      <p:bldP spid="28" grpId="1"/>
      <p:bldP spid="29" grpId="0"/>
      <p:bldP spid="31" grpId="0"/>
      <p:bldP spid="32" grpId="0"/>
      <p:bldP spid="34" grpId="0"/>
      <p:bldP spid="35" grpId="0"/>
      <p:bldP spid="36" grpId="0"/>
      <p:bldP spid="37" grpId="0"/>
      <p:bldP spid="38" grpId="0"/>
      <p:bldP spid="39" grpId="0"/>
      <p:bldP spid="40"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A3A0C185-59F8-43DF-8C0B-22606740A0FC}"/>
              </a:ext>
            </a:extLst>
          </p:cNvPr>
          <p:cNvPicPr>
            <a:picLocks noChangeAspect="1"/>
          </p:cNvPicPr>
          <p:nvPr/>
        </p:nvPicPr>
        <p:blipFill>
          <a:blip r:embed="rId3"/>
          <a:stretch>
            <a:fillRect/>
          </a:stretch>
        </p:blipFill>
        <p:spPr>
          <a:xfrm>
            <a:off x="3075632" y="1638300"/>
            <a:ext cx="12872496" cy="8077200"/>
          </a:xfrm>
          <a:prstGeom prst="rect">
            <a:avLst/>
          </a:prstGeom>
        </p:spPr>
      </p:pic>
      <p:sp>
        <p:nvSpPr>
          <p:cNvPr id="8" name="object 8"/>
          <p:cNvSpPr/>
          <p:nvPr/>
        </p:nvSpPr>
        <p:spPr>
          <a:xfrm>
            <a:off x="0" y="1"/>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9" name="object 9"/>
          <p:cNvSpPr/>
          <p:nvPr/>
        </p:nvSpPr>
        <p:spPr>
          <a:xfrm>
            <a:off x="515247" y="1"/>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4" name="CuadroTexto 3">
            <a:extLst>
              <a:ext uri="{FF2B5EF4-FFF2-40B4-BE49-F238E27FC236}">
                <a16:creationId xmlns:a16="http://schemas.microsoft.com/office/drawing/2014/main" id="{8474B810-15E9-46AC-A0E1-975A0D8C8C66}"/>
              </a:ext>
            </a:extLst>
          </p:cNvPr>
          <p:cNvSpPr txBox="1"/>
          <p:nvPr/>
        </p:nvSpPr>
        <p:spPr>
          <a:xfrm>
            <a:off x="8090296" y="571500"/>
            <a:ext cx="2107407" cy="646331"/>
          </a:xfrm>
          <a:prstGeom prst="rect">
            <a:avLst/>
          </a:prstGeom>
          <a:noFill/>
        </p:spPr>
        <p:txBody>
          <a:bodyPr wrap="square" rtlCol="0">
            <a:spAutoFit/>
          </a:bodyPr>
          <a:lstStyle/>
          <a:p>
            <a:r>
              <a:rPr lang="es-PY" sz="3600" b="1" dirty="0">
                <a:latin typeface="Arial" panose="020B0604020202020204" pitchFamily="34" charset="0"/>
                <a:cs typeface="Arial" panose="020B0604020202020204" pitchFamily="34" charset="0"/>
              </a:rPr>
              <a:t>Cadmio</a:t>
            </a:r>
          </a:p>
        </p:txBody>
      </p:sp>
      <p:sp>
        <p:nvSpPr>
          <p:cNvPr id="10" name="CuadroTexto 9">
            <a:extLst>
              <a:ext uri="{FF2B5EF4-FFF2-40B4-BE49-F238E27FC236}">
                <a16:creationId xmlns:a16="http://schemas.microsoft.com/office/drawing/2014/main" id="{AA32589E-CA48-48E1-A6A7-65C7D8D97DCB}"/>
              </a:ext>
            </a:extLst>
          </p:cNvPr>
          <p:cNvSpPr txBox="1"/>
          <p:nvPr/>
        </p:nvSpPr>
        <p:spPr>
          <a:xfrm>
            <a:off x="1823146" y="1447859"/>
            <a:ext cx="2960301" cy="430887"/>
          </a:xfrm>
          <a:prstGeom prst="rect">
            <a:avLst/>
          </a:prstGeom>
          <a:noFill/>
        </p:spPr>
        <p:txBody>
          <a:bodyPr wrap="square" rtlCol="0">
            <a:spAutoFit/>
          </a:bodyPr>
          <a:lstStyle/>
          <a:p>
            <a:pPr algn="just"/>
            <a:r>
              <a:rPr lang="es-PY" sz="2200" dirty="0">
                <a:latin typeface="Arial" panose="020B0604020202020204" pitchFamily="34" charset="0"/>
                <a:cs typeface="Arial" panose="020B0604020202020204" pitchFamily="34" charset="0"/>
              </a:rPr>
              <a:t>Menor concentración </a:t>
            </a:r>
          </a:p>
        </p:txBody>
      </p:sp>
      <p:grpSp>
        <p:nvGrpSpPr>
          <p:cNvPr id="5" name="Grupo 4">
            <a:extLst>
              <a:ext uri="{FF2B5EF4-FFF2-40B4-BE49-F238E27FC236}">
                <a16:creationId xmlns:a16="http://schemas.microsoft.com/office/drawing/2014/main" id="{F097633D-AED8-4D22-984C-01EB3222915B}"/>
              </a:ext>
            </a:extLst>
          </p:cNvPr>
          <p:cNvGrpSpPr/>
          <p:nvPr/>
        </p:nvGrpSpPr>
        <p:grpSpPr>
          <a:xfrm rot="10800000">
            <a:off x="1164358" y="1447859"/>
            <a:ext cx="453779" cy="539289"/>
            <a:chOff x="3346693" y="3952014"/>
            <a:chExt cx="453779" cy="539289"/>
          </a:xfrm>
        </p:grpSpPr>
        <p:cxnSp>
          <p:nvCxnSpPr>
            <p:cNvPr id="11" name="Conector recto de flecha 10">
              <a:extLst>
                <a:ext uri="{FF2B5EF4-FFF2-40B4-BE49-F238E27FC236}">
                  <a16:creationId xmlns:a16="http://schemas.microsoft.com/office/drawing/2014/main" id="{63CB4175-4CD6-439E-93A6-6855604E6C18}"/>
                </a:ext>
              </a:extLst>
            </p:cNvPr>
            <p:cNvCxnSpPr/>
            <p:nvPr/>
          </p:nvCxnSpPr>
          <p:spPr>
            <a:xfrm flipV="1">
              <a:off x="3800472" y="3957903"/>
              <a:ext cx="0" cy="53340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a:extLst>
                <a:ext uri="{FF2B5EF4-FFF2-40B4-BE49-F238E27FC236}">
                  <a16:creationId xmlns:a16="http://schemas.microsoft.com/office/drawing/2014/main" id="{8C2A133F-28E2-4356-8315-6B5265B5A3CE}"/>
                </a:ext>
              </a:extLst>
            </p:cNvPr>
            <p:cNvCxnSpPr/>
            <p:nvPr/>
          </p:nvCxnSpPr>
          <p:spPr>
            <a:xfrm flipV="1">
              <a:off x="3577488" y="3957903"/>
              <a:ext cx="0" cy="53340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a:extLst>
                <a:ext uri="{FF2B5EF4-FFF2-40B4-BE49-F238E27FC236}">
                  <a16:creationId xmlns:a16="http://schemas.microsoft.com/office/drawing/2014/main" id="{7DA4229D-64C1-45BA-B6DB-E3C609E635B7}"/>
                </a:ext>
              </a:extLst>
            </p:cNvPr>
            <p:cNvCxnSpPr>
              <a:cxnSpLocks/>
            </p:cNvCxnSpPr>
            <p:nvPr/>
          </p:nvCxnSpPr>
          <p:spPr>
            <a:xfrm flipV="1">
              <a:off x="3346693" y="3952014"/>
              <a:ext cx="0" cy="53928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6" name="Rectángulo 5">
            <a:extLst>
              <a:ext uri="{FF2B5EF4-FFF2-40B4-BE49-F238E27FC236}">
                <a16:creationId xmlns:a16="http://schemas.microsoft.com/office/drawing/2014/main" id="{45BB938D-3CCD-4FDB-8B93-E2CECD76B31F}"/>
              </a:ext>
            </a:extLst>
          </p:cNvPr>
          <p:cNvSpPr/>
          <p:nvPr/>
        </p:nvSpPr>
        <p:spPr>
          <a:xfrm>
            <a:off x="911466" y="1240554"/>
            <a:ext cx="3750139" cy="920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4" name="Rectángulo 13">
            <a:extLst>
              <a:ext uri="{FF2B5EF4-FFF2-40B4-BE49-F238E27FC236}">
                <a16:creationId xmlns:a16="http://schemas.microsoft.com/office/drawing/2014/main" id="{663CD04F-25EE-4F30-8D9C-58661B228C30}"/>
              </a:ext>
            </a:extLst>
          </p:cNvPr>
          <p:cNvSpPr/>
          <p:nvPr/>
        </p:nvSpPr>
        <p:spPr>
          <a:xfrm>
            <a:off x="3581400" y="6069014"/>
            <a:ext cx="2833302"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6" name="Rectángulo 15">
            <a:extLst>
              <a:ext uri="{FF2B5EF4-FFF2-40B4-BE49-F238E27FC236}">
                <a16:creationId xmlns:a16="http://schemas.microsoft.com/office/drawing/2014/main" id="{02B0F44F-EA04-4E5D-87EB-7AB19165C92C}"/>
              </a:ext>
            </a:extLst>
          </p:cNvPr>
          <p:cNvSpPr/>
          <p:nvPr/>
        </p:nvSpPr>
        <p:spPr>
          <a:xfrm>
            <a:off x="669455" y="4958834"/>
            <a:ext cx="2579552" cy="369332"/>
          </a:xfrm>
          <a:prstGeom prst="rect">
            <a:avLst/>
          </a:prstGeom>
        </p:spPr>
        <p:txBody>
          <a:bodyPr wrap="none">
            <a:spAutoFit/>
          </a:bodyPr>
          <a:lstStyle/>
          <a:p>
            <a:r>
              <a:rPr lang="nn-NO" b="1" dirty="0">
                <a:latin typeface="Arial" panose="020B0604020202020204" pitchFamily="34" charset="0"/>
                <a:cs typeface="Arial" panose="020B0604020202020204" pitchFamily="34" charset="0"/>
              </a:rPr>
              <a:t>P2 = 16,8 ± 2,8 µg·g -1</a:t>
            </a:r>
            <a:endParaRPr lang="es-PY" b="1" dirty="0">
              <a:latin typeface="Arial" panose="020B0604020202020204" pitchFamily="34" charset="0"/>
              <a:cs typeface="Arial" panose="020B0604020202020204" pitchFamily="34" charset="0"/>
            </a:endParaRPr>
          </a:p>
        </p:txBody>
      </p:sp>
      <p:cxnSp>
        <p:nvCxnSpPr>
          <p:cNvPr id="17" name="Conector recto de flecha 16">
            <a:extLst>
              <a:ext uri="{FF2B5EF4-FFF2-40B4-BE49-F238E27FC236}">
                <a16:creationId xmlns:a16="http://schemas.microsoft.com/office/drawing/2014/main" id="{60B876F2-2D78-47E4-9689-08E1931FC845}"/>
              </a:ext>
            </a:extLst>
          </p:cNvPr>
          <p:cNvCxnSpPr>
            <a:cxnSpLocks/>
          </p:cNvCxnSpPr>
          <p:nvPr/>
        </p:nvCxnSpPr>
        <p:spPr>
          <a:xfrm flipH="1" flipV="1">
            <a:off x="2997102" y="5324566"/>
            <a:ext cx="608614" cy="7444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DA1749CB-700A-4CC6-B807-2D6EACE49D13}"/>
              </a:ext>
            </a:extLst>
          </p:cNvPr>
          <p:cNvSpPr/>
          <p:nvPr/>
        </p:nvSpPr>
        <p:spPr>
          <a:xfrm>
            <a:off x="15362521" y="1438010"/>
            <a:ext cx="2782613" cy="1881990"/>
          </a:xfrm>
          <a:prstGeom prst="rect">
            <a:avLst/>
          </a:prstGeom>
          <a:ln>
            <a:solidFill>
              <a:srgbClr val="0070C0"/>
            </a:solidFill>
          </a:ln>
        </p:spPr>
        <p:txBody>
          <a:bodyPr wrap="square">
            <a:spAutoFit/>
          </a:bodyPr>
          <a:lstStyle/>
          <a:p>
            <a:pPr algn="just">
              <a:lnSpc>
                <a:spcPct val="150000"/>
              </a:lnSpc>
            </a:pPr>
            <a:r>
              <a:rPr lang="es-PY" sz="2000" dirty="0">
                <a:latin typeface="Arial" panose="020B0604020202020204" pitchFamily="34" charset="0"/>
                <a:cs typeface="Arial" panose="020B0604020202020204" pitchFamily="34" charset="0"/>
              </a:rPr>
              <a:t>La mayoría de los plásticos presentaron una concentración de Cd &lt;LOD</a:t>
            </a:r>
          </a:p>
        </p:txBody>
      </p:sp>
      <p:sp>
        <p:nvSpPr>
          <p:cNvPr id="25" name="CuadroTexto 24">
            <a:extLst>
              <a:ext uri="{FF2B5EF4-FFF2-40B4-BE49-F238E27FC236}">
                <a16:creationId xmlns:a16="http://schemas.microsoft.com/office/drawing/2014/main" id="{3416AF0F-2A9F-4EBE-9DB6-F3F9C5824DB4}"/>
              </a:ext>
            </a:extLst>
          </p:cNvPr>
          <p:cNvSpPr txBox="1"/>
          <p:nvPr/>
        </p:nvSpPr>
        <p:spPr>
          <a:xfrm>
            <a:off x="14325600" y="5976072"/>
            <a:ext cx="1303372" cy="830997"/>
          </a:xfrm>
          <a:prstGeom prst="rect">
            <a:avLst/>
          </a:prstGeom>
          <a:noFill/>
        </p:spPr>
        <p:txBody>
          <a:bodyPr wrap="square" rtlCol="0">
            <a:spAutoFit/>
          </a:bodyPr>
          <a:lstStyle/>
          <a:p>
            <a:r>
              <a:rPr lang="es-PY" sz="4800" dirty="0">
                <a:solidFill>
                  <a:srgbClr val="FF0000"/>
                </a:solidFill>
              </a:rPr>
              <a:t>*</a:t>
            </a:r>
            <a:endParaRPr lang="es-PY" sz="6000" dirty="0">
              <a:solidFill>
                <a:srgbClr val="FF0000"/>
              </a:solidFill>
            </a:endParaRPr>
          </a:p>
        </p:txBody>
      </p:sp>
      <p:sp>
        <p:nvSpPr>
          <p:cNvPr id="2" name="Rectángulo 1">
            <a:extLst>
              <a:ext uri="{FF2B5EF4-FFF2-40B4-BE49-F238E27FC236}">
                <a16:creationId xmlns:a16="http://schemas.microsoft.com/office/drawing/2014/main" id="{D4C11D96-785A-4AF5-B5B7-081730B82F51}"/>
              </a:ext>
            </a:extLst>
          </p:cNvPr>
          <p:cNvSpPr/>
          <p:nvPr/>
        </p:nvSpPr>
        <p:spPr>
          <a:xfrm>
            <a:off x="679455" y="9734550"/>
            <a:ext cx="1415772" cy="461665"/>
          </a:xfrm>
          <a:prstGeom prst="rect">
            <a:avLst/>
          </a:prstGeom>
        </p:spPr>
        <p:txBody>
          <a:bodyPr wrap="none">
            <a:spAutoFit/>
          </a:bodyPr>
          <a:lstStyle/>
          <a:p>
            <a:r>
              <a:rPr lang="es-PY" sz="1200" dirty="0" err="1">
                <a:latin typeface="Arial" panose="020B0604020202020204" pitchFamily="34" charset="0"/>
                <a:cs typeface="Arial" panose="020B0604020202020204" pitchFamily="34" charset="0"/>
              </a:rPr>
              <a:t>Pritchard</a:t>
            </a:r>
            <a:r>
              <a:rPr lang="es-PY" sz="1200" dirty="0">
                <a:latin typeface="Arial" panose="020B0604020202020204" pitchFamily="34" charset="0"/>
                <a:cs typeface="Arial" panose="020B0604020202020204" pitchFamily="34" charset="0"/>
              </a:rPr>
              <a:t> G, 2012</a:t>
            </a:r>
          </a:p>
          <a:p>
            <a:r>
              <a:rPr lang="es-PY" sz="1200" dirty="0">
                <a:latin typeface="Arial" panose="020B0604020202020204" pitchFamily="34" charset="0"/>
                <a:cs typeface="Arial" panose="020B0604020202020204" pitchFamily="34" charset="0"/>
              </a:rPr>
              <a:t>Gao F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5775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6" grpId="0" animBg="1"/>
      <p:bldP spid="14" grpId="0" animBg="1"/>
      <p:bldP spid="16"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9" name="object 9"/>
          <p:cNvSpPr/>
          <p:nvPr/>
        </p:nvSpPr>
        <p:spPr>
          <a:xfrm>
            <a:off x="515247" y="1"/>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3" name="CuadroTexto 2">
            <a:extLst>
              <a:ext uri="{FF2B5EF4-FFF2-40B4-BE49-F238E27FC236}">
                <a16:creationId xmlns:a16="http://schemas.microsoft.com/office/drawing/2014/main" id="{D7EB3DDA-FA33-4FAA-BF63-D047061434C9}"/>
              </a:ext>
            </a:extLst>
          </p:cNvPr>
          <p:cNvSpPr txBox="1"/>
          <p:nvPr/>
        </p:nvSpPr>
        <p:spPr>
          <a:xfrm>
            <a:off x="4914900" y="8683751"/>
            <a:ext cx="8458200" cy="1292662"/>
          </a:xfrm>
          <a:prstGeom prst="rect">
            <a:avLst/>
          </a:prstGeom>
          <a:noFill/>
          <a:ln w="38100">
            <a:solidFill>
              <a:srgbClr val="FF0000"/>
            </a:solidFill>
          </a:ln>
        </p:spPr>
        <p:txBody>
          <a:bodyPr wrap="square" rtlCol="0">
            <a:spAutoFit/>
          </a:bodyPr>
          <a:lstStyle/>
          <a:p>
            <a:pPr marL="457200" indent="-457200">
              <a:buFont typeface="Arial" panose="020B0604020202020204" pitchFamily="34" charset="0"/>
              <a:buChar char="•"/>
            </a:pPr>
            <a:r>
              <a:rPr lang="es-PY" sz="2600" dirty="0">
                <a:latin typeface="Arial" panose="020B0604020202020204" pitchFamily="34" charset="0"/>
                <a:cs typeface="Arial" panose="020B0604020202020204" pitchFamily="34" charset="0"/>
              </a:rPr>
              <a:t>Diferencia de adsorción en cada tipo de plástico</a:t>
            </a:r>
          </a:p>
          <a:p>
            <a:pPr marL="457200" indent="-457200">
              <a:buFont typeface="Arial" panose="020B0604020202020204" pitchFamily="34" charset="0"/>
              <a:buChar char="•"/>
            </a:pPr>
            <a:endParaRPr lang="es-PY"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PY" sz="2600" dirty="0">
                <a:latin typeface="Arial" panose="020B0604020202020204" pitchFamily="34" charset="0"/>
                <a:cs typeface="Arial" panose="020B0604020202020204" pitchFamily="34" charset="0"/>
              </a:rPr>
              <a:t>Utilización del metal o sus derivados como aditivos</a:t>
            </a:r>
          </a:p>
        </p:txBody>
      </p:sp>
      <p:pic>
        <p:nvPicPr>
          <p:cNvPr id="2" name="Imagen 1">
            <a:extLst>
              <a:ext uri="{FF2B5EF4-FFF2-40B4-BE49-F238E27FC236}">
                <a16:creationId xmlns:a16="http://schemas.microsoft.com/office/drawing/2014/main" id="{55434EE2-77BF-4C35-84A4-FE74A64F9A7C}"/>
              </a:ext>
            </a:extLst>
          </p:cNvPr>
          <p:cNvPicPr>
            <a:picLocks noChangeAspect="1"/>
          </p:cNvPicPr>
          <p:nvPr/>
        </p:nvPicPr>
        <p:blipFill>
          <a:blip r:embed="rId3"/>
          <a:stretch>
            <a:fillRect/>
          </a:stretch>
        </p:blipFill>
        <p:spPr>
          <a:xfrm>
            <a:off x="2726556" y="1485900"/>
            <a:ext cx="13796143" cy="6172200"/>
          </a:xfrm>
          <a:prstGeom prst="rect">
            <a:avLst/>
          </a:prstGeom>
        </p:spPr>
      </p:pic>
      <p:sp>
        <p:nvSpPr>
          <p:cNvPr id="4" name="Rectángulo 3">
            <a:extLst>
              <a:ext uri="{FF2B5EF4-FFF2-40B4-BE49-F238E27FC236}">
                <a16:creationId xmlns:a16="http://schemas.microsoft.com/office/drawing/2014/main" id="{9286137F-85FD-41FF-9294-D14F70611D01}"/>
              </a:ext>
            </a:extLst>
          </p:cNvPr>
          <p:cNvSpPr/>
          <p:nvPr/>
        </p:nvSpPr>
        <p:spPr>
          <a:xfrm>
            <a:off x="2935319" y="2262277"/>
            <a:ext cx="652615" cy="543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7" name="Rectángulo 6">
            <a:extLst>
              <a:ext uri="{FF2B5EF4-FFF2-40B4-BE49-F238E27FC236}">
                <a16:creationId xmlns:a16="http://schemas.microsoft.com/office/drawing/2014/main" id="{E6A37768-39A0-40CF-AA9C-7C06A90766E0}"/>
              </a:ext>
            </a:extLst>
          </p:cNvPr>
          <p:cNvSpPr/>
          <p:nvPr/>
        </p:nvSpPr>
        <p:spPr>
          <a:xfrm>
            <a:off x="6296939" y="2256732"/>
            <a:ext cx="652615" cy="543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0" name="Rectángulo 9">
            <a:extLst>
              <a:ext uri="{FF2B5EF4-FFF2-40B4-BE49-F238E27FC236}">
                <a16:creationId xmlns:a16="http://schemas.microsoft.com/office/drawing/2014/main" id="{5E847376-9D81-4248-B3FE-713ABC92BC1B}"/>
              </a:ext>
            </a:extLst>
          </p:cNvPr>
          <p:cNvSpPr/>
          <p:nvPr/>
        </p:nvSpPr>
        <p:spPr>
          <a:xfrm>
            <a:off x="10827126" y="2256732"/>
            <a:ext cx="652615" cy="543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1" name="Rectángulo 10">
            <a:extLst>
              <a:ext uri="{FF2B5EF4-FFF2-40B4-BE49-F238E27FC236}">
                <a16:creationId xmlns:a16="http://schemas.microsoft.com/office/drawing/2014/main" id="{FEAEBBB9-DD44-4F14-A409-8CA2EAFD9040}"/>
              </a:ext>
            </a:extLst>
          </p:cNvPr>
          <p:cNvSpPr/>
          <p:nvPr/>
        </p:nvSpPr>
        <p:spPr>
          <a:xfrm>
            <a:off x="13825839" y="2256732"/>
            <a:ext cx="652615" cy="543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Rectángulo 11">
            <a:extLst>
              <a:ext uri="{FF2B5EF4-FFF2-40B4-BE49-F238E27FC236}">
                <a16:creationId xmlns:a16="http://schemas.microsoft.com/office/drawing/2014/main" id="{6F220B5A-5CB1-4208-AFF6-2B4E34CFBEDD}"/>
              </a:ext>
            </a:extLst>
          </p:cNvPr>
          <p:cNvSpPr/>
          <p:nvPr/>
        </p:nvSpPr>
        <p:spPr>
          <a:xfrm>
            <a:off x="8235724" y="2256732"/>
            <a:ext cx="652615" cy="543464"/>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5" name="Flecha: a la derecha 4">
            <a:extLst>
              <a:ext uri="{FF2B5EF4-FFF2-40B4-BE49-F238E27FC236}">
                <a16:creationId xmlns:a16="http://schemas.microsoft.com/office/drawing/2014/main" id="{5794A015-0FD2-401E-B28F-A49BC1C44B19}"/>
              </a:ext>
            </a:extLst>
          </p:cNvPr>
          <p:cNvSpPr/>
          <p:nvPr/>
        </p:nvSpPr>
        <p:spPr>
          <a:xfrm>
            <a:off x="7778568" y="2839015"/>
            <a:ext cx="429041" cy="316097"/>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3" name="Flecha: a la derecha 12">
            <a:extLst>
              <a:ext uri="{FF2B5EF4-FFF2-40B4-BE49-F238E27FC236}">
                <a16:creationId xmlns:a16="http://schemas.microsoft.com/office/drawing/2014/main" id="{754CA8CD-9543-4392-A5D5-035D2FFEA8C6}"/>
              </a:ext>
            </a:extLst>
          </p:cNvPr>
          <p:cNvSpPr/>
          <p:nvPr/>
        </p:nvSpPr>
        <p:spPr>
          <a:xfrm>
            <a:off x="2491797" y="2839015"/>
            <a:ext cx="429041" cy="3160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4" name="Flecha: a la derecha 13">
            <a:extLst>
              <a:ext uri="{FF2B5EF4-FFF2-40B4-BE49-F238E27FC236}">
                <a16:creationId xmlns:a16="http://schemas.microsoft.com/office/drawing/2014/main" id="{6BCF5739-1C68-4F41-8DA7-A8943415A3A5}"/>
              </a:ext>
            </a:extLst>
          </p:cNvPr>
          <p:cNvSpPr/>
          <p:nvPr/>
        </p:nvSpPr>
        <p:spPr>
          <a:xfrm>
            <a:off x="2482045" y="4827403"/>
            <a:ext cx="429041" cy="3160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5" name="Flecha: a la derecha 14">
            <a:extLst>
              <a:ext uri="{FF2B5EF4-FFF2-40B4-BE49-F238E27FC236}">
                <a16:creationId xmlns:a16="http://schemas.microsoft.com/office/drawing/2014/main" id="{8C3B5D46-D812-4E47-B946-D5A96FA87019}"/>
              </a:ext>
            </a:extLst>
          </p:cNvPr>
          <p:cNvSpPr/>
          <p:nvPr/>
        </p:nvSpPr>
        <p:spPr>
          <a:xfrm>
            <a:off x="5627358" y="2800196"/>
            <a:ext cx="429041" cy="3160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6" name="Flecha: a la derecha 15">
            <a:extLst>
              <a:ext uri="{FF2B5EF4-FFF2-40B4-BE49-F238E27FC236}">
                <a16:creationId xmlns:a16="http://schemas.microsoft.com/office/drawing/2014/main" id="{73190D71-2CAB-4272-9DE4-C6AEF4708AE0}"/>
              </a:ext>
            </a:extLst>
          </p:cNvPr>
          <p:cNvSpPr/>
          <p:nvPr/>
        </p:nvSpPr>
        <p:spPr>
          <a:xfrm>
            <a:off x="5627358" y="4788275"/>
            <a:ext cx="429041" cy="3160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7" name="Flecha: a la derecha 16">
            <a:extLst>
              <a:ext uri="{FF2B5EF4-FFF2-40B4-BE49-F238E27FC236}">
                <a16:creationId xmlns:a16="http://schemas.microsoft.com/office/drawing/2014/main" id="{35569846-B835-4175-8428-E38AF4940036}"/>
              </a:ext>
            </a:extLst>
          </p:cNvPr>
          <p:cNvSpPr/>
          <p:nvPr/>
        </p:nvSpPr>
        <p:spPr>
          <a:xfrm>
            <a:off x="10386592" y="2839013"/>
            <a:ext cx="429041" cy="3160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8" name="Flecha: a la derecha 17">
            <a:extLst>
              <a:ext uri="{FF2B5EF4-FFF2-40B4-BE49-F238E27FC236}">
                <a16:creationId xmlns:a16="http://schemas.microsoft.com/office/drawing/2014/main" id="{7FC4F2B7-1CE6-40DE-B8A2-4A922F2F772B}"/>
              </a:ext>
            </a:extLst>
          </p:cNvPr>
          <p:cNvSpPr/>
          <p:nvPr/>
        </p:nvSpPr>
        <p:spPr>
          <a:xfrm>
            <a:off x="10269607" y="4788274"/>
            <a:ext cx="429041" cy="3160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9" name="Flecha: a la derecha 18">
            <a:extLst>
              <a:ext uri="{FF2B5EF4-FFF2-40B4-BE49-F238E27FC236}">
                <a16:creationId xmlns:a16="http://schemas.microsoft.com/office/drawing/2014/main" id="{EA5B7ED3-04C0-4BCF-B67A-15A138A99638}"/>
              </a:ext>
            </a:extLst>
          </p:cNvPr>
          <p:cNvSpPr/>
          <p:nvPr/>
        </p:nvSpPr>
        <p:spPr>
          <a:xfrm>
            <a:off x="13380085" y="2839013"/>
            <a:ext cx="429041" cy="3160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0" name="Flecha: a la derecha 19">
            <a:extLst>
              <a:ext uri="{FF2B5EF4-FFF2-40B4-BE49-F238E27FC236}">
                <a16:creationId xmlns:a16="http://schemas.microsoft.com/office/drawing/2014/main" id="{5AA5D542-D903-4C59-B987-4ED33C8ACDE5}"/>
              </a:ext>
            </a:extLst>
          </p:cNvPr>
          <p:cNvSpPr/>
          <p:nvPr/>
        </p:nvSpPr>
        <p:spPr>
          <a:xfrm>
            <a:off x="13380085" y="4788273"/>
            <a:ext cx="429041" cy="31609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6" name="Rectángulo 5">
            <a:extLst>
              <a:ext uri="{FF2B5EF4-FFF2-40B4-BE49-F238E27FC236}">
                <a16:creationId xmlns:a16="http://schemas.microsoft.com/office/drawing/2014/main" id="{06376742-5170-4E88-B1E0-D17CF16716F4}"/>
              </a:ext>
            </a:extLst>
          </p:cNvPr>
          <p:cNvSpPr/>
          <p:nvPr/>
        </p:nvSpPr>
        <p:spPr>
          <a:xfrm>
            <a:off x="7054119" y="7867441"/>
            <a:ext cx="3668440" cy="492443"/>
          </a:xfrm>
          <a:prstGeom prst="rect">
            <a:avLst/>
          </a:prstGeom>
          <a:ln w="38100">
            <a:solidFill>
              <a:srgbClr val="FF0000"/>
            </a:solidFill>
          </a:ln>
        </p:spPr>
        <p:txBody>
          <a:bodyPr wrap="none">
            <a:spAutoFit/>
          </a:bodyPr>
          <a:lstStyle/>
          <a:p>
            <a:r>
              <a:rPr lang="es-PY" sz="2600" dirty="0">
                <a:latin typeface="Arial" panose="020B0604020202020204" pitchFamily="34" charset="0"/>
                <a:cs typeface="Arial" panose="020B0604020202020204" pitchFamily="34" charset="0"/>
              </a:rPr>
              <a:t>Kruskal Wallis p &lt; 0,05 </a:t>
            </a:r>
            <a:endParaRPr lang="es-PY" sz="2600" dirty="0"/>
          </a:p>
        </p:txBody>
      </p:sp>
    </p:spTree>
    <p:extLst>
      <p:ext uri="{BB962C8B-B14F-4D97-AF65-F5344CB8AC3E}">
        <p14:creationId xmlns:p14="http://schemas.microsoft.com/office/powerpoint/2010/main" val="17697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animBg="1"/>
      <p:bldP spid="7" grpId="1" animBg="1"/>
      <p:bldP spid="10" grpId="0" animBg="1"/>
      <p:bldP spid="10" grpId="1" animBg="1"/>
      <p:bldP spid="11" grpId="0" animBg="1"/>
      <p:bldP spid="11" grpId="1" animBg="1"/>
      <p:bldP spid="12" grpId="0" animBg="1"/>
      <p:bldP spid="12" grpId="1" animBg="1"/>
      <p:bldP spid="5" grpId="0" animBg="1"/>
      <p:bldP spid="5"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301D1E2-CB3D-4A52-A298-31E0837E39D2}"/>
              </a:ext>
            </a:extLst>
          </p:cNvPr>
          <p:cNvSpPr/>
          <p:nvPr/>
        </p:nvSpPr>
        <p:spPr>
          <a:xfrm>
            <a:off x="0" y="0"/>
            <a:ext cx="18288000" cy="106172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6" name="object 8">
            <a:extLst>
              <a:ext uri="{FF2B5EF4-FFF2-40B4-BE49-F238E27FC236}">
                <a16:creationId xmlns:a16="http://schemas.microsoft.com/office/drawing/2014/main" id="{BA203AE7-E809-4101-9DFE-33BD8F154A3C}"/>
              </a:ext>
            </a:extLst>
          </p:cNvPr>
          <p:cNvSpPr txBox="1">
            <a:spLocks noGrp="1"/>
          </p:cNvSpPr>
          <p:nvPr>
            <p:ph type="title"/>
          </p:nvPr>
        </p:nvSpPr>
        <p:spPr>
          <a:xfrm>
            <a:off x="5232737" y="216671"/>
            <a:ext cx="7822525" cy="628377"/>
          </a:xfrm>
          <a:prstGeom prst="rect">
            <a:avLst/>
          </a:prstGeom>
        </p:spPr>
        <p:txBody>
          <a:bodyPr vert="horz" wrap="square" lIns="0" tIns="12700" rIns="0" bIns="0" rtlCol="0">
            <a:spAutoFit/>
          </a:bodyPr>
          <a:lstStyle/>
          <a:p>
            <a:pPr marL="12700" algn="ctr">
              <a:lnSpc>
                <a:spcPct val="100000"/>
              </a:lnSpc>
              <a:spcBef>
                <a:spcPts val="100"/>
              </a:spcBef>
            </a:pPr>
            <a:r>
              <a:rPr lang="es-PY" sz="4000" b="1" spc="275" dirty="0">
                <a:solidFill>
                  <a:schemeClr val="tx1"/>
                </a:solidFill>
                <a:latin typeface="Arial" panose="020B0604020202020204" pitchFamily="34" charset="0"/>
                <a:cs typeface="Arial" panose="020B0604020202020204" pitchFamily="34" charset="0"/>
              </a:rPr>
              <a:t>CONCLUSIÓN</a:t>
            </a:r>
            <a:endParaRPr sz="4000" b="1" dirty="0">
              <a:solidFill>
                <a:schemeClr val="tx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B1EDCAF-3D47-4BBE-9D2E-E3EEE0619472}"/>
              </a:ext>
            </a:extLst>
          </p:cNvPr>
          <p:cNvSpPr txBox="1"/>
          <p:nvPr/>
        </p:nvSpPr>
        <p:spPr>
          <a:xfrm>
            <a:off x="1219199" y="4029092"/>
            <a:ext cx="15849600" cy="222881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s-PY" sz="3200" dirty="0">
                <a:latin typeface="Arial" panose="020B0604020202020204" pitchFamily="34" charset="0"/>
                <a:cs typeface="Arial" panose="020B0604020202020204" pitchFamily="34" charset="0"/>
              </a:rPr>
              <a:t>Se encontraron concentraciones variables de metales, Fe &gt; Mn &gt; Zn &gt; Cu &gt; Cd, en los plásticos suspendidos en las costas de la Bahía de Asunción los cuales podrían ser potencialmente nocivos para el ambiente y la biota.</a:t>
            </a:r>
            <a:endParaRPr lang="es-PY"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85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D Pink Background Images: Free Download | Fotor">
            <a:extLst>
              <a:ext uri="{FF2B5EF4-FFF2-40B4-BE49-F238E27FC236}">
                <a16:creationId xmlns:a16="http://schemas.microsoft.com/office/drawing/2014/main" id="{39985131-F5BA-4B3A-ADD6-D3DEE06B8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85928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2"/>
          <p:cNvPicPr/>
          <p:nvPr/>
        </p:nvPicPr>
        <p:blipFill>
          <a:blip r:embed="rId3" cstate="print">
            <a:extLst>
              <a:ext uri="{BEBA8EAE-BF5A-486C-A8C5-ECC9F3942E4B}">
                <a14:imgProps xmlns:a14="http://schemas.microsoft.com/office/drawing/2010/main">
                  <a14:imgLayer r:embed="rId4">
                    <a14:imgEffect>
                      <a14:backgroundRemoval t="3393" b="97143" l="2124" r="96569">
                        <a14:foregroundMark x1="4739" y1="13571" x2="4739" y2="13571"/>
                        <a14:foregroundMark x1="17484" y1="22679" x2="17484" y2="22679"/>
                        <a14:foregroundMark x1="20588" y1="12679" x2="20588" y2="12679"/>
                        <a14:foregroundMark x1="35131" y1="3571" x2="35131" y2="3571"/>
                        <a14:foregroundMark x1="63235" y1="9286" x2="63235" y2="9286"/>
                        <a14:foregroundMark x1="53595" y1="5000" x2="53595" y2="5000"/>
                        <a14:foregroundMark x1="90033" y1="13571" x2="90033" y2="13571"/>
                        <a14:foregroundMark x1="89706" y1="35357" x2="89706" y2="35357"/>
                        <a14:foregroundMark x1="87418" y1="72321" x2="87418" y2="72321"/>
                        <a14:foregroundMark x1="94118" y1="49643" x2="94118" y2="49643"/>
                        <a14:foregroundMark x1="96732" y1="41964" x2="96732" y2="41964"/>
                        <a14:foregroundMark x1="90523" y1="57321" x2="90523" y2="57321"/>
                        <a14:foregroundMark x1="21405" y1="84821" x2="21405" y2="84821"/>
                        <a14:foregroundMark x1="13889" y1="86786" x2="13889" y2="86786"/>
                        <a14:foregroundMark x1="23693" y1="93036" x2="23693" y2="93036"/>
                        <a14:foregroundMark x1="59314" y1="93036" x2="59314" y2="93036"/>
                        <a14:foregroundMark x1="53105" y1="97321" x2="53105" y2="97321"/>
                        <a14:foregroundMark x1="85294" y1="90179" x2="85294" y2="90179"/>
                        <a14:foregroundMark x1="89216" y1="81964" x2="89216" y2="81964"/>
                        <a14:foregroundMark x1="80882" y1="93036" x2="80882" y2="93036"/>
                        <a14:foregroundMark x1="81699" y1="88214" x2="81699" y2="88214"/>
                        <a14:foregroundMark x1="4248" y1="57857" x2="4248" y2="57857"/>
                        <a14:foregroundMark x1="4739" y1="67500" x2="4739" y2="67500"/>
                        <a14:foregroundMark x1="4248" y1="66964" x2="4248" y2="66964"/>
                        <a14:foregroundMark x1="2124" y1="37143" x2="2124" y2="37143"/>
                        <a14:foregroundMark x1="68954" y1="13214" x2="68954" y2="13214"/>
                        <a14:foregroundMark x1="72549" y1="18929" x2="72549" y2="18929"/>
                        <a14:foregroundMark x1="81699" y1="12143" x2="81699" y2="12143"/>
                        <a14:foregroundMark x1="32353" y1="45357" x2="32353" y2="45357"/>
                        <a14:foregroundMark x1="34804" y1="42500" x2="34804" y2="42500"/>
                        <a14:foregroundMark x1="33824" y1="43214" x2="33824" y2="43214"/>
                        <a14:foregroundMark x1="31863" y1="46250" x2="31863" y2="46250"/>
                        <a14:foregroundMark x1="29902" y1="47321" x2="29902" y2="47321"/>
                        <a14:foregroundMark x1="29085" y1="50357" x2="29085" y2="50357"/>
                        <a14:foregroundMark x1="27778" y1="51250" x2="27778" y2="51250"/>
                        <a14:foregroundMark x1="26307" y1="53393" x2="26307" y2="53393"/>
                        <a14:foregroundMark x1="25817" y1="55179" x2="25817" y2="55179"/>
                        <a14:foregroundMark x1="78105" y1="39107" x2="78105" y2="39107"/>
                      </a14:backgroundRemoval>
                    </a14:imgEffect>
                  </a14:imgLayer>
                </a14:imgProps>
              </a:ext>
            </a:extLst>
          </a:blip>
          <a:stretch>
            <a:fillRect/>
          </a:stretch>
        </p:blipFill>
        <p:spPr>
          <a:xfrm>
            <a:off x="6362700" y="3551260"/>
            <a:ext cx="5562600" cy="5029200"/>
          </a:xfrm>
          <a:prstGeom prst="rect">
            <a:avLst/>
          </a:prstGeom>
        </p:spPr>
      </p:pic>
      <p:sp>
        <p:nvSpPr>
          <p:cNvPr id="3" name="object 3"/>
          <p:cNvSpPr txBox="1">
            <a:spLocks noGrp="1"/>
          </p:cNvSpPr>
          <p:nvPr>
            <p:ph type="title"/>
          </p:nvPr>
        </p:nvSpPr>
        <p:spPr>
          <a:xfrm>
            <a:off x="2743200" y="1810950"/>
            <a:ext cx="12801600" cy="1120820"/>
          </a:xfrm>
          <a:prstGeom prst="rect">
            <a:avLst/>
          </a:prstGeom>
        </p:spPr>
        <p:txBody>
          <a:bodyPr vert="horz" wrap="square" lIns="0" tIns="12700" rIns="0" bIns="0" rtlCol="0">
            <a:spAutoFit/>
          </a:bodyPr>
          <a:lstStyle/>
          <a:p>
            <a:pPr marL="12700">
              <a:lnSpc>
                <a:spcPct val="100000"/>
              </a:lnSpc>
              <a:spcBef>
                <a:spcPts val="100"/>
              </a:spcBef>
            </a:pPr>
            <a:r>
              <a:rPr lang="es-ES" sz="7200" dirty="0">
                <a:solidFill>
                  <a:schemeClr val="tx1"/>
                </a:solidFill>
                <a:latin typeface="Bernard MT Condensed" panose="02050806060905020404" pitchFamily="18" charset="0"/>
              </a:rPr>
              <a:t>¡</a:t>
            </a:r>
            <a:r>
              <a:rPr lang="es-PY" sz="7200" spc="335" dirty="0">
                <a:solidFill>
                  <a:schemeClr val="tx1"/>
                </a:solidFill>
                <a:latin typeface="Bernard MT Condensed" panose="02050806060905020404" pitchFamily="18" charset="0"/>
                <a:cs typeface="Arial" panose="020B0604020202020204" pitchFamily="34" charset="0"/>
              </a:rPr>
              <a:t>Muchas gracias</a:t>
            </a:r>
            <a:r>
              <a:rPr sz="7200" spc="-295" dirty="0">
                <a:solidFill>
                  <a:schemeClr val="tx1"/>
                </a:solidFill>
                <a:latin typeface="Bernard MT Condensed" panose="02050806060905020404" pitchFamily="18" charset="0"/>
                <a:cs typeface="Arial" panose="020B0604020202020204" pitchFamily="34" charset="0"/>
              </a:rPr>
              <a:t> </a:t>
            </a:r>
            <a:r>
              <a:rPr sz="7200" spc="490" dirty="0">
                <a:solidFill>
                  <a:schemeClr val="tx1"/>
                </a:solidFill>
                <a:latin typeface="Bernard MT Condensed" panose="02050806060905020404" pitchFamily="18" charset="0"/>
                <a:cs typeface="Arial" panose="020B0604020202020204" pitchFamily="34" charset="0"/>
              </a:rPr>
              <a:t>por</a:t>
            </a:r>
            <a:r>
              <a:rPr sz="7200" spc="-295" dirty="0">
                <a:solidFill>
                  <a:schemeClr val="tx1"/>
                </a:solidFill>
                <a:latin typeface="Bernard MT Condensed" panose="02050806060905020404" pitchFamily="18" charset="0"/>
                <a:cs typeface="Arial" panose="020B0604020202020204" pitchFamily="34" charset="0"/>
              </a:rPr>
              <a:t> </a:t>
            </a:r>
            <a:r>
              <a:rPr sz="7200" spc="409" dirty="0" err="1">
                <a:solidFill>
                  <a:schemeClr val="tx1"/>
                </a:solidFill>
                <a:latin typeface="Bernard MT Condensed" panose="02050806060905020404" pitchFamily="18" charset="0"/>
                <a:cs typeface="Arial" panose="020B0604020202020204" pitchFamily="34" charset="0"/>
              </a:rPr>
              <a:t>su</a:t>
            </a:r>
            <a:r>
              <a:rPr sz="7200" spc="-290" dirty="0">
                <a:solidFill>
                  <a:schemeClr val="tx1"/>
                </a:solidFill>
                <a:latin typeface="Bernard MT Condensed" panose="02050806060905020404" pitchFamily="18" charset="0"/>
                <a:cs typeface="Arial" panose="020B0604020202020204" pitchFamily="34" charset="0"/>
              </a:rPr>
              <a:t> </a:t>
            </a:r>
            <a:r>
              <a:rPr sz="7200" spc="330" dirty="0" err="1">
                <a:solidFill>
                  <a:schemeClr val="tx1"/>
                </a:solidFill>
                <a:latin typeface="Bernard MT Condensed" panose="02050806060905020404" pitchFamily="18" charset="0"/>
                <a:cs typeface="Arial" panose="020B0604020202020204" pitchFamily="34" charset="0"/>
              </a:rPr>
              <a:t>atención</a:t>
            </a:r>
            <a:r>
              <a:rPr lang="es-PY" sz="7200" spc="330" dirty="0">
                <a:solidFill>
                  <a:schemeClr val="tx1"/>
                </a:solidFill>
                <a:latin typeface="Bernard MT Condensed" panose="02050806060905020404" pitchFamily="18" charset="0"/>
                <a:cs typeface="Arial" panose="020B0604020202020204" pitchFamily="34" charset="0"/>
              </a:rPr>
              <a:t>!</a:t>
            </a:r>
            <a:endParaRPr sz="7200" spc="330" dirty="0">
              <a:solidFill>
                <a:schemeClr val="tx1"/>
              </a:solidFill>
              <a:latin typeface="Bernard MT Condensed" panose="02050806060905020404" pitchFamily="18"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2563E74-00CA-4DA3-909A-D93B0A5D1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486" y="2618357"/>
            <a:ext cx="9785533" cy="6779418"/>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3ACE15FB-9DAE-4575-87E7-4CB3B99E588C}"/>
              </a:ext>
            </a:extLst>
          </p:cNvPr>
          <p:cNvSpPr/>
          <p:nvPr/>
        </p:nvSpPr>
        <p:spPr>
          <a:xfrm>
            <a:off x="0" y="0"/>
            <a:ext cx="18288000" cy="106172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8" name="object 8"/>
          <p:cNvSpPr txBox="1">
            <a:spLocks noGrp="1"/>
          </p:cNvSpPr>
          <p:nvPr>
            <p:ph type="title"/>
          </p:nvPr>
        </p:nvSpPr>
        <p:spPr>
          <a:xfrm>
            <a:off x="6415985" y="267946"/>
            <a:ext cx="5155524" cy="628377"/>
          </a:xfrm>
          <a:prstGeom prst="rect">
            <a:avLst/>
          </a:prstGeom>
        </p:spPr>
        <p:txBody>
          <a:bodyPr vert="horz" wrap="square" lIns="0" tIns="12700" rIns="0" bIns="0" rtlCol="0">
            <a:spAutoFit/>
          </a:bodyPr>
          <a:lstStyle/>
          <a:p>
            <a:pPr marL="12700" algn="ctr">
              <a:lnSpc>
                <a:spcPct val="100000"/>
              </a:lnSpc>
              <a:spcBef>
                <a:spcPts val="100"/>
              </a:spcBef>
            </a:pPr>
            <a:r>
              <a:rPr lang="es-PY" sz="4000" b="1" spc="275" dirty="0">
                <a:solidFill>
                  <a:schemeClr val="tx1"/>
                </a:solidFill>
                <a:latin typeface="Arial" panose="020B0604020202020204" pitchFamily="34" charset="0"/>
                <a:cs typeface="Arial" panose="020B0604020202020204" pitchFamily="34" charset="0"/>
              </a:rPr>
              <a:t>INTRODUCCIÓN</a:t>
            </a:r>
            <a:endParaRPr sz="4000" b="1" dirty="0">
              <a:solidFill>
                <a:schemeClr val="tx1"/>
              </a:solidFill>
              <a:latin typeface="Arial" panose="020B0604020202020204" pitchFamily="34" charset="0"/>
              <a:cs typeface="Arial" panose="020B0604020202020204" pitchFamily="34" charset="0"/>
            </a:endParaRPr>
          </a:p>
        </p:txBody>
      </p:sp>
      <p:sp>
        <p:nvSpPr>
          <p:cNvPr id="45" name="CuadroTexto 44">
            <a:extLst>
              <a:ext uri="{FF2B5EF4-FFF2-40B4-BE49-F238E27FC236}">
                <a16:creationId xmlns:a16="http://schemas.microsoft.com/office/drawing/2014/main" id="{313F1A56-1884-46D7-AFFC-6197A6AA7385}"/>
              </a:ext>
            </a:extLst>
          </p:cNvPr>
          <p:cNvSpPr txBox="1"/>
          <p:nvPr/>
        </p:nvSpPr>
        <p:spPr>
          <a:xfrm>
            <a:off x="11288305" y="3660624"/>
            <a:ext cx="4283084" cy="830997"/>
          </a:xfrm>
          <a:prstGeom prst="rect">
            <a:avLst/>
          </a:prstGeom>
          <a:noFill/>
          <a:ln>
            <a:solidFill>
              <a:schemeClr val="tx1"/>
            </a:solidFill>
          </a:ln>
        </p:spPr>
        <p:txBody>
          <a:bodyPr wrap="square" rtlCol="0">
            <a:spAutoFit/>
          </a:bodyPr>
          <a:lstStyle/>
          <a:p>
            <a:pPr algn="just"/>
            <a:r>
              <a:rPr lang="es-PY" sz="2400" b="1" dirty="0">
                <a:latin typeface="Arial" panose="020B0604020202020204" pitchFamily="34" charset="0"/>
                <a:cs typeface="Arial" panose="020B0604020202020204" pitchFamily="34" charset="0"/>
              </a:rPr>
              <a:t>Los plásticos y su relación con metales pesados</a:t>
            </a:r>
          </a:p>
        </p:txBody>
      </p:sp>
      <p:grpSp>
        <p:nvGrpSpPr>
          <p:cNvPr id="71" name="Grupo 70">
            <a:extLst>
              <a:ext uri="{FF2B5EF4-FFF2-40B4-BE49-F238E27FC236}">
                <a16:creationId xmlns:a16="http://schemas.microsoft.com/office/drawing/2014/main" id="{D868192D-64F4-4FD1-99E3-E7382A483591}"/>
              </a:ext>
            </a:extLst>
          </p:cNvPr>
          <p:cNvGrpSpPr/>
          <p:nvPr/>
        </p:nvGrpSpPr>
        <p:grpSpPr>
          <a:xfrm>
            <a:off x="15611117" y="3191541"/>
            <a:ext cx="748606" cy="1855245"/>
            <a:chOff x="9553001" y="7703358"/>
            <a:chExt cx="1060864" cy="1681097"/>
          </a:xfrm>
        </p:grpSpPr>
        <p:grpSp>
          <p:nvGrpSpPr>
            <p:cNvPr id="70" name="Grupo 69">
              <a:extLst>
                <a:ext uri="{FF2B5EF4-FFF2-40B4-BE49-F238E27FC236}">
                  <a16:creationId xmlns:a16="http://schemas.microsoft.com/office/drawing/2014/main" id="{AC9F3B38-CFA4-4442-BE94-B09CF26EE7F2}"/>
                </a:ext>
              </a:extLst>
            </p:cNvPr>
            <p:cNvGrpSpPr/>
            <p:nvPr/>
          </p:nvGrpSpPr>
          <p:grpSpPr>
            <a:xfrm>
              <a:off x="9553001" y="7703358"/>
              <a:ext cx="1060864" cy="1681097"/>
              <a:chOff x="9553001" y="7703358"/>
              <a:chExt cx="1060864" cy="1681097"/>
            </a:xfrm>
          </p:grpSpPr>
          <p:cxnSp>
            <p:nvCxnSpPr>
              <p:cNvPr id="55" name="Conector recto 54">
                <a:extLst>
                  <a:ext uri="{FF2B5EF4-FFF2-40B4-BE49-F238E27FC236}">
                    <a16:creationId xmlns:a16="http://schemas.microsoft.com/office/drawing/2014/main" id="{9D4B1208-13C2-4740-ACC6-5BAD2544F8A8}"/>
                  </a:ext>
                </a:extLst>
              </p:cNvPr>
              <p:cNvCxnSpPr>
                <a:cxnSpLocks/>
              </p:cNvCxnSpPr>
              <p:nvPr/>
            </p:nvCxnSpPr>
            <p:spPr>
              <a:xfrm flipV="1">
                <a:off x="9553001" y="8543904"/>
                <a:ext cx="652639" cy="1"/>
              </a:xfrm>
              <a:prstGeom prst="line">
                <a:avLst/>
              </a:prstGeom>
            </p:spPr>
            <p:style>
              <a:lnRef idx="1">
                <a:schemeClr val="dk1"/>
              </a:lnRef>
              <a:fillRef idx="0">
                <a:schemeClr val="dk1"/>
              </a:fillRef>
              <a:effectRef idx="0">
                <a:schemeClr val="dk1"/>
              </a:effectRef>
              <a:fontRef idx="minor">
                <a:schemeClr val="tx1"/>
              </a:fontRef>
            </p:style>
          </p:cxnSp>
          <p:cxnSp>
            <p:nvCxnSpPr>
              <p:cNvPr id="57" name="Conector recto 56">
                <a:extLst>
                  <a:ext uri="{FF2B5EF4-FFF2-40B4-BE49-F238E27FC236}">
                    <a16:creationId xmlns:a16="http://schemas.microsoft.com/office/drawing/2014/main" id="{BD2FFF0D-1CA6-48DE-A3B5-32A6193B2FCC}"/>
                  </a:ext>
                </a:extLst>
              </p:cNvPr>
              <p:cNvCxnSpPr/>
              <p:nvPr/>
            </p:nvCxnSpPr>
            <p:spPr>
              <a:xfrm>
                <a:off x="10205640" y="7703358"/>
                <a:ext cx="0" cy="1681097"/>
              </a:xfrm>
              <a:prstGeom prst="line">
                <a:avLst/>
              </a:prstGeom>
            </p:spPr>
            <p:style>
              <a:lnRef idx="1">
                <a:schemeClr val="dk1"/>
              </a:lnRef>
              <a:fillRef idx="0">
                <a:schemeClr val="dk1"/>
              </a:fillRef>
              <a:effectRef idx="0">
                <a:schemeClr val="dk1"/>
              </a:effectRef>
              <a:fontRef idx="minor">
                <a:schemeClr val="tx1"/>
              </a:fontRef>
            </p:style>
          </p:cxnSp>
          <p:cxnSp>
            <p:nvCxnSpPr>
              <p:cNvPr id="59" name="Conector recto 58">
                <a:extLst>
                  <a:ext uri="{FF2B5EF4-FFF2-40B4-BE49-F238E27FC236}">
                    <a16:creationId xmlns:a16="http://schemas.microsoft.com/office/drawing/2014/main" id="{85132664-4DC1-499A-A96C-26DE1BA43753}"/>
                  </a:ext>
                </a:extLst>
              </p:cNvPr>
              <p:cNvCxnSpPr/>
              <p:nvPr/>
            </p:nvCxnSpPr>
            <p:spPr>
              <a:xfrm>
                <a:off x="10205640" y="7703358"/>
                <a:ext cx="408225" cy="0"/>
              </a:xfrm>
              <a:prstGeom prst="line">
                <a:avLst/>
              </a:prstGeom>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a16="http://schemas.microsoft.com/office/drawing/2014/main" id="{1F5EB9F8-8F02-444A-80A7-6EA91A173993}"/>
                  </a:ext>
                </a:extLst>
              </p:cNvPr>
              <p:cNvCxnSpPr/>
              <p:nvPr/>
            </p:nvCxnSpPr>
            <p:spPr>
              <a:xfrm>
                <a:off x="10205640" y="8543907"/>
                <a:ext cx="408225" cy="0"/>
              </a:xfrm>
              <a:prstGeom prst="line">
                <a:avLst/>
              </a:prstGeom>
            </p:spPr>
            <p:style>
              <a:lnRef idx="1">
                <a:schemeClr val="dk1"/>
              </a:lnRef>
              <a:fillRef idx="0">
                <a:schemeClr val="dk1"/>
              </a:fillRef>
              <a:effectRef idx="0">
                <a:schemeClr val="dk1"/>
              </a:effectRef>
              <a:fontRef idx="minor">
                <a:schemeClr val="tx1"/>
              </a:fontRef>
            </p:style>
          </p:cxnSp>
        </p:grpSp>
        <p:cxnSp>
          <p:nvCxnSpPr>
            <p:cNvPr id="63" name="Conector recto 62">
              <a:extLst>
                <a:ext uri="{FF2B5EF4-FFF2-40B4-BE49-F238E27FC236}">
                  <a16:creationId xmlns:a16="http://schemas.microsoft.com/office/drawing/2014/main" id="{5397FA43-0D67-4590-ADEA-8B151DFAA33B}"/>
                </a:ext>
              </a:extLst>
            </p:cNvPr>
            <p:cNvCxnSpPr/>
            <p:nvPr/>
          </p:nvCxnSpPr>
          <p:spPr>
            <a:xfrm>
              <a:off x="10205640" y="9384455"/>
              <a:ext cx="408225" cy="0"/>
            </a:xfrm>
            <a:prstGeom prst="line">
              <a:avLst/>
            </a:prstGeom>
          </p:spPr>
          <p:style>
            <a:lnRef idx="1">
              <a:schemeClr val="dk1"/>
            </a:lnRef>
            <a:fillRef idx="0">
              <a:schemeClr val="dk1"/>
            </a:fillRef>
            <a:effectRef idx="0">
              <a:schemeClr val="dk1"/>
            </a:effectRef>
            <a:fontRef idx="minor">
              <a:schemeClr val="tx1"/>
            </a:fontRef>
          </p:style>
        </p:cxnSp>
      </p:grpSp>
      <p:sp>
        <p:nvSpPr>
          <p:cNvPr id="64" name="CuadroTexto 63">
            <a:extLst>
              <a:ext uri="{FF2B5EF4-FFF2-40B4-BE49-F238E27FC236}">
                <a16:creationId xmlns:a16="http://schemas.microsoft.com/office/drawing/2014/main" id="{A7A40F84-AD10-42A5-A4B7-36ADD6DD9852}"/>
              </a:ext>
            </a:extLst>
          </p:cNvPr>
          <p:cNvSpPr txBox="1"/>
          <p:nvPr/>
        </p:nvSpPr>
        <p:spPr>
          <a:xfrm>
            <a:off x="16359723" y="2953779"/>
            <a:ext cx="1809002" cy="430887"/>
          </a:xfrm>
          <a:prstGeom prst="rect">
            <a:avLst/>
          </a:prstGeom>
          <a:noFill/>
        </p:spPr>
        <p:txBody>
          <a:bodyPr wrap="square" rtlCol="0">
            <a:spAutoFit/>
          </a:bodyPr>
          <a:lstStyle/>
          <a:p>
            <a:pPr algn="just"/>
            <a:r>
              <a:rPr lang="es-PY" sz="2200" dirty="0">
                <a:latin typeface="Arial" panose="020B0604020202020204" pitchFamily="34" charset="0"/>
                <a:cs typeface="Arial" panose="020B0604020202020204" pitchFamily="34" charset="0"/>
              </a:rPr>
              <a:t>Adsorción</a:t>
            </a:r>
          </a:p>
        </p:txBody>
      </p:sp>
      <p:sp>
        <p:nvSpPr>
          <p:cNvPr id="65" name="CuadroTexto 64">
            <a:extLst>
              <a:ext uri="{FF2B5EF4-FFF2-40B4-BE49-F238E27FC236}">
                <a16:creationId xmlns:a16="http://schemas.microsoft.com/office/drawing/2014/main" id="{53E9E6CF-F31E-4410-A3E4-7E9C6A62319B}"/>
              </a:ext>
            </a:extLst>
          </p:cNvPr>
          <p:cNvSpPr txBox="1"/>
          <p:nvPr/>
        </p:nvSpPr>
        <p:spPr>
          <a:xfrm>
            <a:off x="16389127" y="3881401"/>
            <a:ext cx="2953362" cy="430887"/>
          </a:xfrm>
          <a:prstGeom prst="rect">
            <a:avLst/>
          </a:prstGeom>
          <a:noFill/>
        </p:spPr>
        <p:txBody>
          <a:bodyPr wrap="square" rtlCol="0">
            <a:spAutoFit/>
          </a:bodyPr>
          <a:lstStyle/>
          <a:p>
            <a:pPr algn="just"/>
            <a:r>
              <a:rPr lang="es-PY" sz="2200" dirty="0">
                <a:latin typeface="Arial" panose="020B0604020202020204" pitchFamily="34" charset="0"/>
                <a:cs typeface="Arial" panose="020B0604020202020204" pitchFamily="34" charset="0"/>
              </a:rPr>
              <a:t>Aditivos</a:t>
            </a:r>
          </a:p>
        </p:txBody>
      </p:sp>
      <p:sp>
        <p:nvSpPr>
          <p:cNvPr id="66" name="CuadroTexto 65">
            <a:extLst>
              <a:ext uri="{FF2B5EF4-FFF2-40B4-BE49-F238E27FC236}">
                <a16:creationId xmlns:a16="http://schemas.microsoft.com/office/drawing/2014/main" id="{62CA2850-3C79-4BC4-A3C2-6DACF149F2D7}"/>
              </a:ext>
            </a:extLst>
          </p:cNvPr>
          <p:cNvSpPr txBox="1"/>
          <p:nvPr/>
        </p:nvSpPr>
        <p:spPr>
          <a:xfrm>
            <a:off x="16383760" y="4807692"/>
            <a:ext cx="2303465" cy="430887"/>
          </a:xfrm>
          <a:prstGeom prst="rect">
            <a:avLst/>
          </a:prstGeom>
          <a:noFill/>
        </p:spPr>
        <p:txBody>
          <a:bodyPr wrap="square" rtlCol="0">
            <a:spAutoFit/>
          </a:bodyPr>
          <a:lstStyle/>
          <a:p>
            <a:pPr algn="just"/>
            <a:r>
              <a:rPr lang="es-PY" sz="2200" dirty="0">
                <a:latin typeface="Arial" panose="020B0604020202020204" pitchFamily="34" charset="0"/>
                <a:cs typeface="Arial" panose="020B0604020202020204" pitchFamily="34" charset="0"/>
              </a:rPr>
              <a:t>Liberación</a:t>
            </a:r>
          </a:p>
        </p:txBody>
      </p:sp>
      <p:sp>
        <p:nvSpPr>
          <p:cNvPr id="73" name="Rectángulo 72">
            <a:extLst>
              <a:ext uri="{FF2B5EF4-FFF2-40B4-BE49-F238E27FC236}">
                <a16:creationId xmlns:a16="http://schemas.microsoft.com/office/drawing/2014/main" id="{2E834F45-7241-4939-A2EA-342580E219C9}"/>
              </a:ext>
            </a:extLst>
          </p:cNvPr>
          <p:cNvSpPr/>
          <p:nvPr/>
        </p:nvSpPr>
        <p:spPr>
          <a:xfrm>
            <a:off x="-32951" y="9147616"/>
            <a:ext cx="2378227" cy="1009059"/>
          </a:xfrm>
          <a:prstGeom prst="rect">
            <a:avLst/>
          </a:prstGeom>
        </p:spPr>
        <p:txBody>
          <a:bodyPr wrap="square">
            <a:spAutoFit/>
          </a:bodyPr>
          <a:lstStyle/>
          <a:p>
            <a:pPr marR="5080" algn="just">
              <a:lnSpc>
                <a:spcPts val="2510"/>
              </a:lnSpc>
            </a:pPr>
            <a:r>
              <a:rPr lang="fr-FR" sz="1200" spc="30" dirty="0">
                <a:latin typeface="Arial" panose="020B0604020202020204" pitchFamily="34" charset="0"/>
                <a:cs typeface="Arial" panose="020B0604020202020204" pitchFamily="34" charset="0"/>
              </a:rPr>
              <a:t>García S,</a:t>
            </a:r>
            <a:r>
              <a:rPr lang="fr-FR" sz="1200" spc="-90" dirty="0">
                <a:latin typeface="Arial" panose="020B0604020202020204" pitchFamily="34" charset="0"/>
                <a:cs typeface="Arial" panose="020B0604020202020204" pitchFamily="34" charset="0"/>
              </a:rPr>
              <a:t> </a:t>
            </a:r>
            <a:r>
              <a:rPr lang="fr-FR" sz="1200" spc="15" dirty="0">
                <a:latin typeface="Arial" panose="020B0604020202020204" pitchFamily="34" charset="0"/>
                <a:cs typeface="Arial" panose="020B0604020202020204" pitchFamily="34" charset="0"/>
              </a:rPr>
              <a:t>2009</a:t>
            </a:r>
          </a:p>
          <a:p>
            <a:pPr marR="5080" algn="just">
              <a:lnSpc>
                <a:spcPts val="2510"/>
              </a:lnSpc>
            </a:pPr>
            <a:r>
              <a:rPr lang="fr-FR" sz="1200" dirty="0" err="1">
                <a:latin typeface="Arial" panose="020B0604020202020204" pitchFamily="34" charset="0"/>
                <a:cs typeface="Arial" panose="020B0604020202020204" pitchFamily="34" charset="0"/>
              </a:rPr>
              <a:t>Arandes</a:t>
            </a:r>
            <a:r>
              <a:rPr lang="fr-FR" sz="1200" dirty="0">
                <a:latin typeface="Arial" panose="020B0604020202020204" pitchFamily="34" charset="0"/>
                <a:cs typeface="Arial" panose="020B0604020202020204" pitchFamily="34" charset="0"/>
              </a:rPr>
              <a:t> JM</a:t>
            </a:r>
            <a:r>
              <a:rPr lang="fr-FR" sz="1200" spc="-150" dirty="0">
                <a:latin typeface="Arial" panose="020B0604020202020204" pitchFamily="34" charset="0"/>
                <a:cs typeface="Arial" panose="020B0604020202020204" pitchFamily="34" charset="0"/>
              </a:rPr>
              <a:t> </a:t>
            </a:r>
            <a:r>
              <a:rPr lang="fr-FR" sz="1200" i="1" spc="-85" dirty="0">
                <a:latin typeface="Arial" panose="020B0604020202020204" pitchFamily="34" charset="0"/>
                <a:cs typeface="Arial" panose="020B0604020202020204" pitchFamily="34" charset="0"/>
              </a:rPr>
              <a:t>et</a:t>
            </a:r>
            <a:r>
              <a:rPr lang="fr-FR" sz="1200" i="1" spc="-40" dirty="0">
                <a:latin typeface="Arial" panose="020B0604020202020204" pitchFamily="34" charset="0"/>
                <a:cs typeface="Arial" panose="020B0604020202020204" pitchFamily="34" charset="0"/>
              </a:rPr>
              <a:t> </a:t>
            </a:r>
            <a:r>
              <a:rPr lang="fr-FR" sz="1200" i="1" spc="-50" dirty="0">
                <a:latin typeface="Arial" panose="020B0604020202020204" pitchFamily="34" charset="0"/>
                <a:cs typeface="Arial" panose="020B0604020202020204" pitchFamily="34" charset="0"/>
              </a:rPr>
              <a:t>al., </a:t>
            </a:r>
            <a:r>
              <a:rPr lang="fr-FR" sz="1200" i="1" spc="-15" dirty="0">
                <a:latin typeface="Arial" panose="020B0604020202020204" pitchFamily="34" charset="0"/>
                <a:cs typeface="Arial" panose="020B0604020202020204" pitchFamily="34" charset="0"/>
              </a:rPr>
              <a:t>2004</a:t>
            </a:r>
            <a:r>
              <a:rPr lang="fr-FR" sz="1200" spc="-285" dirty="0">
                <a:latin typeface="Arial" panose="020B0604020202020204" pitchFamily="34" charset="0"/>
                <a:cs typeface="Arial" panose="020B0604020202020204" pitchFamily="34" charset="0"/>
              </a:rPr>
              <a:t> </a:t>
            </a:r>
          </a:p>
          <a:p>
            <a:pPr marR="5080" algn="just">
              <a:lnSpc>
                <a:spcPts val="2510"/>
              </a:lnSpc>
            </a:pPr>
            <a:r>
              <a:rPr lang="fr-FR" sz="1200" i="1" spc="-85" dirty="0">
                <a:latin typeface="Arial" panose="020B0604020202020204" pitchFamily="34" charset="0"/>
                <a:cs typeface="Arial" panose="020B0604020202020204" pitchFamily="34" charset="0"/>
              </a:rPr>
              <a:t>Van </a:t>
            </a:r>
            <a:r>
              <a:rPr lang="fr-FR" sz="1200" i="1" spc="-85" dirty="0" err="1">
                <a:latin typeface="Arial" panose="020B0604020202020204" pitchFamily="34" charset="0"/>
                <a:cs typeface="Arial" panose="020B0604020202020204" pitchFamily="34" charset="0"/>
              </a:rPr>
              <a:t>Emmerik</a:t>
            </a:r>
            <a:r>
              <a:rPr lang="fr-FR" sz="1200" i="1" spc="-85" dirty="0">
                <a:latin typeface="Arial" panose="020B0604020202020204" pitchFamily="34" charset="0"/>
                <a:cs typeface="Arial" panose="020B0604020202020204" pitchFamily="34" charset="0"/>
              </a:rPr>
              <a:t> T et</a:t>
            </a:r>
            <a:r>
              <a:rPr lang="fr-FR" sz="1200" i="1" spc="-40" dirty="0">
                <a:latin typeface="Arial" panose="020B0604020202020204" pitchFamily="34" charset="0"/>
                <a:cs typeface="Arial" panose="020B0604020202020204" pitchFamily="34" charset="0"/>
              </a:rPr>
              <a:t> </a:t>
            </a:r>
            <a:r>
              <a:rPr lang="fr-FR" sz="1200" i="1" spc="-150" dirty="0">
                <a:latin typeface="Arial" panose="020B0604020202020204" pitchFamily="34" charset="0"/>
                <a:cs typeface="Arial" panose="020B0604020202020204" pitchFamily="34" charset="0"/>
              </a:rPr>
              <a:t>al</a:t>
            </a:r>
            <a:r>
              <a:rPr lang="fr-FR" sz="1200" spc="-150" dirty="0">
                <a:latin typeface="Arial" panose="020B0604020202020204" pitchFamily="34" charset="0"/>
                <a:cs typeface="Arial" panose="020B0604020202020204" pitchFamily="34" charset="0"/>
              </a:rPr>
              <a:t>,</a:t>
            </a:r>
            <a:r>
              <a:rPr lang="fr-FR" sz="1200" spc="5" dirty="0">
                <a:latin typeface="Arial" panose="020B0604020202020204" pitchFamily="34" charset="0"/>
                <a:cs typeface="Arial" panose="020B0604020202020204" pitchFamily="34" charset="0"/>
              </a:rPr>
              <a:t> 2020</a:t>
            </a:r>
          </a:p>
        </p:txBody>
      </p:sp>
      <p:sp>
        <p:nvSpPr>
          <p:cNvPr id="74" name="Rectángulo 73">
            <a:extLst>
              <a:ext uri="{FF2B5EF4-FFF2-40B4-BE49-F238E27FC236}">
                <a16:creationId xmlns:a16="http://schemas.microsoft.com/office/drawing/2014/main" id="{337EAFE0-C227-4226-8887-6FA78CCFB270}"/>
              </a:ext>
            </a:extLst>
          </p:cNvPr>
          <p:cNvSpPr/>
          <p:nvPr/>
        </p:nvSpPr>
        <p:spPr>
          <a:xfrm>
            <a:off x="16573879" y="8957341"/>
            <a:ext cx="1923226" cy="1329659"/>
          </a:xfrm>
          <a:prstGeom prst="rect">
            <a:avLst/>
          </a:prstGeom>
        </p:spPr>
        <p:txBody>
          <a:bodyPr wrap="square">
            <a:spAutoFit/>
          </a:bodyPr>
          <a:lstStyle/>
          <a:p>
            <a:pPr marR="5080" algn="just">
              <a:lnSpc>
                <a:spcPts val="2510"/>
              </a:lnSpc>
            </a:pPr>
            <a:r>
              <a:rPr lang="fr-FR" sz="1200" spc="5" dirty="0">
                <a:latin typeface="Arial" panose="020B0604020202020204" pitchFamily="34" charset="0"/>
                <a:cs typeface="Arial" panose="020B0604020202020204" pitchFamily="34" charset="0"/>
              </a:rPr>
              <a:t>Weinstein JE </a:t>
            </a:r>
            <a:r>
              <a:rPr lang="fr-FR" sz="1200" i="1" spc="5" dirty="0">
                <a:latin typeface="Arial" panose="020B0604020202020204" pitchFamily="34" charset="0"/>
                <a:cs typeface="Arial" panose="020B0604020202020204" pitchFamily="34" charset="0"/>
              </a:rPr>
              <a:t>et al</a:t>
            </a:r>
            <a:r>
              <a:rPr lang="fr-FR" sz="1200" spc="5" dirty="0">
                <a:latin typeface="Arial" panose="020B0604020202020204" pitchFamily="34" charset="0"/>
                <a:cs typeface="Arial" panose="020B0604020202020204" pitchFamily="34" charset="0"/>
              </a:rPr>
              <a:t>., 2016</a:t>
            </a:r>
          </a:p>
          <a:p>
            <a:pPr marR="5080" algn="just">
              <a:lnSpc>
                <a:spcPts val="2510"/>
              </a:lnSpc>
            </a:pPr>
            <a:r>
              <a:rPr lang="fr-FR" sz="1200" spc="5" dirty="0">
                <a:latin typeface="Arial" panose="020B0604020202020204" pitchFamily="34" charset="0"/>
                <a:cs typeface="Arial" panose="020B0604020202020204" pitchFamily="34" charset="0"/>
              </a:rPr>
              <a:t>Vigo RG </a:t>
            </a:r>
            <a:r>
              <a:rPr lang="fr-FR" sz="1200" i="1" spc="5" dirty="0">
                <a:latin typeface="Arial" panose="020B0604020202020204" pitchFamily="34" charset="0"/>
                <a:cs typeface="Arial" panose="020B0604020202020204" pitchFamily="34" charset="0"/>
              </a:rPr>
              <a:t>et al., </a:t>
            </a:r>
            <a:r>
              <a:rPr lang="fr-FR" sz="1200" spc="5" dirty="0">
                <a:latin typeface="Arial" panose="020B0604020202020204" pitchFamily="34" charset="0"/>
                <a:cs typeface="Arial" panose="020B0604020202020204" pitchFamily="34" charset="0"/>
              </a:rPr>
              <a:t>2021</a:t>
            </a:r>
          </a:p>
          <a:p>
            <a:pPr marR="5080" algn="just">
              <a:lnSpc>
                <a:spcPts val="2510"/>
              </a:lnSpc>
            </a:pPr>
            <a:r>
              <a:rPr lang="fr-FR" sz="1200" spc="5" dirty="0">
                <a:latin typeface="Arial" panose="020B0604020202020204" pitchFamily="34" charset="0"/>
                <a:cs typeface="Arial" panose="020B0604020202020204" pitchFamily="34" charset="0"/>
              </a:rPr>
              <a:t>Xu Q </a:t>
            </a:r>
            <a:r>
              <a:rPr lang="fr-FR" sz="1200" i="1" spc="5" dirty="0">
                <a:latin typeface="Arial" panose="020B0604020202020204" pitchFamily="34" charset="0"/>
                <a:cs typeface="Arial" panose="020B0604020202020204" pitchFamily="34" charset="0"/>
              </a:rPr>
              <a:t>et al., </a:t>
            </a:r>
            <a:r>
              <a:rPr lang="fr-FR" sz="1200" spc="5" dirty="0">
                <a:latin typeface="Arial" panose="020B0604020202020204" pitchFamily="34" charset="0"/>
                <a:cs typeface="Arial" panose="020B0604020202020204" pitchFamily="34" charset="0"/>
              </a:rPr>
              <a:t>2020</a:t>
            </a:r>
          </a:p>
          <a:p>
            <a:pPr marR="5080" algn="just">
              <a:lnSpc>
                <a:spcPts val="2510"/>
              </a:lnSpc>
            </a:pPr>
            <a:r>
              <a:rPr lang="fr-FR" sz="1200" spc="5" dirty="0">
                <a:latin typeface="Arial" panose="020B0604020202020204" pitchFamily="34" charset="0"/>
                <a:cs typeface="Arial" panose="020B0604020202020204" pitchFamily="34" charset="0"/>
              </a:rPr>
              <a:t>Pico Y, 2019</a:t>
            </a:r>
            <a:endParaRPr lang="fr-FR" sz="1200" dirty="0">
              <a:latin typeface="Arial" panose="020B0604020202020204" pitchFamily="34" charset="0"/>
              <a:cs typeface="Arial" panose="020B0604020202020204" pitchFamily="34" charset="0"/>
            </a:endParaRPr>
          </a:p>
        </p:txBody>
      </p:sp>
      <p:cxnSp>
        <p:nvCxnSpPr>
          <p:cNvPr id="3" name="Conector recto de flecha 2">
            <a:extLst>
              <a:ext uri="{FF2B5EF4-FFF2-40B4-BE49-F238E27FC236}">
                <a16:creationId xmlns:a16="http://schemas.microsoft.com/office/drawing/2014/main" id="{ADAAB769-4A46-4DC4-A90B-770D83A63050}"/>
              </a:ext>
            </a:extLst>
          </p:cNvPr>
          <p:cNvCxnSpPr>
            <a:cxnSpLocks/>
          </p:cNvCxnSpPr>
          <p:nvPr/>
        </p:nvCxnSpPr>
        <p:spPr>
          <a:xfrm>
            <a:off x="838200" y="5256169"/>
            <a:ext cx="668374" cy="4207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D09E9478-7824-4C61-9F15-4DA49E403E30}"/>
              </a:ext>
            </a:extLst>
          </p:cNvPr>
          <p:cNvSpPr/>
          <p:nvPr/>
        </p:nvSpPr>
        <p:spPr>
          <a:xfrm>
            <a:off x="4058176" y="1544061"/>
            <a:ext cx="10171647" cy="584775"/>
          </a:xfrm>
          <a:prstGeom prst="rect">
            <a:avLst/>
          </a:prstGeom>
        </p:spPr>
        <p:txBody>
          <a:bodyPr wrap="square">
            <a:spAutoFit/>
          </a:bodyPr>
          <a:lstStyle/>
          <a:p>
            <a:pPr marL="12700">
              <a:lnSpc>
                <a:spcPct val="100000"/>
              </a:lnSpc>
              <a:spcBef>
                <a:spcPts val="100"/>
              </a:spcBef>
            </a:pPr>
            <a:r>
              <a:rPr lang="es-PY" sz="3200" b="1" dirty="0">
                <a:latin typeface="Arial" panose="020B0604020202020204" pitchFamily="34" charset="0"/>
                <a:cs typeface="Arial" panose="020B0604020202020204" pitchFamily="34" charset="0"/>
              </a:rPr>
              <a:t>↑↑↑ Producción de plásticos = ↑↑↑ Contaminación </a:t>
            </a:r>
          </a:p>
        </p:txBody>
      </p:sp>
      <p:sp>
        <p:nvSpPr>
          <p:cNvPr id="7" name="Rectángulo 6">
            <a:extLst>
              <a:ext uri="{FF2B5EF4-FFF2-40B4-BE49-F238E27FC236}">
                <a16:creationId xmlns:a16="http://schemas.microsoft.com/office/drawing/2014/main" id="{6D997C95-ADB8-4012-A243-F8F82E4A8B77}"/>
              </a:ext>
            </a:extLst>
          </p:cNvPr>
          <p:cNvSpPr/>
          <p:nvPr/>
        </p:nvSpPr>
        <p:spPr>
          <a:xfrm>
            <a:off x="13673481" y="6305695"/>
            <a:ext cx="4283085" cy="1569660"/>
          </a:xfrm>
          <a:prstGeom prst="rect">
            <a:avLst/>
          </a:prstGeom>
        </p:spPr>
        <p:txBody>
          <a:bodyPr wrap="square">
            <a:spAutoFit/>
          </a:bodyPr>
          <a:lstStyle/>
          <a:p>
            <a:pPr algn="just"/>
            <a:r>
              <a:rPr lang="es-PY" sz="2400" dirty="0">
                <a:latin typeface="Arial" panose="020B0604020202020204" pitchFamily="34" charset="0"/>
                <a:cs typeface="Arial" panose="020B0604020202020204" pitchFamily="34" charset="0"/>
              </a:rPr>
              <a:t>Evaluar la presencia de metales en residuos plásticos suspendidos en las costas de la Bahía de Asunción</a:t>
            </a:r>
            <a:endParaRPr lang="es-PY" sz="2400" b="1"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F0137B86-3474-4B8F-A45B-25A381BD5C8A}"/>
              </a:ext>
            </a:extLst>
          </p:cNvPr>
          <p:cNvSpPr/>
          <p:nvPr/>
        </p:nvSpPr>
        <p:spPr>
          <a:xfrm>
            <a:off x="11280284" y="6628860"/>
            <a:ext cx="1843985" cy="461665"/>
          </a:xfrm>
          <a:prstGeom prst="rect">
            <a:avLst/>
          </a:prstGeom>
        </p:spPr>
        <p:txBody>
          <a:bodyPr wrap="square">
            <a:spAutoFit/>
          </a:bodyPr>
          <a:lstStyle/>
          <a:p>
            <a:pPr algn="just"/>
            <a:r>
              <a:rPr lang="es-PY" sz="2400" b="1" dirty="0">
                <a:latin typeface="Arial" panose="020B0604020202020204" pitchFamily="34" charset="0"/>
                <a:cs typeface="Arial" panose="020B0604020202020204" pitchFamily="34" charset="0"/>
              </a:rPr>
              <a:t>Objetivo</a:t>
            </a:r>
          </a:p>
        </p:txBody>
      </p:sp>
      <p:sp>
        <p:nvSpPr>
          <p:cNvPr id="10" name="Flecha: a la derecha 9">
            <a:extLst>
              <a:ext uri="{FF2B5EF4-FFF2-40B4-BE49-F238E27FC236}">
                <a16:creationId xmlns:a16="http://schemas.microsoft.com/office/drawing/2014/main" id="{E1B9F477-3701-401E-92F5-3DDBBF65C4A2}"/>
              </a:ext>
            </a:extLst>
          </p:cNvPr>
          <p:cNvSpPr/>
          <p:nvPr/>
        </p:nvSpPr>
        <p:spPr>
          <a:xfrm>
            <a:off x="12710386" y="6801189"/>
            <a:ext cx="827765" cy="117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Y"/>
          </a:p>
        </p:txBody>
      </p:sp>
    </p:spTree>
    <p:extLst>
      <p:ext uri="{BB962C8B-B14F-4D97-AF65-F5344CB8AC3E}">
        <p14:creationId xmlns:p14="http://schemas.microsoft.com/office/powerpoint/2010/main" val="17139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4" grpId="0"/>
      <p:bldP spid="65" grpId="0"/>
      <p:bldP spid="66" grpId="0"/>
      <p:bldP spid="7" grpId="0"/>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13944600" y="2470954"/>
            <a:ext cx="4090552" cy="689932"/>
          </a:xfrm>
          <a:prstGeom prst="rect">
            <a:avLst/>
          </a:prstGeom>
        </p:spPr>
        <p:txBody>
          <a:bodyPr vert="horz" wrap="square" lIns="0" tIns="12700" rIns="0" bIns="0" rtlCol="0">
            <a:spAutoFit/>
          </a:bodyPr>
          <a:lstStyle/>
          <a:p>
            <a:pPr marL="12700">
              <a:lnSpc>
                <a:spcPct val="100000"/>
              </a:lnSpc>
              <a:spcBef>
                <a:spcPts val="100"/>
              </a:spcBef>
            </a:pPr>
            <a:r>
              <a:rPr sz="4400" dirty="0" err="1">
                <a:solidFill>
                  <a:schemeClr val="bg1"/>
                </a:solidFill>
                <a:latin typeface="Trebuchet MS" panose="020B0603020202020204" pitchFamily="34" charset="0"/>
              </a:rPr>
              <a:t>Cuón</a:t>
            </a:r>
            <a:endParaRPr sz="4400" dirty="0">
              <a:solidFill>
                <a:schemeClr val="bg1"/>
              </a:solidFill>
              <a:latin typeface="Trebuchet MS" panose="020B0603020202020204" pitchFamily="34" charset="0"/>
              <a:cs typeface="Trebuchet MS"/>
            </a:endParaRPr>
          </a:p>
        </p:txBody>
      </p:sp>
      <p:sp>
        <p:nvSpPr>
          <p:cNvPr id="11" name="object 11"/>
          <p:cNvSpPr txBox="1"/>
          <p:nvPr/>
        </p:nvSpPr>
        <p:spPr>
          <a:xfrm>
            <a:off x="1295400" y="4483119"/>
            <a:ext cx="2784069" cy="751488"/>
          </a:xfrm>
          <a:prstGeom prst="rect">
            <a:avLst/>
          </a:prstGeom>
        </p:spPr>
        <p:txBody>
          <a:bodyPr vert="horz" wrap="square" lIns="0" tIns="12700" rIns="0" bIns="0" rtlCol="0">
            <a:spAutoFit/>
          </a:bodyPr>
          <a:lstStyle/>
          <a:p>
            <a:pPr marL="12700">
              <a:lnSpc>
                <a:spcPct val="100000"/>
              </a:lnSpc>
              <a:spcBef>
                <a:spcPts val="100"/>
              </a:spcBef>
            </a:pPr>
            <a:r>
              <a:rPr sz="4800" dirty="0">
                <a:solidFill>
                  <a:schemeClr val="bg1"/>
                </a:solidFill>
                <a:latin typeface="Trebuchet MS" panose="020B0603020202020204" pitchFamily="34" charset="0"/>
              </a:rPr>
              <a:t>Muestreo</a:t>
            </a:r>
            <a:endParaRPr sz="4800" dirty="0">
              <a:solidFill>
                <a:schemeClr val="bg1"/>
              </a:solidFill>
              <a:latin typeface="Trebuchet MS" panose="020B0603020202020204" pitchFamily="34" charset="0"/>
              <a:cs typeface="Trebuchet MS"/>
            </a:endParaRPr>
          </a:p>
        </p:txBody>
      </p:sp>
      <p:sp>
        <p:nvSpPr>
          <p:cNvPr id="15" name="Rectángulo 14">
            <a:extLst>
              <a:ext uri="{FF2B5EF4-FFF2-40B4-BE49-F238E27FC236}">
                <a16:creationId xmlns:a16="http://schemas.microsoft.com/office/drawing/2014/main" id="{5B3FC91C-829E-4ABD-9F1B-F3A0608B8F6F}"/>
              </a:ext>
            </a:extLst>
          </p:cNvPr>
          <p:cNvSpPr/>
          <p:nvPr/>
        </p:nvSpPr>
        <p:spPr>
          <a:xfrm>
            <a:off x="0" y="0"/>
            <a:ext cx="18288000" cy="106172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6" name="object 8">
            <a:extLst>
              <a:ext uri="{FF2B5EF4-FFF2-40B4-BE49-F238E27FC236}">
                <a16:creationId xmlns:a16="http://schemas.microsoft.com/office/drawing/2014/main" id="{D58D3F4D-FEFD-4B97-A273-086F61C04598}"/>
              </a:ext>
            </a:extLst>
          </p:cNvPr>
          <p:cNvSpPr txBox="1">
            <a:spLocks noGrp="1"/>
          </p:cNvSpPr>
          <p:nvPr>
            <p:ph type="title"/>
          </p:nvPr>
        </p:nvSpPr>
        <p:spPr>
          <a:xfrm>
            <a:off x="5270838" y="197829"/>
            <a:ext cx="7746324" cy="628377"/>
          </a:xfrm>
          <a:prstGeom prst="rect">
            <a:avLst/>
          </a:prstGeom>
        </p:spPr>
        <p:txBody>
          <a:bodyPr vert="horz" wrap="square" lIns="0" tIns="12700" rIns="0" bIns="0" rtlCol="0">
            <a:spAutoFit/>
          </a:bodyPr>
          <a:lstStyle/>
          <a:p>
            <a:pPr marL="12700" algn="ctr">
              <a:lnSpc>
                <a:spcPct val="100000"/>
              </a:lnSpc>
              <a:spcBef>
                <a:spcPts val="100"/>
              </a:spcBef>
            </a:pPr>
            <a:r>
              <a:rPr lang="es-PY" sz="4000" b="1" spc="275" dirty="0">
                <a:solidFill>
                  <a:schemeClr val="tx1"/>
                </a:solidFill>
                <a:latin typeface="Arial" panose="020B0604020202020204" pitchFamily="34" charset="0"/>
                <a:cs typeface="Arial" panose="020B0604020202020204" pitchFamily="34" charset="0"/>
              </a:rPr>
              <a:t>MATERIALES Y MÉTODOS</a:t>
            </a:r>
            <a:endParaRPr sz="4000" b="1" dirty="0">
              <a:solidFill>
                <a:schemeClr val="tx1"/>
              </a:solidFill>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E8C20767-DBB2-4D66-83E3-AD1CEA544FAE}"/>
              </a:ext>
            </a:extLst>
          </p:cNvPr>
          <p:cNvSpPr/>
          <p:nvPr/>
        </p:nvSpPr>
        <p:spPr>
          <a:xfrm>
            <a:off x="0" y="1364646"/>
            <a:ext cx="14960009" cy="549702"/>
          </a:xfrm>
          <a:prstGeom prst="rect">
            <a:avLst/>
          </a:prstGeom>
        </p:spPr>
        <p:txBody>
          <a:bodyPr wrap="square">
            <a:spAutoFit/>
          </a:bodyPr>
          <a:lstStyle/>
          <a:p>
            <a:pPr marL="5733415" marR="5080" indent="-5490210" algn="just">
              <a:lnSpc>
                <a:spcPct val="116100"/>
              </a:lnSpc>
              <a:spcBef>
                <a:spcPts val="95"/>
              </a:spcBef>
            </a:pPr>
            <a:r>
              <a:rPr lang="es-PY" sz="2800" b="1" spc="-45" dirty="0">
                <a:latin typeface="Arial" panose="020B0604020202020204" pitchFamily="34" charset="0"/>
                <a:cs typeface="Arial" panose="020B0604020202020204" pitchFamily="34" charset="0"/>
              </a:rPr>
              <a:t>Diseño metodológico: </a:t>
            </a:r>
            <a:r>
              <a:rPr lang="es-PY" sz="2800" spc="-45" dirty="0">
                <a:latin typeface="Arial" panose="020B0604020202020204" pitchFamily="34" charset="0"/>
                <a:cs typeface="Arial" panose="020B0604020202020204" pitchFamily="34" charset="0"/>
              </a:rPr>
              <a:t>Observacional </a:t>
            </a:r>
            <a:r>
              <a:rPr lang="es-PY" sz="2800" spc="45" dirty="0">
                <a:latin typeface="Arial" panose="020B0604020202020204" pitchFamily="34" charset="0"/>
                <a:cs typeface="Arial" panose="020B0604020202020204" pitchFamily="34" charset="0"/>
              </a:rPr>
              <a:t>descriptivo</a:t>
            </a:r>
            <a:r>
              <a:rPr lang="es-PY" sz="2800" spc="-135" dirty="0">
                <a:latin typeface="Arial" panose="020B0604020202020204" pitchFamily="34" charset="0"/>
                <a:cs typeface="Arial" panose="020B0604020202020204" pitchFamily="34" charset="0"/>
              </a:rPr>
              <a:t> </a:t>
            </a:r>
            <a:r>
              <a:rPr lang="es-PY" sz="2800" spc="65" dirty="0">
                <a:latin typeface="Arial" panose="020B0604020202020204" pitchFamily="34" charset="0"/>
                <a:cs typeface="Arial" panose="020B0604020202020204" pitchFamily="34" charset="0"/>
              </a:rPr>
              <a:t>exploratorio</a:t>
            </a:r>
            <a:r>
              <a:rPr lang="es-PY" sz="2800" spc="-135" dirty="0">
                <a:latin typeface="Arial" panose="020B0604020202020204" pitchFamily="34" charset="0"/>
                <a:cs typeface="Arial" panose="020B0604020202020204" pitchFamily="34" charset="0"/>
              </a:rPr>
              <a:t> </a:t>
            </a:r>
            <a:r>
              <a:rPr lang="es-PY" sz="2800" spc="130" dirty="0">
                <a:latin typeface="Arial" panose="020B0604020202020204" pitchFamily="34" charset="0"/>
                <a:cs typeface="Arial" panose="020B0604020202020204" pitchFamily="34" charset="0"/>
              </a:rPr>
              <a:t>con </a:t>
            </a:r>
            <a:r>
              <a:rPr lang="es-PY" sz="2800" spc="-1040" dirty="0">
                <a:latin typeface="Arial" panose="020B0604020202020204" pitchFamily="34" charset="0"/>
                <a:cs typeface="Arial" panose="020B0604020202020204" pitchFamily="34" charset="0"/>
              </a:rPr>
              <a:t> </a:t>
            </a:r>
            <a:r>
              <a:rPr lang="es-PY" sz="2800" spc="130" dirty="0">
                <a:latin typeface="Arial" panose="020B0604020202020204" pitchFamily="34" charset="0"/>
                <a:cs typeface="Arial" panose="020B0604020202020204" pitchFamily="34" charset="0"/>
              </a:rPr>
              <a:t>componente</a:t>
            </a:r>
            <a:r>
              <a:rPr lang="es-PY" sz="2800" spc="-155" dirty="0">
                <a:latin typeface="Arial" panose="020B0604020202020204" pitchFamily="34" charset="0"/>
                <a:cs typeface="Arial" panose="020B0604020202020204" pitchFamily="34" charset="0"/>
              </a:rPr>
              <a:t> </a:t>
            </a:r>
            <a:r>
              <a:rPr lang="es-PY" sz="2800" spc="-35" dirty="0">
                <a:latin typeface="Arial" panose="020B0604020202020204" pitchFamily="34" charset="0"/>
                <a:cs typeface="Arial" panose="020B0604020202020204" pitchFamily="34" charset="0"/>
              </a:rPr>
              <a:t>analítico.</a:t>
            </a:r>
            <a:endParaRPr lang="es-PY" sz="28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5E236840-2BEE-4E5F-BACD-80A36D1D0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29" y="3105063"/>
            <a:ext cx="8176399" cy="600083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D968943-BB1A-42BD-8C5B-A02317106DB5}"/>
              </a:ext>
            </a:extLst>
          </p:cNvPr>
          <p:cNvSpPr txBox="1"/>
          <p:nvPr/>
        </p:nvSpPr>
        <p:spPr>
          <a:xfrm>
            <a:off x="2819400" y="2026634"/>
            <a:ext cx="3121967" cy="523220"/>
          </a:xfrm>
          <a:prstGeom prst="rect">
            <a:avLst/>
          </a:prstGeom>
          <a:noFill/>
        </p:spPr>
        <p:txBody>
          <a:bodyPr wrap="square" rtlCol="0">
            <a:spAutoFit/>
          </a:bodyPr>
          <a:lstStyle/>
          <a:p>
            <a:r>
              <a:rPr lang="es-PY" sz="2800" b="1" dirty="0">
                <a:latin typeface="Arial" panose="020B0604020202020204" pitchFamily="34" charset="0"/>
                <a:cs typeface="Arial" panose="020B0604020202020204" pitchFamily="34" charset="0"/>
              </a:rPr>
              <a:t>Área de estudio</a:t>
            </a:r>
          </a:p>
        </p:txBody>
      </p:sp>
      <p:sp>
        <p:nvSpPr>
          <p:cNvPr id="3" name="CuadroTexto 2">
            <a:extLst>
              <a:ext uri="{FF2B5EF4-FFF2-40B4-BE49-F238E27FC236}">
                <a16:creationId xmlns:a16="http://schemas.microsoft.com/office/drawing/2014/main" id="{92E1C999-19D1-4FB6-B4A5-BBE1DF659633}"/>
              </a:ext>
            </a:extLst>
          </p:cNvPr>
          <p:cNvSpPr txBox="1"/>
          <p:nvPr/>
        </p:nvSpPr>
        <p:spPr>
          <a:xfrm>
            <a:off x="2380583" y="2529343"/>
            <a:ext cx="4090552" cy="461665"/>
          </a:xfrm>
          <a:prstGeom prst="rect">
            <a:avLst/>
          </a:prstGeom>
          <a:noFill/>
        </p:spPr>
        <p:txBody>
          <a:bodyPr wrap="square" rtlCol="0">
            <a:spAutoFit/>
          </a:bodyPr>
          <a:lstStyle/>
          <a:p>
            <a:r>
              <a:rPr lang="es-PY" sz="2400" b="1" dirty="0">
                <a:latin typeface="Arial" panose="020B0604020202020204" pitchFamily="34" charset="0"/>
                <a:cs typeface="Arial" panose="020B0604020202020204" pitchFamily="34" charset="0"/>
              </a:rPr>
              <a:t>Locación: </a:t>
            </a:r>
            <a:r>
              <a:rPr lang="es-PY" sz="2400" dirty="0"/>
              <a:t>Bahía de Asunción</a:t>
            </a:r>
          </a:p>
        </p:txBody>
      </p:sp>
      <p:sp>
        <p:nvSpPr>
          <p:cNvPr id="12" name="CuadroTexto 11">
            <a:extLst>
              <a:ext uri="{FF2B5EF4-FFF2-40B4-BE49-F238E27FC236}">
                <a16:creationId xmlns:a16="http://schemas.microsoft.com/office/drawing/2014/main" id="{93277D42-B8CB-4B4A-9D3B-787E21239343}"/>
              </a:ext>
            </a:extLst>
          </p:cNvPr>
          <p:cNvSpPr txBox="1"/>
          <p:nvPr/>
        </p:nvSpPr>
        <p:spPr>
          <a:xfrm>
            <a:off x="12429760" y="2002221"/>
            <a:ext cx="3121967" cy="523220"/>
          </a:xfrm>
          <a:prstGeom prst="rect">
            <a:avLst/>
          </a:prstGeom>
          <a:noFill/>
        </p:spPr>
        <p:txBody>
          <a:bodyPr wrap="square" rtlCol="0">
            <a:spAutoFit/>
          </a:bodyPr>
          <a:lstStyle/>
          <a:p>
            <a:r>
              <a:rPr lang="es-PY" sz="2800" b="1" dirty="0">
                <a:latin typeface="Arial" panose="020B0604020202020204" pitchFamily="34" charset="0"/>
                <a:cs typeface="Arial" panose="020B0604020202020204" pitchFamily="34" charset="0"/>
              </a:rPr>
              <a:t>Toma de muestra</a:t>
            </a:r>
          </a:p>
        </p:txBody>
      </p:sp>
      <p:sp>
        <p:nvSpPr>
          <p:cNvPr id="14" name="CuadroTexto 13">
            <a:extLst>
              <a:ext uri="{FF2B5EF4-FFF2-40B4-BE49-F238E27FC236}">
                <a16:creationId xmlns:a16="http://schemas.microsoft.com/office/drawing/2014/main" id="{C2846EBC-416D-4F46-B0C5-56AF1F49499A}"/>
              </a:ext>
            </a:extLst>
          </p:cNvPr>
          <p:cNvSpPr txBox="1"/>
          <p:nvPr/>
        </p:nvSpPr>
        <p:spPr>
          <a:xfrm>
            <a:off x="12549819" y="2532770"/>
            <a:ext cx="3121967" cy="461665"/>
          </a:xfrm>
          <a:prstGeom prst="rect">
            <a:avLst/>
          </a:prstGeom>
          <a:noFill/>
        </p:spPr>
        <p:txBody>
          <a:bodyPr wrap="square" rtlCol="0">
            <a:spAutoFit/>
          </a:bodyPr>
          <a:lstStyle/>
          <a:p>
            <a:r>
              <a:rPr lang="es-PY" sz="2400" b="1" dirty="0">
                <a:latin typeface="Arial" panose="020B0604020202020204" pitchFamily="34" charset="0"/>
                <a:cs typeface="Arial" panose="020B0604020202020204" pitchFamily="34" charset="0"/>
              </a:rPr>
              <a:t>Método: </a:t>
            </a:r>
            <a:r>
              <a:rPr lang="es-PY" sz="2400" dirty="0"/>
              <a:t>OSPAR, 2010</a:t>
            </a:r>
          </a:p>
        </p:txBody>
      </p:sp>
      <p:pic>
        <p:nvPicPr>
          <p:cNvPr id="5" name="Imagen 4">
            <a:extLst>
              <a:ext uri="{FF2B5EF4-FFF2-40B4-BE49-F238E27FC236}">
                <a16:creationId xmlns:a16="http://schemas.microsoft.com/office/drawing/2014/main" id="{613ADBE2-0A81-4DC7-8728-202D5BB41C64}"/>
              </a:ext>
            </a:extLst>
          </p:cNvPr>
          <p:cNvPicPr>
            <a:picLocks noChangeAspect="1"/>
          </p:cNvPicPr>
          <p:nvPr/>
        </p:nvPicPr>
        <p:blipFill>
          <a:blip r:embed="rId4"/>
          <a:stretch>
            <a:fillRect/>
          </a:stretch>
        </p:blipFill>
        <p:spPr>
          <a:xfrm>
            <a:off x="13608315" y="6611549"/>
            <a:ext cx="4126943" cy="3095208"/>
          </a:xfrm>
          <a:prstGeom prst="rect">
            <a:avLst/>
          </a:prstGeom>
        </p:spPr>
      </p:pic>
      <p:pic>
        <p:nvPicPr>
          <p:cNvPr id="7" name="Imagen 6">
            <a:extLst>
              <a:ext uri="{FF2B5EF4-FFF2-40B4-BE49-F238E27FC236}">
                <a16:creationId xmlns:a16="http://schemas.microsoft.com/office/drawing/2014/main" id="{6D4DEC13-7C0A-44E2-A256-C241CB82B615}"/>
              </a:ext>
            </a:extLst>
          </p:cNvPr>
          <p:cNvPicPr>
            <a:picLocks noChangeAspect="1"/>
          </p:cNvPicPr>
          <p:nvPr/>
        </p:nvPicPr>
        <p:blipFill>
          <a:blip r:embed="rId5"/>
          <a:stretch>
            <a:fillRect/>
          </a:stretch>
        </p:blipFill>
        <p:spPr>
          <a:xfrm>
            <a:off x="13608315" y="3175909"/>
            <a:ext cx="4126942" cy="3170354"/>
          </a:xfrm>
          <a:prstGeom prst="rect">
            <a:avLst/>
          </a:prstGeom>
        </p:spPr>
      </p:pic>
      <p:pic>
        <p:nvPicPr>
          <p:cNvPr id="8" name="Imagen 7">
            <a:extLst>
              <a:ext uri="{FF2B5EF4-FFF2-40B4-BE49-F238E27FC236}">
                <a16:creationId xmlns:a16="http://schemas.microsoft.com/office/drawing/2014/main" id="{9817758B-A5A7-49A3-84B0-AE3746E9F378}"/>
              </a:ext>
            </a:extLst>
          </p:cNvPr>
          <p:cNvPicPr>
            <a:picLocks noChangeAspect="1"/>
          </p:cNvPicPr>
          <p:nvPr/>
        </p:nvPicPr>
        <p:blipFill>
          <a:blip r:embed="rId6"/>
          <a:stretch>
            <a:fillRect/>
          </a:stretch>
        </p:blipFill>
        <p:spPr>
          <a:xfrm>
            <a:off x="9038045" y="3154593"/>
            <a:ext cx="3677529" cy="3198007"/>
          </a:xfrm>
          <a:prstGeom prst="rect">
            <a:avLst/>
          </a:prstGeom>
        </p:spPr>
      </p:pic>
      <p:sp>
        <p:nvSpPr>
          <p:cNvPr id="18" name="CuadroTexto 17">
            <a:extLst>
              <a:ext uri="{FF2B5EF4-FFF2-40B4-BE49-F238E27FC236}">
                <a16:creationId xmlns:a16="http://schemas.microsoft.com/office/drawing/2014/main" id="{716BAA53-400B-4653-B368-2BD981E92620}"/>
              </a:ext>
            </a:extLst>
          </p:cNvPr>
          <p:cNvSpPr txBox="1"/>
          <p:nvPr/>
        </p:nvSpPr>
        <p:spPr>
          <a:xfrm>
            <a:off x="9005313" y="6567436"/>
            <a:ext cx="3984911" cy="3139321"/>
          </a:xfrm>
          <a:prstGeom prst="rect">
            <a:avLst/>
          </a:prstGeom>
          <a:noFill/>
        </p:spPr>
        <p:txBody>
          <a:bodyPr wrap="square" rtlCol="0">
            <a:spAutoFit/>
          </a:bodyPr>
          <a:lstStyle/>
          <a:p>
            <a:r>
              <a:rPr lang="es-PY" sz="2200" b="1" dirty="0">
                <a:latin typeface="Arial" panose="020B0604020202020204" pitchFamily="34" charset="0"/>
                <a:cs typeface="Arial" panose="020B0604020202020204" pitchFamily="34" charset="0"/>
              </a:rPr>
              <a:t>Los residuos fueron contados y clasificados en:</a:t>
            </a:r>
          </a:p>
          <a:p>
            <a:pPr marL="342900" indent="-342900">
              <a:buFont typeface="Arial" panose="020B0604020202020204" pitchFamily="34" charset="0"/>
              <a:buChar char="•"/>
            </a:pPr>
            <a:r>
              <a:rPr lang="es-PY" sz="2200" dirty="0">
                <a:latin typeface="Arial" panose="020B0604020202020204" pitchFamily="34" charset="0"/>
                <a:cs typeface="Arial" panose="020B0604020202020204" pitchFamily="34" charset="0"/>
              </a:rPr>
              <a:t>Plásticos</a:t>
            </a:r>
          </a:p>
          <a:p>
            <a:pPr marL="342900" indent="-342900">
              <a:buFont typeface="Arial" panose="020B0604020202020204" pitchFamily="34" charset="0"/>
              <a:buChar char="•"/>
            </a:pPr>
            <a:r>
              <a:rPr lang="es-PY" sz="2200" dirty="0">
                <a:latin typeface="Arial" panose="020B0604020202020204" pitchFamily="34" charset="0"/>
                <a:cs typeface="Arial" panose="020B0604020202020204" pitchFamily="34" charset="0"/>
              </a:rPr>
              <a:t>Metales</a:t>
            </a:r>
          </a:p>
          <a:p>
            <a:pPr marL="342900" indent="-342900">
              <a:buFont typeface="Arial" panose="020B0604020202020204" pitchFamily="34" charset="0"/>
              <a:buChar char="•"/>
            </a:pPr>
            <a:r>
              <a:rPr lang="es-PY" sz="2200" dirty="0">
                <a:latin typeface="Arial" panose="020B0604020202020204" pitchFamily="34" charset="0"/>
                <a:cs typeface="Arial" panose="020B0604020202020204" pitchFamily="34" charset="0"/>
              </a:rPr>
              <a:t>Caucho</a:t>
            </a:r>
          </a:p>
          <a:p>
            <a:pPr marL="342900" indent="-342900">
              <a:buFont typeface="Arial" panose="020B0604020202020204" pitchFamily="34" charset="0"/>
              <a:buChar char="•"/>
            </a:pPr>
            <a:r>
              <a:rPr lang="es-PY" sz="2200" dirty="0">
                <a:latin typeface="Arial" panose="020B0604020202020204" pitchFamily="34" charset="0"/>
                <a:cs typeface="Arial" panose="020B0604020202020204" pitchFamily="34" charset="0"/>
              </a:rPr>
              <a:t>Cerámica/vidrio</a:t>
            </a:r>
          </a:p>
          <a:p>
            <a:pPr marL="342900" indent="-342900">
              <a:buFont typeface="Arial" panose="020B0604020202020204" pitchFamily="34" charset="0"/>
              <a:buChar char="•"/>
            </a:pPr>
            <a:r>
              <a:rPr lang="es-PY" sz="2200" dirty="0">
                <a:latin typeface="Arial" panose="020B0604020202020204" pitchFamily="34" charset="0"/>
                <a:cs typeface="Arial" panose="020B0604020202020204" pitchFamily="34" charset="0"/>
              </a:rPr>
              <a:t>Materiales naturales</a:t>
            </a:r>
          </a:p>
          <a:p>
            <a:pPr marL="342900" indent="-342900">
              <a:buFont typeface="Arial" panose="020B0604020202020204" pitchFamily="34" charset="0"/>
              <a:buChar char="•"/>
            </a:pPr>
            <a:r>
              <a:rPr lang="es-PY" sz="2200" dirty="0">
                <a:latin typeface="Arial" panose="020B0604020202020204" pitchFamily="34" charset="0"/>
                <a:cs typeface="Arial" panose="020B0604020202020204" pitchFamily="34" charset="0"/>
              </a:rPr>
              <a:t>Misceláneos (madera, papel, cartón) </a:t>
            </a:r>
          </a:p>
        </p:txBody>
      </p:sp>
      <p:sp>
        <p:nvSpPr>
          <p:cNvPr id="19" name="Rectángulo 18">
            <a:extLst>
              <a:ext uri="{FF2B5EF4-FFF2-40B4-BE49-F238E27FC236}">
                <a16:creationId xmlns:a16="http://schemas.microsoft.com/office/drawing/2014/main" id="{AF8BCEF1-A982-4EA2-B5A3-A15A9555F93C}"/>
              </a:ext>
            </a:extLst>
          </p:cNvPr>
          <p:cNvSpPr/>
          <p:nvPr/>
        </p:nvSpPr>
        <p:spPr>
          <a:xfrm>
            <a:off x="228600" y="9580909"/>
            <a:ext cx="3533916" cy="646331"/>
          </a:xfrm>
          <a:prstGeom prst="rect">
            <a:avLst/>
          </a:prstGeom>
        </p:spPr>
        <p:txBody>
          <a:bodyPr wrap="none">
            <a:spAutoFit/>
          </a:bodyPr>
          <a:lstStyle/>
          <a:p>
            <a:r>
              <a:rPr lang="es-PY" sz="1200" dirty="0">
                <a:latin typeface="Arial" panose="020B0604020202020204" pitchFamily="34" charset="0"/>
                <a:cs typeface="Arial" panose="020B0604020202020204" pitchFamily="34" charset="0"/>
              </a:rPr>
              <a:t>Google </a:t>
            </a:r>
            <a:r>
              <a:rPr lang="es-PY" sz="1200" dirty="0" err="1">
                <a:latin typeface="Arial" panose="020B0604020202020204" pitchFamily="34" charset="0"/>
                <a:cs typeface="Arial" panose="020B0604020202020204" pitchFamily="34" charset="0"/>
              </a:rPr>
              <a:t>Earth</a:t>
            </a:r>
            <a:r>
              <a:rPr lang="es-PY" sz="1200" dirty="0">
                <a:latin typeface="Arial" panose="020B0604020202020204" pitchFamily="34" charset="0"/>
                <a:cs typeface="Arial" panose="020B0604020202020204" pitchFamily="34" charset="0"/>
              </a:rPr>
              <a:t> Pro</a:t>
            </a:r>
          </a:p>
          <a:p>
            <a:r>
              <a:rPr lang="es-PY" sz="1200" dirty="0" err="1">
                <a:latin typeface="Arial" panose="020B0604020202020204" pitchFamily="34" charset="0"/>
                <a:cs typeface="Arial" panose="020B0604020202020204" pitchFamily="34" charset="0"/>
              </a:rPr>
              <a:t>Hengstmann</a:t>
            </a:r>
            <a:r>
              <a:rPr lang="es-PY" sz="1200" dirty="0">
                <a:latin typeface="Arial" panose="020B0604020202020204" pitchFamily="34" charset="0"/>
                <a:cs typeface="Arial" panose="020B0604020202020204" pitchFamily="34" charset="0"/>
              </a:rPr>
              <a:t> E et al., 2020</a:t>
            </a:r>
          </a:p>
          <a:p>
            <a:r>
              <a:rPr lang="es-PY" sz="1200" dirty="0">
                <a:latin typeface="Arial" panose="020B0604020202020204" pitchFamily="34" charset="0"/>
                <a:cs typeface="Arial" panose="020B0604020202020204" pitchFamily="34" charset="0"/>
              </a:rPr>
              <a:t>MSFD </a:t>
            </a:r>
            <a:r>
              <a:rPr lang="es-PY" sz="1200" dirty="0" err="1">
                <a:latin typeface="Arial" panose="020B0604020202020204" pitchFamily="34" charset="0"/>
                <a:cs typeface="Arial" panose="020B0604020202020204" pitchFamily="34" charset="0"/>
              </a:rPr>
              <a:t>Technical</a:t>
            </a:r>
            <a:r>
              <a:rPr lang="es-PY" sz="1200" dirty="0">
                <a:latin typeface="Arial" panose="020B0604020202020204" pitchFamily="34" charset="0"/>
                <a:cs typeface="Arial" panose="020B0604020202020204" pitchFamily="34" charset="0"/>
              </a:rPr>
              <a:t> </a:t>
            </a:r>
            <a:r>
              <a:rPr lang="es-PY" sz="1200" dirty="0" err="1">
                <a:latin typeface="Arial" panose="020B0604020202020204" pitchFamily="34" charset="0"/>
                <a:cs typeface="Arial" panose="020B0604020202020204" pitchFamily="34" charset="0"/>
              </a:rPr>
              <a:t>Subgroup</a:t>
            </a:r>
            <a:r>
              <a:rPr lang="es-PY" sz="1200" dirty="0">
                <a:latin typeface="Arial" panose="020B0604020202020204" pitchFamily="34" charset="0"/>
                <a:cs typeface="Arial" panose="020B0604020202020204" pitchFamily="34" charset="0"/>
              </a:rPr>
              <a:t> </a:t>
            </a:r>
            <a:r>
              <a:rPr lang="es-PY" sz="1200" dirty="0" err="1">
                <a:latin typeface="Arial" panose="020B0604020202020204" pitchFamily="34" charset="0"/>
                <a:cs typeface="Arial" panose="020B0604020202020204" pitchFamily="34" charset="0"/>
              </a:rPr>
              <a:t>on</a:t>
            </a:r>
            <a:r>
              <a:rPr lang="es-PY" sz="1200" dirty="0">
                <a:latin typeface="Arial" panose="020B0604020202020204" pitchFamily="34" charset="0"/>
                <a:cs typeface="Arial" panose="020B0604020202020204" pitchFamily="34" charset="0"/>
              </a:rPr>
              <a:t> Marine </a:t>
            </a:r>
            <a:r>
              <a:rPr lang="es-PY" sz="1200" dirty="0" err="1">
                <a:latin typeface="Arial" panose="020B0604020202020204" pitchFamily="34" charset="0"/>
                <a:cs typeface="Arial" panose="020B0604020202020204" pitchFamily="34" charset="0"/>
              </a:rPr>
              <a:t>Litter</a:t>
            </a:r>
            <a:r>
              <a:rPr lang="es-PY" sz="1200" dirty="0">
                <a:latin typeface="Arial" panose="020B0604020202020204" pitchFamily="34" charset="0"/>
                <a:cs typeface="Arial" panose="020B0604020202020204" pitchFamily="34" charset="0"/>
              </a:rPr>
              <a:t>, 2013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0" y="1"/>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9" name="object 9"/>
          <p:cNvSpPr/>
          <p:nvPr/>
        </p:nvSpPr>
        <p:spPr>
          <a:xfrm>
            <a:off x="515247" y="1"/>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pic>
        <p:nvPicPr>
          <p:cNvPr id="5" name="Imagen 4">
            <a:extLst>
              <a:ext uri="{FF2B5EF4-FFF2-40B4-BE49-F238E27FC236}">
                <a16:creationId xmlns:a16="http://schemas.microsoft.com/office/drawing/2014/main" id="{92340ABB-4054-411B-8C43-B0303ADED8D2}"/>
              </a:ext>
            </a:extLst>
          </p:cNvPr>
          <p:cNvPicPr>
            <a:picLocks noChangeAspect="1"/>
          </p:cNvPicPr>
          <p:nvPr/>
        </p:nvPicPr>
        <p:blipFill>
          <a:blip r:embed="rId3"/>
          <a:stretch>
            <a:fillRect/>
          </a:stretch>
        </p:blipFill>
        <p:spPr>
          <a:xfrm>
            <a:off x="1402743" y="190500"/>
            <a:ext cx="15482514" cy="9365689"/>
          </a:xfrm>
          <a:prstGeom prst="rect">
            <a:avLst/>
          </a:prstGeom>
        </p:spPr>
      </p:pic>
      <p:sp>
        <p:nvSpPr>
          <p:cNvPr id="6" name="Rectángulo 5">
            <a:extLst>
              <a:ext uri="{FF2B5EF4-FFF2-40B4-BE49-F238E27FC236}">
                <a16:creationId xmlns:a16="http://schemas.microsoft.com/office/drawing/2014/main" id="{0D6A5AC3-60B0-4F99-B85B-2424A1D95400}"/>
              </a:ext>
            </a:extLst>
          </p:cNvPr>
          <p:cNvSpPr/>
          <p:nvPr/>
        </p:nvSpPr>
        <p:spPr>
          <a:xfrm>
            <a:off x="662829" y="9580434"/>
            <a:ext cx="3533916" cy="738664"/>
          </a:xfrm>
          <a:prstGeom prst="rect">
            <a:avLst/>
          </a:prstGeom>
        </p:spPr>
        <p:txBody>
          <a:bodyPr wrap="none">
            <a:spAutoFit/>
          </a:bodyPr>
          <a:lstStyle/>
          <a:p>
            <a:r>
              <a:rPr lang="es-PY" sz="1200" dirty="0">
                <a:latin typeface="Arial" panose="020B0604020202020204" pitchFamily="34" charset="0"/>
                <a:cs typeface="Arial" panose="020B0604020202020204" pitchFamily="34" charset="0"/>
              </a:rPr>
              <a:t>MSFD </a:t>
            </a:r>
            <a:r>
              <a:rPr lang="es-PY" sz="1200" dirty="0" err="1">
                <a:latin typeface="Arial" panose="020B0604020202020204" pitchFamily="34" charset="0"/>
                <a:cs typeface="Arial" panose="020B0604020202020204" pitchFamily="34" charset="0"/>
              </a:rPr>
              <a:t>Technical</a:t>
            </a:r>
            <a:r>
              <a:rPr lang="es-PY" sz="1200" dirty="0">
                <a:latin typeface="Arial" panose="020B0604020202020204" pitchFamily="34" charset="0"/>
                <a:cs typeface="Arial" panose="020B0604020202020204" pitchFamily="34" charset="0"/>
              </a:rPr>
              <a:t> </a:t>
            </a:r>
            <a:r>
              <a:rPr lang="es-PY" sz="1200" dirty="0" err="1">
                <a:latin typeface="Arial" panose="020B0604020202020204" pitchFamily="34" charset="0"/>
                <a:cs typeface="Arial" panose="020B0604020202020204" pitchFamily="34" charset="0"/>
              </a:rPr>
              <a:t>Subgroup</a:t>
            </a:r>
            <a:r>
              <a:rPr lang="es-PY" sz="1200" dirty="0">
                <a:latin typeface="Arial" panose="020B0604020202020204" pitchFamily="34" charset="0"/>
                <a:cs typeface="Arial" panose="020B0604020202020204" pitchFamily="34" charset="0"/>
              </a:rPr>
              <a:t> </a:t>
            </a:r>
            <a:r>
              <a:rPr lang="es-PY" sz="1200" dirty="0" err="1">
                <a:latin typeface="Arial" panose="020B0604020202020204" pitchFamily="34" charset="0"/>
                <a:cs typeface="Arial" panose="020B0604020202020204" pitchFamily="34" charset="0"/>
              </a:rPr>
              <a:t>on</a:t>
            </a:r>
            <a:r>
              <a:rPr lang="es-PY" sz="1200" dirty="0">
                <a:latin typeface="Arial" panose="020B0604020202020204" pitchFamily="34" charset="0"/>
                <a:cs typeface="Arial" panose="020B0604020202020204" pitchFamily="34" charset="0"/>
              </a:rPr>
              <a:t> Marine </a:t>
            </a:r>
            <a:r>
              <a:rPr lang="es-PY" sz="1200" dirty="0" err="1">
                <a:latin typeface="Arial" panose="020B0604020202020204" pitchFamily="34" charset="0"/>
                <a:cs typeface="Arial" panose="020B0604020202020204" pitchFamily="34" charset="0"/>
              </a:rPr>
              <a:t>Litter</a:t>
            </a:r>
            <a:r>
              <a:rPr lang="es-PY" sz="1200" dirty="0">
                <a:latin typeface="Arial" panose="020B0604020202020204" pitchFamily="34" charset="0"/>
                <a:cs typeface="Arial" panose="020B0604020202020204" pitchFamily="34" charset="0"/>
              </a:rPr>
              <a:t>, 2013</a:t>
            </a:r>
          </a:p>
          <a:p>
            <a:r>
              <a:rPr lang="es-PY" sz="1200" dirty="0">
                <a:latin typeface="Arial" panose="020B0604020202020204" pitchFamily="34" charset="0"/>
                <a:cs typeface="Arial" panose="020B0604020202020204" pitchFamily="34" charset="0"/>
              </a:rPr>
              <a:t>Al </a:t>
            </a:r>
            <a:r>
              <a:rPr lang="es-PY" sz="1200" dirty="0" err="1">
                <a:latin typeface="Arial" panose="020B0604020202020204" pitchFamily="34" charset="0"/>
                <a:cs typeface="Arial" panose="020B0604020202020204" pitchFamily="34" charset="0"/>
              </a:rPr>
              <a:t>Nahian</a:t>
            </a:r>
            <a:r>
              <a:rPr lang="es-PY" sz="1200" dirty="0">
                <a:latin typeface="Arial" panose="020B0604020202020204" pitchFamily="34" charset="0"/>
                <a:cs typeface="Arial" panose="020B0604020202020204" pitchFamily="34" charset="0"/>
              </a:rPr>
              <a:t> S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2022</a:t>
            </a:r>
          </a:p>
          <a:p>
            <a:endParaRPr lang="es-PY" dirty="0"/>
          </a:p>
        </p:txBody>
      </p:sp>
      <p:sp>
        <p:nvSpPr>
          <p:cNvPr id="2" name="CuadroTexto 1">
            <a:extLst>
              <a:ext uri="{FF2B5EF4-FFF2-40B4-BE49-F238E27FC236}">
                <a16:creationId xmlns:a16="http://schemas.microsoft.com/office/drawing/2014/main" id="{F6A57635-6851-46D1-AC91-10F5B3308F44}"/>
              </a:ext>
            </a:extLst>
          </p:cNvPr>
          <p:cNvSpPr txBox="1"/>
          <p:nvPr/>
        </p:nvSpPr>
        <p:spPr>
          <a:xfrm>
            <a:off x="5943600" y="6972300"/>
            <a:ext cx="1600200" cy="430887"/>
          </a:xfrm>
          <a:prstGeom prst="rect">
            <a:avLst/>
          </a:prstGeom>
          <a:noFill/>
        </p:spPr>
        <p:txBody>
          <a:bodyPr wrap="square" rtlCol="0">
            <a:spAutoFit/>
          </a:bodyPr>
          <a:lstStyle/>
          <a:p>
            <a:r>
              <a:rPr lang="es-PY" sz="2200" b="1" dirty="0">
                <a:latin typeface="Roboto"/>
              </a:rPr>
              <a:t>0,1000 g</a:t>
            </a:r>
          </a:p>
        </p:txBody>
      </p:sp>
      <p:sp>
        <p:nvSpPr>
          <p:cNvPr id="3" name="CuadroTexto 2">
            <a:extLst>
              <a:ext uri="{FF2B5EF4-FFF2-40B4-BE49-F238E27FC236}">
                <a16:creationId xmlns:a16="http://schemas.microsoft.com/office/drawing/2014/main" id="{45F0AF67-F180-4D21-BEA6-DAD827B2765A}"/>
              </a:ext>
            </a:extLst>
          </p:cNvPr>
          <p:cNvSpPr txBox="1"/>
          <p:nvPr/>
        </p:nvSpPr>
        <p:spPr>
          <a:xfrm>
            <a:off x="15240000" y="3539579"/>
            <a:ext cx="1219200" cy="384721"/>
          </a:xfrm>
          <a:prstGeom prst="rect">
            <a:avLst/>
          </a:prstGeom>
          <a:noFill/>
        </p:spPr>
        <p:txBody>
          <a:bodyPr wrap="square" rtlCol="0">
            <a:spAutoFit/>
          </a:bodyPr>
          <a:lstStyle/>
          <a:p>
            <a:r>
              <a:rPr lang="es-PY" sz="1900" b="1" dirty="0">
                <a:solidFill>
                  <a:schemeClr val="tx1">
                    <a:lumMod val="75000"/>
                    <a:lumOff val="25000"/>
                  </a:schemeClr>
                </a:solidFill>
                <a:latin typeface="Roboto"/>
              </a:rPr>
              <a:t>(&lt; 5mm)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3" name="object 3"/>
          <p:cNvSpPr/>
          <p:nvPr/>
        </p:nvSpPr>
        <p:spPr>
          <a:xfrm>
            <a:off x="515247" y="0"/>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pic>
        <p:nvPicPr>
          <p:cNvPr id="13" name="Imagen 12">
            <a:extLst>
              <a:ext uri="{FF2B5EF4-FFF2-40B4-BE49-F238E27FC236}">
                <a16:creationId xmlns:a16="http://schemas.microsoft.com/office/drawing/2014/main" id="{09B5ECCF-0F58-46C2-8B50-296377F738D1}"/>
              </a:ext>
            </a:extLst>
          </p:cNvPr>
          <p:cNvPicPr>
            <a:picLocks noChangeAspect="1"/>
          </p:cNvPicPr>
          <p:nvPr/>
        </p:nvPicPr>
        <p:blipFill>
          <a:blip r:embed="rId3"/>
          <a:stretch>
            <a:fillRect/>
          </a:stretch>
        </p:blipFill>
        <p:spPr>
          <a:xfrm>
            <a:off x="2016124" y="641683"/>
            <a:ext cx="14255751" cy="9042643"/>
          </a:xfrm>
          <a:prstGeom prst="rect">
            <a:avLst/>
          </a:prstGeom>
        </p:spPr>
      </p:pic>
      <p:pic>
        <p:nvPicPr>
          <p:cNvPr id="4" name="Imagen 3">
            <a:extLst>
              <a:ext uri="{FF2B5EF4-FFF2-40B4-BE49-F238E27FC236}">
                <a16:creationId xmlns:a16="http://schemas.microsoft.com/office/drawing/2014/main" id="{F5459ED2-6897-4AE2-BEAC-A163BB460786}"/>
              </a:ext>
            </a:extLst>
          </p:cNvPr>
          <p:cNvPicPr>
            <a:picLocks noChangeAspect="1"/>
          </p:cNvPicPr>
          <p:nvPr/>
        </p:nvPicPr>
        <p:blipFill>
          <a:blip r:embed="rId4"/>
          <a:stretch>
            <a:fillRect/>
          </a:stretch>
        </p:blipFill>
        <p:spPr>
          <a:xfrm>
            <a:off x="6565899" y="7048500"/>
            <a:ext cx="3784601" cy="27761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60D9F8D8-97C5-489E-B2E5-AD774AB81172}"/>
              </a:ext>
            </a:extLst>
          </p:cNvPr>
          <p:cNvPicPr>
            <a:picLocks noChangeAspect="1"/>
          </p:cNvPicPr>
          <p:nvPr/>
        </p:nvPicPr>
        <p:blipFill>
          <a:blip r:embed="rId3"/>
          <a:stretch>
            <a:fillRect/>
          </a:stretch>
        </p:blipFill>
        <p:spPr>
          <a:xfrm>
            <a:off x="2333077" y="3073399"/>
            <a:ext cx="6662112" cy="5251112"/>
          </a:xfrm>
          <a:prstGeom prst="rect">
            <a:avLst/>
          </a:prstGeom>
        </p:spPr>
      </p:pic>
      <p:pic>
        <p:nvPicPr>
          <p:cNvPr id="31" name="Imagen 30">
            <a:extLst>
              <a:ext uri="{FF2B5EF4-FFF2-40B4-BE49-F238E27FC236}">
                <a16:creationId xmlns:a16="http://schemas.microsoft.com/office/drawing/2014/main" id="{0AC40505-0B7F-4DF0-8525-CF91C01D9A1C}"/>
              </a:ext>
            </a:extLst>
          </p:cNvPr>
          <p:cNvPicPr>
            <a:picLocks noChangeAspect="1"/>
          </p:cNvPicPr>
          <p:nvPr/>
        </p:nvPicPr>
        <p:blipFill>
          <a:blip r:embed="rId4"/>
          <a:stretch>
            <a:fillRect/>
          </a:stretch>
        </p:blipFill>
        <p:spPr>
          <a:xfrm>
            <a:off x="8995189" y="3325602"/>
            <a:ext cx="6480088" cy="5481391"/>
          </a:xfrm>
          <a:prstGeom prst="rect">
            <a:avLst/>
          </a:prstGeom>
        </p:spPr>
      </p:pic>
      <p:sp>
        <p:nvSpPr>
          <p:cNvPr id="35" name="Elipse 34">
            <a:extLst>
              <a:ext uri="{FF2B5EF4-FFF2-40B4-BE49-F238E27FC236}">
                <a16:creationId xmlns:a16="http://schemas.microsoft.com/office/drawing/2014/main" id="{B68DF313-704C-4504-89E4-0240F77A3A69}"/>
              </a:ext>
            </a:extLst>
          </p:cNvPr>
          <p:cNvSpPr/>
          <p:nvPr/>
        </p:nvSpPr>
        <p:spPr>
          <a:xfrm>
            <a:off x="3859179" y="7980833"/>
            <a:ext cx="497715" cy="333706"/>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68" name="Elipse 67">
            <a:extLst>
              <a:ext uri="{FF2B5EF4-FFF2-40B4-BE49-F238E27FC236}">
                <a16:creationId xmlns:a16="http://schemas.microsoft.com/office/drawing/2014/main" id="{3C192FB7-3341-4A37-83E2-934C69C79E45}"/>
              </a:ext>
            </a:extLst>
          </p:cNvPr>
          <p:cNvSpPr/>
          <p:nvPr/>
        </p:nvSpPr>
        <p:spPr>
          <a:xfrm>
            <a:off x="7255013" y="7999021"/>
            <a:ext cx="497715" cy="333706"/>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69" name="Elipse 68">
            <a:extLst>
              <a:ext uri="{FF2B5EF4-FFF2-40B4-BE49-F238E27FC236}">
                <a16:creationId xmlns:a16="http://schemas.microsoft.com/office/drawing/2014/main" id="{2FD3B1B6-C1AA-4D80-90A4-58ED2A79F98A}"/>
              </a:ext>
            </a:extLst>
          </p:cNvPr>
          <p:cNvSpPr/>
          <p:nvPr/>
        </p:nvSpPr>
        <p:spPr>
          <a:xfrm>
            <a:off x="10401989" y="7980833"/>
            <a:ext cx="497715" cy="333706"/>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70" name="Elipse 69">
            <a:extLst>
              <a:ext uri="{FF2B5EF4-FFF2-40B4-BE49-F238E27FC236}">
                <a16:creationId xmlns:a16="http://schemas.microsoft.com/office/drawing/2014/main" id="{3859AC20-3849-4F68-8F41-48789D378DC3}"/>
              </a:ext>
            </a:extLst>
          </p:cNvPr>
          <p:cNvSpPr/>
          <p:nvPr/>
        </p:nvSpPr>
        <p:spPr>
          <a:xfrm>
            <a:off x="13756925" y="8002742"/>
            <a:ext cx="497715" cy="333706"/>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36" name="Rectángulo 35">
            <a:extLst>
              <a:ext uri="{FF2B5EF4-FFF2-40B4-BE49-F238E27FC236}">
                <a16:creationId xmlns:a16="http://schemas.microsoft.com/office/drawing/2014/main" id="{3066FC96-F278-4AF9-BD51-472191C7C55E}"/>
              </a:ext>
            </a:extLst>
          </p:cNvPr>
          <p:cNvSpPr/>
          <p:nvPr/>
        </p:nvSpPr>
        <p:spPr>
          <a:xfrm>
            <a:off x="4274099" y="5824125"/>
            <a:ext cx="633456" cy="239077"/>
          </a:xfrm>
          <a:prstGeom prst="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71" name="Rectángulo 70">
            <a:extLst>
              <a:ext uri="{FF2B5EF4-FFF2-40B4-BE49-F238E27FC236}">
                <a16:creationId xmlns:a16="http://schemas.microsoft.com/office/drawing/2014/main" id="{A870F0C9-49BD-4134-96E0-C62C8A9C3D99}"/>
              </a:ext>
            </a:extLst>
          </p:cNvPr>
          <p:cNvSpPr/>
          <p:nvPr/>
        </p:nvSpPr>
        <p:spPr>
          <a:xfrm>
            <a:off x="7657970" y="5838526"/>
            <a:ext cx="633456" cy="239077"/>
          </a:xfrm>
          <a:prstGeom prst="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72" name="Rectángulo 71">
            <a:extLst>
              <a:ext uri="{FF2B5EF4-FFF2-40B4-BE49-F238E27FC236}">
                <a16:creationId xmlns:a16="http://schemas.microsoft.com/office/drawing/2014/main" id="{BA1D73E2-6D26-43BF-A868-44117189CE25}"/>
              </a:ext>
            </a:extLst>
          </p:cNvPr>
          <p:cNvSpPr/>
          <p:nvPr/>
        </p:nvSpPr>
        <p:spPr>
          <a:xfrm>
            <a:off x="10839557" y="5838526"/>
            <a:ext cx="633456" cy="239077"/>
          </a:xfrm>
          <a:prstGeom prst="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73" name="Rectángulo 72">
            <a:extLst>
              <a:ext uri="{FF2B5EF4-FFF2-40B4-BE49-F238E27FC236}">
                <a16:creationId xmlns:a16="http://schemas.microsoft.com/office/drawing/2014/main" id="{D367450A-B112-4C06-B44C-3CE486801635}"/>
              </a:ext>
            </a:extLst>
          </p:cNvPr>
          <p:cNvSpPr/>
          <p:nvPr/>
        </p:nvSpPr>
        <p:spPr>
          <a:xfrm>
            <a:off x="14072394" y="5838526"/>
            <a:ext cx="633456" cy="239077"/>
          </a:xfrm>
          <a:prstGeom prst="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5" name="Rectángulo 4">
            <a:extLst>
              <a:ext uri="{FF2B5EF4-FFF2-40B4-BE49-F238E27FC236}">
                <a16:creationId xmlns:a16="http://schemas.microsoft.com/office/drawing/2014/main" id="{638E1705-E4AF-496E-B834-FC99E2643675}"/>
              </a:ext>
            </a:extLst>
          </p:cNvPr>
          <p:cNvSpPr/>
          <p:nvPr/>
        </p:nvSpPr>
        <p:spPr>
          <a:xfrm>
            <a:off x="0" y="0"/>
            <a:ext cx="18288000" cy="106172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6" name="object 8">
            <a:extLst>
              <a:ext uri="{FF2B5EF4-FFF2-40B4-BE49-F238E27FC236}">
                <a16:creationId xmlns:a16="http://schemas.microsoft.com/office/drawing/2014/main" id="{D79652A0-D589-4652-804C-EB699C63E658}"/>
              </a:ext>
            </a:extLst>
          </p:cNvPr>
          <p:cNvSpPr txBox="1">
            <a:spLocks noGrp="1"/>
          </p:cNvSpPr>
          <p:nvPr>
            <p:ph type="title"/>
          </p:nvPr>
        </p:nvSpPr>
        <p:spPr>
          <a:xfrm>
            <a:off x="5232737" y="216671"/>
            <a:ext cx="7822525" cy="628377"/>
          </a:xfrm>
          <a:prstGeom prst="rect">
            <a:avLst/>
          </a:prstGeom>
        </p:spPr>
        <p:txBody>
          <a:bodyPr vert="horz" wrap="square" lIns="0" tIns="12700" rIns="0" bIns="0" rtlCol="0">
            <a:spAutoFit/>
          </a:bodyPr>
          <a:lstStyle/>
          <a:p>
            <a:pPr marL="12700" algn="ctr">
              <a:lnSpc>
                <a:spcPct val="100000"/>
              </a:lnSpc>
              <a:spcBef>
                <a:spcPts val="100"/>
              </a:spcBef>
            </a:pPr>
            <a:r>
              <a:rPr lang="es-PY" sz="4000" b="1" spc="275" dirty="0">
                <a:solidFill>
                  <a:schemeClr val="tx1"/>
                </a:solidFill>
                <a:latin typeface="Arial" panose="020B0604020202020204" pitchFamily="34" charset="0"/>
                <a:cs typeface="Arial" panose="020B0604020202020204" pitchFamily="34" charset="0"/>
              </a:rPr>
              <a:t>RESULTADOS Y DISCUSIÓN</a:t>
            </a:r>
            <a:endParaRPr sz="4000" b="1" dirty="0">
              <a:solidFill>
                <a:schemeClr val="tx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746E62C-0DD6-41F6-B0B1-4594B121CA1C}"/>
              </a:ext>
            </a:extLst>
          </p:cNvPr>
          <p:cNvSpPr txBox="1"/>
          <p:nvPr/>
        </p:nvSpPr>
        <p:spPr>
          <a:xfrm>
            <a:off x="6838948" y="1726239"/>
            <a:ext cx="4610102" cy="492443"/>
          </a:xfrm>
          <a:prstGeom prst="rect">
            <a:avLst/>
          </a:prstGeom>
          <a:noFill/>
        </p:spPr>
        <p:txBody>
          <a:bodyPr wrap="square" rtlCol="0">
            <a:spAutoFit/>
          </a:bodyPr>
          <a:lstStyle/>
          <a:p>
            <a:r>
              <a:rPr lang="es-PY" sz="2600" b="1" dirty="0">
                <a:latin typeface="Arial" panose="020B0604020202020204" pitchFamily="34" charset="0"/>
                <a:cs typeface="Arial" panose="020B0604020202020204" pitchFamily="34" charset="0"/>
              </a:rPr>
              <a:t>Identificación de muestras</a:t>
            </a:r>
          </a:p>
        </p:txBody>
      </p:sp>
      <p:grpSp>
        <p:nvGrpSpPr>
          <p:cNvPr id="33" name="Grupo 32">
            <a:extLst>
              <a:ext uri="{FF2B5EF4-FFF2-40B4-BE49-F238E27FC236}">
                <a16:creationId xmlns:a16="http://schemas.microsoft.com/office/drawing/2014/main" id="{6A146F17-E5F8-4825-8AF6-B54EC4A0E609}"/>
              </a:ext>
            </a:extLst>
          </p:cNvPr>
          <p:cNvGrpSpPr/>
          <p:nvPr/>
        </p:nvGrpSpPr>
        <p:grpSpPr>
          <a:xfrm>
            <a:off x="52399" y="3652703"/>
            <a:ext cx="2374158" cy="1752600"/>
            <a:chOff x="144457" y="6972301"/>
            <a:chExt cx="2374158" cy="1752600"/>
          </a:xfrm>
        </p:grpSpPr>
        <p:sp>
          <p:nvSpPr>
            <p:cNvPr id="30" name="CuadroTexto 29">
              <a:extLst>
                <a:ext uri="{FF2B5EF4-FFF2-40B4-BE49-F238E27FC236}">
                  <a16:creationId xmlns:a16="http://schemas.microsoft.com/office/drawing/2014/main" id="{8AC1D814-65AB-4600-9BA7-586EF2921AF1}"/>
                </a:ext>
              </a:extLst>
            </p:cNvPr>
            <p:cNvSpPr txBox="1"/>
            <p:nvPr/>
          </p:nvSpPr>
          <p:spPr>
            <a:xfrm>
              <a:off x="360084" y="7353300"/>
              <a:ext cx="2002116" cy="1077218"/>
            </a:xfrm>
            <a:prstGeom prst="rect">
              <a:avLst/>
            </a:prstGeom>
            <a:noFill/>
          </p:spPr>
          <p:txBody>
            <a:bodyPr wrap="square" rtlCol="0">
              <a:spAutoFit/>
            </a:bodyPr>
            <a:lstStyle/>
            <a:p>
              <a:pPr algn="just"/>
              <a:r>
                <a:rPr lang="es-PY" sz="1600" dirty="0">
                  <a:latin typeface="Arial" panose="020B0604020202020204" pitchFamily="34" charset="0"/>
                  <a:cs typeface="Arial" panose="020B0604020202020204" pitchFamily="34" charset="0"/>
                </a:rPr>
                <a:t>La media de los residuos colectados es de </a:t>
              </a:r>
              <a:r>
                <a:rPr lang="es-PY" sz="1600" b="1" dirty="0">
                  <a:latin typeface="Arial" panose="020B0604020202020204" pitchFamily="34" charset="0"/>
                  <a:cs typeface="Arial" panose="020B0604020202020204" pitchFamily="34" charset="0"/>
                </a:rPr>
                <a:t>1,2 ± 0,7 residuos/m</a:t>
              </a:r>
              <a:r>
                <a:rPr lang="es-PY" sz="1600" b="1" baseline="30000" dirty="0">
                  <a:latin typeface="Arial" panose="020B0604020202020204" pitchFamily="34" charset="0"/>
                  <a:cs typeface="Arial" panose="020B0604020202020204" pitchFamily="34" charset="0"/>
                </a:rPr>
                <a:t>2</a:t>
              </a:r>
              <a:r>
                <a:rPr lang="es-PY" sz="1600" b="1" dirty="0">
                  <a:latin typeface="Arial" panose="020B0604020202020204" pitchFamily="34" charset="0"/>
                  <a:cs typeface="Arial" panose="020B0604020202020204" pitchFamily="34" charset="0"/>
                </a:rPr>
                <a:t> </a:t>
              </a:r>
            </a:p>
          </p:txBody>
        </p:sp>
        <p:sp>
          <p:nvSpPr>
            <p:cNvPr id="32" name="Elipse 31">
              <a:extLst>
                <a:ext uri="{FF2B5EF4-FFF2-40B4-BE49-F238E27FC236}">
                  <a16:creationId xmlns:a16="http://schemas.microsoft.com/office/drawing/2014/main" id="{35767C4B-67A9-4861-835E-3798CE9F44DB}"/>
                </a:ext>
              </a:extLst>
            </p:cNvPr>
            <p:cNvSpPr/>
            <p:nvPr/>
          </p:nvSpPr>
          <p:spPr>
            <a:xfrm>
              <a:off x="144457" y="6972301"/>
              <a:ext cx="2374158" cy="1752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grpSp>
      <p:sp>
        <p:nvSpPr>
          <p:cNvPr id="21" name="Rectángulo 20">
            <a:extLst>
              <a:ext uri="{FF2B5EF4-FFF2-40B4-BE49-F238E27FC236}">
                <a16:creationId xmlns:a16="http://schemas.microsoft.com/office/drawing/2014/main" id="{37C5A26F-C372-459E-BAB4-271C2F642A45}"/>
              </a:ext>
            </a:extLst>
          </p:cNvPr>
          <p:cNvSpPr/>
          <p:nvPr/>
        </p:nvSpPr>
        <p:spPr>
          <a:xfrm>
            <a:off x="0" y="9602568"/>
            <a:ext cx="1876426" cy="923330"/>
          </a:xfrm>
          <a:prstGeom prst="rect">
            <a:avLst/>
          </a:prstGeom>
        </p:spPr>
        <p:txBody>
          <a:bodyPr wrap="square">
            <a:spAutoFit/>
          </a:bodyPr>
          <a:lstStyle/>
          <a:p>
            <a:r>
              <a:rPr lang="es-PY" sz="1200" dirty="0">
                <a:latin typeface="Arial" panose="020B0604020202020204" pitchFamily="34" charset="0"/>
                <a:cs typeface="Arial" panose="020B0604020202020204" pitchFamily="34" charset="0"/>
              </a:rPr>
              <a:t>Nguyen HL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2023</a:t>
            </a:r>
          </a:p>
          <a:p>
            <a:r>
              <a:rPr lang="es-PY" sz="1200" dirty="0" err="1">
                <a:latin typeface="Arial" panose="020B0604020202020204" pitchFamily="34" charset="0"/>
                <a:cs typeface="Arial" panose="020B0604020202020204" pitchFamily="34" charset="0"/>
              </a:rPr>
              <a:t>Schirinzi</a:t>
            </a:r>
            <a:r>
              <a:rPr lang="es-PY" sz="1200" dirty="0">
                <a:latin typeface="Arial" panose="020B0604020202020204" pitchFamily="34" charset="0"/>
                <a:cs typeface="Arial" panose="020B0604020202020204" pitchFamily="34" charset="0"/>
              </a:rPr>
              <a:t> GF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2020</a:t>
            </a:r>
          </a:p>
          <a:p>
            <a:r>
              <a:rPr lang="es-PY" sz="1200" dirty="0">
                <a:latin typeface="Arial" panose="020B0604020202020204" pitchFamily="34" charset="0"/>
                <a:cs typeface="Arial" panose="020B0604020202020204" pitchFamily="34" charset="0"/>
              </a:rPr>
              <a:t>Palmas F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2022</a:t>
            </a:r>
          </a:p>
          <a:p>
            <a:endParaRPr lang="es-PY" dirty="0"/>
          </a:p>
        </p:txBody>
      </p:sp>
      <p:sp>
        <p:nvSpPr>
          <p:cNvPr id="8" name="Rectángulo 7">
            <a:extLst>
              <a:ext uri="{FF2B5EF4-FFF2-40B4-BE49-F238E27FC236}">
                <a16:creationId xmlns:a16="http://schemas.microsoft.com/office/drawing/2014/main" id="{28A31F20-EC61-4DDA-AE0E-EFD905A740EF}"/>
              </a:ext>
            </a:extLst>
          </p:cNvPr>
          <p:cNvSpPr/>
          <p:nvPr/>
        </p:nvSpPr>
        <p:spPr>
          <a:xfrm>
            <a:off x="15513669" y="6312317"/>
            <a:ext cx="2506305" cy="1323439"/>
          </a:xfrm>
          <a:prstGeom prst="rect">
            <a:avLst/>
          </a:prstGeom>
          <a:ln>
            <a:solidFill>
              <a:srgbClr val="0070C0"/>
            </a:solidFill>
          </a:ln>
        </p:spPr>
        <p:txBody>
          <a:bodyPr wrap="square">
            <a:spAutoFit/>
          </a:bodyPr>
          <a:lstStyle/>
          <a:p>
            <a:pPr marL="285750" indent="-285750">
              <a:buFont typeface="Arial" panose="020B0604020202020204" pitchFamily="34" charset="0"/>
              <a:buChar char="•"/>
            </a:pPr>
            <a:r>
              <a:rPr lang="es-PY" sz="1600" dirty="0">
                <a:latin typeface="Arial" panose="020B0604020202020204" pitchFamily="34" charset="0"/>
                <a:cs typeface="Arial" panose="020B0604020202020204" pitchFamily="34" charset="0"/>
              </a:rPr>
              <a:t>Llobregat y Besós (Barcelona): </a:t>
            </a:r>
            <a:r>
              <a:rPr lang="es-PY" sz="1600" b="1" dirty="0">
                <a:latin typeface="Arial" panose="020B0604020202020204" pitchFamily="34" charset="0"/>
                <a:cs typeface="Arial" panose="020B0604020202020204" pitchFamily="34" charset="0"/>
              </a:rPr>
              <a:t>67,7%</a:t>
            </a:r>
            <a:r>
              <a:rPr lang="es-PY" sz="1600" dirty="0">
                <a:latin typeface="Arial" panose="020B0604020202020204" pitchFamily="34" charset="0"/>
                <a:cs typeface="Arial" panose="020B0604020202020204" pitchFamily="34" charset="0"/>
              </a:rPr>
              <a:t> y </a:t>
            </a:r>
            <a:r>
              <a:rPr lang="es-PY" sz="1600" b="1" dirty="0">
                <a:latin typeface="Arial" panose="020B0604020202020204" pitchFamily="34" charset="0"/>
                <a:cs typeface="Arial" panose="020B0604020202020204" pitchFamily="34" charset="0"/>
              </a:rPr>
              <a:t>50,5%</a:t>
            </a:r>
          </a:p>
          <a:p>
            <a:pPr marL="285750" indent="-285750">
              <a:buFont typeface="Arial" panose="020B0604020202020204" pitchFamily="34" charset="0"/>
              <a:buChar char="•"/>
            </a:pPr>
            <a:r>
              <a:rPr lang="es-PY" sz="1600" dirty="0">
                <a:latin typeface="Arial" panose="020B0604020202020204" pitchFamily="34" charset="0"/>
                <a:cs typeface="Arial" panose="020B0604020202020204" pitchFamily="34" charset="0"/>
              </a:rPr>
              <a:t>Cerdeña (Italia): </a:t>
            </a:r>
            <a:r>
              <a:rPr lang="es-PY" sz="1600" b="1" dirty="0">
                <a:latin typeface="Arial" panose="020B0604020202020204" pitchFamily="34" charset="0"/>
                <a:cs typeface="Arial" panose="020B0604020202020204" pitchFamily="34" charset="0"/>
              </a:rPr>
              <a:t>70,4% </a:t>
            </a:r>
          </a:p>
        </p:txBody>
      </p:sp>
      <p:sp>
        <p:nvSpPr>
          <p:cNvPr id="27" name="CuadroTexto 26">
            <a:extLst>
              <a:ext uri="{FF2B5EF4-FFF2-40B4-BE49-F238E27FC236}">
                <a16:creationId xmlns:a16="http://schemas.microsoft.com/office/drawing/2014/main" id="{6AAB522E-5C9C-4E7E-976B-EF182B5E439C}"/>
              </a:ext>
            </a:extLst>
          </p:cNvPr>
          <p:cNvSpPr txBox="1"/>
          <p:nvPr/>
        </p:nvSpPr>
        <p:spPr>
          <a:xfrm>
            <a:off x="15509661" y="4004069"/>
            <a:ext cx="2510919" cy="828743"/>
          </a:xfrm>
          <a:prstGeom prst="rect">
            <a:avLst/>
          </a:prstGeom>
          <a:noFill/>
          <a:ln w="28575">
            <a:solidFill>
              <a:srgbClr val="0070C0"/>
            </a:solidFill>
          </a:ln>
        </p:spPr>
        <p:txBody>
          <a:bodyPr wrap="square" rtlCol="0">
            <a:spAutoFit/>
          </a:bodyPr>
          <a:lstStyle/>
          <a:p>
            <a:pPr algn="just"/>
            <a:r>
              <a:rPr lang="es-PY" sz="1600" dirty="0">
                <a:latin typeface="Arial" panose="020B0604020202020204" pitchFamily="34" charset="0"/>
                <a:cs typeface="Arial" panose="020B0604020202020204" pitchFamily="34" charset="0"/>
              </a:rPr>
              <a:t>Mayor porcentaje de residuos corresponde a los plásticos (</a:t>
            </a:r>
            <a:r>
              <a:rPr lang="es-PY" sz="1600" b="1" dirty="0">
                <a:latin typeface="Arial" panose="020B0604020202020204" pitchFamily="34" charset="0"/>
                <a:cs typeface="Arial" panose="020B0604020202020204" pitchFamily="34" charset="0"/>
              </a:rPr>
              <a:t>60 a 80%</a:t>
            </a:r>
            <a:r>
              <a:rPr lang="es-PY"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343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8" grpId="0" animBg="1"/>
      <p:bldP spid="69" grpId="0" animBg="1"/>
      <p:bldP spid="70" grpId="0" animBg="1"/>
      <p:bldP spid="36" grpId="0" animBg="1"/>
      <p:bldP spid="71" grpId="0" animBg="1"/>
      <p:bldP spid="72" grpId="0" animBg="1"/>
      <p:bldP spid="73" grpId="0" animBg="1"/>
      <p:bldP spid="8"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C18D1CF7-36FF-45EA-9701-BE9A2C9A5FF1}"/>
              </a:ext>
            </a:extLst>
          </p:cNvPr>
          <p:cNvSpPr/>
          <p:nvPr/>
        </p:nvSpPr>
        <p:spPr>
          <a:xfrm>
            <a:off x="0" y="1"/>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5" name="object 9">
            <a:extLst>
              <a:ext uri="{FF2B5EF4-FFF2-40B4-BE49-F238E27FC236}">
                <a16:creationId xmlns:a16="http://schemas.microsoft.com/office/drawing/2014/main" id="{A9AEAFCD-9E7D-42E3-84D3-9D8080A8404E}"/>
              </a:ext>
            </a:extLst>
          </p:cNvPr>
          <p:cNvSpPr/>
          <p:nvPr/>
        </p:nvSpPr>
        <p:spPr>
          <a:xfrm>
            <a:off x="515247" y="1"/>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pic>
        <p:nvPicPr>
          <p:cNvPr id="6" name="Imagen 5">
            <a:extLst>
              <a:ext uri="{FF2B5EF4-FFF2-40B4-BE49-F238E27FC236}">
                <a16:creationId xmlns:a16="http://schemas.microsoft.com/office/drawing/2014/main" id="{D0E9BE3F-B436-43CB-991C-63F028A833ED}"/>
              </a:ext>
            </a:extLst>
          </p:cNvPr>
          <p:cNvPicPr>
            <a:picLocks noChangeAspect="1"/>
          </p:cNvPicPr>
          <p:nvPr/>
        </p:nvPicPr>
        <p:blipFill>
          <a:blip r:embed="rId3"/>
          <a:stretch>
            <a:fillRect/>
          </a:stretch>
        </p:blipFill>
        <p:spPr>
          <a:xfrm>
            <a:off x="4405837" y="797713"/>
            <a:ext cx="8971496" cy="4519530"/>
          </a:xfrm>
          <a:prstGeom prst="rect">
            <a:avLst/>
          </a:prstGeom>
        </p:spPr>
      </p:pic>
      <p:sp>
        <p:nvSpPr>
          <p:cNvPr id="8" name="CuadroTexto 7">
            <a:extLst>
              <a:ext uri="{FF2B5EF4-FFF2-40B4-BE49-F238E27FC236}">
                <a16:creationId xmlns:a16="http://schemas.microsoft.com/office/drawing/2014/main" id="{7D895079-184A-45A2-B254-E03EC05C2DA6}"/>
              </a:ext>
            </a:extLst>
          </p:cNvPr>
          <p:cNvSpPr txBox="1"/>
          <p:nvPr/>
        </p:nvSpPr>
        <p:spPr>
          <a:xfrm>
            <a:off x="13261528" y="2532998"/>
            <a:ext cx="4582372" cy="1107996"/>
          </a:xfrm>
          <a:prstGeom prst="rect">
            <a:avLst/>
          </a:prstGeom>
          <a:noFill/>
          <a:ln>
            <a:solidFill>
              <a:srgbClr val="0070C0"/>
            </a:solidFill>
          </a:ln>
        </p:spPr>
        <p:txBody>
          <a:bodyPr wrap="square" rtlCol="0">
            <a:spAutoFit/>
          </a:bodyPr>
          <a:lstStyle/>
          <a:p>
            <a:pPr algn="just"/>
            <a:r>
              <a:rPr lang="es-PY" sz="2200" dirty="0">
                <a:latin typeface="Arial" panose="020B0604020202020204" pitchFamily="34" charset="0"/>
                <a:cs typeface="Arial" panose="020B0604020202020204" pitchFamily="34" charset="0"/>
              </a:rPr>
              <a:t>Del total de los plásticos fabricados el </a:t>
            </a:r>
            <a:r>
              <a:rPr lang="es-PY" sz="2200" b="1" dirty="0">
                <a:latin typeface="Arial" panose="020B0604020202020204" pitchFamily="34" charset="0"/>
                <a:cs typeface="Arial" panose="020B0604020202020204" pitchFamily="34" charset="0"/>
              </a:rPr>
              <a:t>35,9% </a:t>
            </a:r>
            <a:r>
              <a:rPr lang="es-PY" sz="2200" dirty="0">
                <a:latin typeface="Arial" panose="020B0604020202020204" pitchFamily="34" charset="0"/>
                <a:cs typeface="Arial" panose="020B0604020202020204" pitchFamily="34" charset="0"/>
              </a:rPr>
              <a:t>son destinados al embalaje</a:t>
            </a:r>
          </a:p>
        </p:txBody>
      </p:sp>
      <p:sp>
        <p:nvSpPr>
          <p:cNvPr id="18" name="CuadroTexto 17">
            <a:extLst>
              <a:ext uri="{FF2B5EF4-FFF2-40B4-BE49-F238E27FC236}">
                <a16:creationId xmlns:a16="http://schemas.microsoft.com/office/drawing/2014/main" id="{B841BB8A-48E6-4B38-BF5A-6BD03FDD558C}"/>
              </a:ext>
            </a:extLst>
          </p:cNvPr>
          <p:cNvSpPr txBox="1"/>
          <p:nvPr/>
        </p:nvSpPr>
        <p:spPr>
          <a:xfrm>
            <a:off x="5165040" y="8937745"/>
            <a:ext cx="6780788" cy="430887"/>
          </a:xfrm>
          <a:prstGeom prst="rect">
            <a:avLst/>
          </a:prstGeom>
          <a:noFill/>
          <a:ln>
            <a:solidFill>
              <a:srgbClr val="FF0000"/>
            </a:solidFill>
          </a:ln>
        </p:spPr>
        <p:txBody>
          <a:bodyPr wrap="square" rtlCol="0">
            <a:spAutoFit/>
          </a:bodyPr>
          <a:lstStyle/>
          <a:p>
            <a:pPr algn="just"/>
            <a:r>
              <a:rPr lang="es-PY" sz="2200" dirty="0">
                <a:latin typeface="Arial" panose="020B0604020202020204" pitchFamily="34" charset="0"/>
                <a:cs typeface="Arial" panose="020B0604020202020204" pitchFamily="34" charset="0"/>
              </a:rPr>
              <a:t>Distribución </a:t>
            </a:r>
            <a:r>
              <a:rPr lang="es-PY" sz="2200" b="1" dirty="0">
                <a:latin typeface="Arial" panose="020B0604020202020204" pitchFamily="34" charset="0"/>
                <a:cs typeface="Arial" panose="020B0604020202020204" pitchFamily="34" charset="0"/>
              </a:rPr>
              <a:t>no uniforme</a:t>
            </a:r>
            <a:r>
              <a:rPr lang="es-PY" sz="2200" dirty="0">
                <a:latin typeface="Arial" panose="020B0604020202020204" pitchFamily="34" charset="0"/>
                <a:cs typeface="Arial" panose="020B0604020202020204" pitchFamily="34" charset="0"/>
              </a:rPr>
              <a:t> entre puntos de muestreo </a:t>
            </a:r>
          </a:p>
        </p:txBody>
      </p:sp>
      <p:pic>
        <p:nvPicPr>
          <p:cNvPr id="11" name="Imagen 10">
            <a:extLst>
              <a:ext uri="{FF2B5EF4-FFF2-40B4-BE49-F238E27FC236}">
                <a16:creationId xmlns:a16="http://schemas.microsoft.com/office/drawing/2014/main" id="{88082C6A-ADDB-4BBF-B0C9-C3E9C455B9D6}"/>
              </a:ext>
            </a:extLst>
          </p:cNvPr>
          <p:cNvPicPr>
            <a:picLocks noChangeAspect="1"/>
          </p:cNvPicPr>
          <p:nvPr/>
        </p:nvPicPr>
        <p:blipFill>
          <a:blip r:embed="rId4"/>
          <a:stretch>
            <a:fillRect/>
          </a:stretch>
        </p:blipFill>
        <p:spPr>
          <a:xfrm>
            <a:off x="4290032" y="5258404"/>
            <a:ext cx="8971496" cy="2965423"/>
          </a:xfrm>
          <a:prstGeom prst="rect">
            <a:avLst/>
          </a:prstGeom>
        </p:spPr>
      </p:pic>
      <p:sp>
        <p:nvSpPr>
          <p:cNvPr id="12" name="Rectángulo 11">
            <a:extLst>
              <a:ext uri="{FF2B5EF4-FFF2-40B4-BE49-F238E27FC236}">
                <a16:creationId xmlns:a16="http://schemas.microsoft.com/office/drawing/2014/main" id="{94D0ACE2-7D7E-4F1C-9CDD-C6D84CA5D04C}"/>
              </a:ext>
            </a:extLst>
          </p:cNvPr>
          <p:cNvSpPr/>
          <p:nvPr/>
        </p:nvSpPr>
        <p:spPr>
          <a:xfrm>
            <a:off x="7590928" y="7433528"/>
            <a:ext cx="467055" cy="410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3" name="Rectángulo 12">
            <a:extLst>
              <a:ext uri="{FF2B5EF4-FFF2-40B4-BE49-F238E27FC236}">
                <a16:creationId xmlns:a16="http://schemas.microsoft.com/office/drawing/2014/main" id="{ACEA0F38-1E59-4DFF-84AB-4DC0FFE98D38}"/>
              </a:ext>
            </a:extLst>
          </p:cNvPr>
          <p:cNvSpPr/>
          <p:nvPr/>
        </p:nvSpPr>
        <p:spPr>
          <a:xfrm>
            <a:off x="7569783" y="6024601"/>
            <a:ext cx="467055" cy="410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4" name="Rectángulo 13">
            <a:extLst>
              <a:ext uri="{FF2B5EF4-FFF2-40B4-BE49-F238E27FC236}">
                <a16:creationId xmlns:a16="http://schemas.microsoft.com/office/drawing/2014/main" id="{BBBF289A-C0F9-4EA0-8B2C-4966C9798C6B}"/>
              </a:ext>
            </a:extLst>
          </p:cNvPr>
          <p:cNvSpPr/>
          <p:nvPr/>
        </p:nvSpPr>
        <p:spPr>
          <a:xfrm>
            <a:off x="11777754" y="6057504"/>
            <a:ext cx="467055" cy="410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5" name="Rectángulo 14">
            <a:extLst>
              <a:ext uri="{FF2B5EF4-FFF2-40B4-BE49-F238E27FC236}">
                <a16:creationId xmlns:a16="http://schemas.microsoft.com/office/drawing/2014/main" id="{0E1B3FCB-FDEE-46C6-AB25-91B0470FD903}"/>
              </a:ext>
            </a:extLst>
          </p:cNvPr>
          <p:cNvSpPr/>
          <p:nvPr/>
        </p:nvSpPr>
        <p:spPr>
          <a:xfrm>
            <a:off x="11842629" y="7433527"/>
            <a:ext cx="467055" cy="410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6" name="Rectángulo 15">
            <a:extLst>
              <a:ext uri="{FF2B5EF4-FFF2-40B4-BE49-F238E27FC236}">
                <a16:creationId xmlns:a16="http://schemas.microsoft.com/office/drawing/2014/main" id="{94D66140-B369-49C1-A90B-7881C9A53F15}"/>
              </a:ext>
            </a:extLst>
          </p:cNvPr>
          <p:cNvSpPr/>
          <p:nvPr/>
        </p:nvSpPr>
        <p:spPr>
          <a:xfrm>
            <a:off x="8947415" y="6067627"/>
            <a:ext cx="467055" cy="41030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7" name="Rectángulo 16">
            <a:extLst>
              <a:ext uri="{FF2B5EF4-FFF2-40B4-BE49-F238E27FC236}">
                <a16:creationId xmlns:a16="http://schemas.microsoft.com/office/drawing/2014/main" id="{F50A68F4-0C75-441F-BA90-3380C2D866D2}"/>
              </a:ext>
            </a:extLst>
          </p:cNvPr>
          <p:cNvSpPr/>
          <p:nvPr/>
        </p:nvSpPr>
        <p:spPr>
          <a:xfrm>
            <a:off x="8947414" y="6450516"/>
            <a:ext cx="467055" cy="41030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9" name="Rectángulo 18">
            <a:extLst>
              <a:ext uri="{FF2B5EF4-FFF2-40B4-BE49-F238E27FC236}">
                <a16:creationId xmlns:a16="http://schemas.microsoft.com/office/drawing/2014/main" id="{F0EDF151-20D8-4EFD-8F43-FDF0C6FE28CA}"/>
              </a:ext>
            </a:extLst>
          </p:cNvPr>
          <p:cNvSpPr/>
          <p:nvPr/>
        </p:nvSpPr>
        <p:spPr>
          <a:xfrm>
            <a:off x="10293980" y="6024601"/>
            <a:ext cx="467055" cy="41030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0" name="Rectángulo 19">
            <a:extLst>
              <a:ext uri="{FF2B5EF4-FFF2-40B4-BE49-F238E27FC236}">
                <a16:creationId xmlns:a16="http://schemas.microsoft.com/office/drawing/2014/main" id="{1CCF0600-8909-478A-9A00-26AD3F724FD4}"/>
              </a:ext>
            </a:extLst>
          </p:cNvPr>
          <p:cNvSpPr/>
          <p:nvPr/>
        </p:nvSpPr>
        <p:spPr>
          <a:xfrm>
            <a:off x="10293980" y="6919061"/>
            <a:ext cx="467055" cy="41030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2" name="Rectángulo 21">
            <a:extLst>
              <a:ext uri="{FF2B5EF4-FFF2-40B4-BE49-F238E27FC236}">
                <a16:creationId xmlns:a16="http://schemas.microsoft.com/office/drawing/2014/main" id="{37C8427C-1C47-45A2-A80E-B279171A486F}"/>
              </a:ext>
            </a:extLst>
          </p:cNvPr>
          <p:cNvSpPr/>
          <p:nvPr/>
        </p:nvSpPr>
        <p:spPr>
          <a:xfrm>
            <a:off x="4405837" y="1733898"/>
            <a:ext cx="8458678" cy="351863"/>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23" name="Rectángulo 22">
            <a:extLst>
              <a:ext uri="{FF2B5EF4-FFF2-40B4-BE49-F238E27FC236}">
                <a16:creationId xmlns:a16="http://schemas.microsoft.com/office/drawing/2014/main" id="{22E99C60-CB1A-4580-AFCC-2205A90588A9}"/>
              </a:ext>
            </a:extLst>
          </p:cNvPr>
          <p:cNvSpPr/>
          <p:nvPr/>
        </p:nvSpPr>
        <p:spPr>
          <a:xfrm>
            <a:off x="4405837" y="2532998"/>
            <a:ext cx="8458678" cy="351863"/>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24" name="Rectángulo 23">
            <a:extLst>
              <a:ext uri="{FF2B5EF4-FFF2-40B4-BE49-F238E27FC236}">
                <a16:creationId xmlns:a16="http://schemas.microsoft.com/office/drawing/2014/main" id="{E6C5E39A-1890-4960-B18B-047A766D8741}"/>
              </a:ext>
            </a:extLst>
          </p:cNvPr>
          <p:cNvSpPr/>
          <p:nvPr/>
        </p:nvSpPr>
        <p:spPr>
          <a:xfrm>
            <a:off x="4405837" y="3266311"/>
            <a:ext cx="8458678" cy="351863"/>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25" name="Rectángulo 24">
            <a:extLst>
              <a:ext uri="{FF2B5EF4-FFF2-40B4-BE49-F238E27FC236}">
                <a16:creationId xmlns:a16="http://schemas.microsoft.com/office/drawing/2014/main" id="{20AA83FA-5B97-4F99-B62F-97F48627D209}"/>
              </a:ext>
            </a:extLst>
          </p:cNvPr>
          <p:cNvSpPr/>
          <p:nvPr/>
        </p:nvSpPr>
        <p:spPr>
          <a:xfrm>
            <a:off x="4414304" y="4756518"/>
            <a:ext cx="8458678" cy="351863"/>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27" name="Elipse 26">
            <a:extLst>
              <a:ext uri="{FF2B5EF4-FFF2-40B4-BE49-F238E27FC236}">
                <a16:creationId xmlns:a16="http://schemas.microsoft.com/office/drawing/2014/main" id="{7B022FE6-5C47-4897-8372-6E501F2A9597}"/>
              </a:ext>
            </a:extLst>
          </p:cNvPr>
          <p:cNvSpPr/>
          <p:nvPr/>
        </p:nvSpPr>
        <p:spPr>
          <a:xfrm>
            <a:off x="7612075" y="1388063"/>
            <a:ext cx="424763" cy="381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28" name="Elipse 27">
            <a:extLst>
              <a:ext uri="{FF2B5EF4-FFF2-40B4-BE49-F238E27FC236}">
                <a16:creationId xmlns:a16="http://schemas.microsoft.com/office/drawing/2014/main" id="{2E935C87-E845-418E-AC3A-FC512AF715A9}"/>
              </a:ext>
            </a:extLst>
          </p:cNvPr>
          <p:cNvSpPr/>
          <p:nvPr/>
        </p:nvSpPr>
        <p:spPr>
          <a:xfrm>
            <a:off x="8884727" y="1386573"/>
            <a:ext cx="424763" cy="381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29" name="Elipse 28">
            <a:extLst>
              <a:ext uri="{FF2B5EF4-FFF2-40B4-BE49-F238E27FC236}">
                <a16:creationId xmlns:a16="http://schemas.microsoft.com/office/drawing/2014/main" id="{37F513F6-1ECC-4C79-BFA5-7B75873E754F}"/>
              </a:ext>
            </a:extLst>
          </p:cNvPr>
          <p:cNvSpPr/>
          <p:nvPr/>
        </p:nvSpPr>
        <p:spPr>
          <a:xfrm>
            <a:off x="7612075" y="2472396"/>
            <a:ext cx="424763" cy="381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30" name="Elipse 29">
            <a:extLst>
              <a:ext uri="{FF2B5EF4-FFF2-40B4-BE49-F238E27FC236}">
                <a16:creationId xmlns:a16="http://schemas.microsoft.com/office/drawing/2014/main" id="{0D96197E-6452-415A-AC84-8C2EFF26FCDF}"/>
              </a:ext>
            </a:extLst>
          </p:cNvPr>
          <p:cNvSpPr/>
          <p:nvPr/>
        </p:nvSpPr>
        <p:spPr>
          <a:xfrm>
            <a:off x="8884726" y="2503861"/>
            <a:ext cx="424763" cy="381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31" name="Elipse 30">
            <a:extLst>
              <a:ext uri="{FF2B5EF4-FFF2-40B4-BE49-F238E27FC236}">
                <a16:creationId xmlns:a16="http://schemas.microsoft.com/office/drawing/2014/main" id="{888DF6A9-4C05-4C88-BDA2-939A1007D718}"/>
              </a:ext>
            </a:extLst>
          </p:cNvPr>
          <p:cNvSpPr/>
          <p:nvPr/>
        </p:nvSpPr>
        <p:spPr>
          <a:xfrm>
            <a:off x="10597466" y="1369570"/>
            <a:ext cx="424763" cy="381000"/>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33" name="Elipse 32">
            <a:extLst>
              <a:ext uri="{FF2B5EF4-FFF2-40B4-BE49-F238E27FC236}">
                <a16:creationId xmlns:a16="http://schemas.microsoft.com/office/drawing/2014/main" id="{411C60B1-C7BA-40E8-A6AF-059033838389}"/>
              </a:ext>
            </a:extLst>
          </p:cNvPr>
          <p:cNvSpPr/>
          <p:nvPr/>
        </p:nvSpPr>
        <p:spPr>
          <a:xfrm>
            <a:off x="12310205" y="1388063"/>
            <a:ext cx="424763" cy="381000"/>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34" name="Elipse 33">
            <a:extLst>
              <a:ext uri="{FF2B5EF4-FFF2-40B4-BE49-F238E27FC236}">
                <a16:creationId xmlns:a16="http://schemas.microsoft.com/office/drawing/2014/main" id="{71194B54-A1B6-4BAE-883C-45CAC9625775}"/>
              </a:ext>
            </a:extLst>
          </p:cNvPr>
          <p:cNvSpPr/>
          <p:nvPr/>
        </p:nvSpPr>
        <p:spPr>
          <a:xfrm>
            <a:off x="10597466" y="1759379"/>
            <a:ext cx="424763" cy="381000"/>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35" name="Elipse 34">
            <a:extLst>
              <a:ext uri="{FF2B5EF4-FFF2-40B4-BE49-F238E27FC236}">
                <a16:creationId xmlns:a16="http://schemas.microsoft.com/office/drawing/2014/main" id="{65FC620C-360E-4098-85C1-7CCC466A671C}"/>
              </a:ext>
            </a:extLst>
          </p:cNvPr>
          <p:cNvSpPr/>
          <p:nvPr/>
        </p:nvSpPr>
        <p:spPr>
          <a:xfrm>
            <a:off x="12310204" y="1742435"/>
            <a:ext cx="424763" cy="381000"/>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p>
        </p:txBody>
      </p:sp>
      <p:sp>
        <p:nvSpPr>
          <p:cNvPr id="36" name="Rectángulo 35">
            <a:extLst>
              <a:ext uri="{FF2B5EF4-FFF2-40B4-BE49-F238E27FC236}">
                <a16:creationId xmlns:a16="http://schemas.microsoft.com/office/drawing/2014/main" id="{CF37F87D-E8F4-4F44-811D-E7C2B6F65991}"/>
              </a:ext>
            </a:extLst>
          </p:cNvPr>
          <p:cNvSpPr/>
          <p:nvPr/>
        </p:nvSpPr>
        <p:spPr>
          <a:xfrm>
            <a:off x="638014" y="9640669"/>
            <a:ext cx="1959191" cy="646331"/>
          </a:xfrm>
          <a:prstGeom prst="rect">
            <a:avLst/>
          </a:prstGeom>
        </p:spPr>
        <p:txBody>
          <a:bodyPr wrap="none">
            <a:spAutoFit/>
          </a:bodyPr>
          <a:lstStyle/>
          <a:p>
            <a:r>
              <a:rPr lang="es-PY" sz="1200" dirty="0" err="1">
                <a:latin typeface="Arial" panose="020B0604020202020204" pitchFamily="34" charset="0"/>
                <a:cs typeface="Arial" panose="020B0604020202020204" pitchFamily="34" charset="0"/>
              </a:rPr>
              <a:t>Piergiovanni</a:t>
            </a:r>
            <a:r>
              <a:rPr lang="es-PY" sz="1200" dirty="0">
                <a:latin typeface="Arial" panose="020B0604020202020204" pitchFamily="34" charset="0"/>
                <a:cs typeface="Arial" panose="020B0604020202020204" pitchFamily="34" charset="0"/>
              </a:rPr>
              <a:t> L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2016</a:t>
            </a:r>
          </a:p>
          <a:p>
            <a:r>
              <a:rPr lang="es-PY" sz="1200" dirty="0">
                <a:latin typeface="Arial" panose="020B0604020202020204" pitchFamily="34" charset="0"/>
                <a:cs typeface="Arial" panose="020B0604020202020204" pitchFamily="34" charset="0"/>
              </a:rPr>
              <a:t>Schwarz AE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2017</a:t>
            </a:r>
          </a:p>
          <a:p>
            <a:r>
              <a:rPr lang="es-PY" sz="1200" dirty="0" err="1">
                <a:latin typeface="Arial" panose="020B0604020202020204" pitchFamily="34" charset="0"/>
                <a:cs typeface="Arial" panose="020B0604020202020204" pitchFamily="34" charset="0"/>
              </a:rPr>
              <a:t>Lebreton</a:t>
            </a:r>
            <a:r>
              <a:rPr lang="es-PY" sz="1200" dirty="0">
                <a:latin typeface="Arial" panose="020B0604020202020204" pitchFamily="34" charset="0"/>
                <a:cs typeface="Arial" panose="020B0604020202020204" pitchFamily="34" charset="0"/>
              </a:rPr>
              <a:t> LCM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2017</a:t>
            </a:r>
          </a:p>
        </p:txBody>
      </p:sp>
      <p:sp>
        <p:nvSpPr>
          <p:cNvPr id="32" name="Rectángulo 31">
            <a:extLst>
              <a:ext uri="{FF2B5EF4-FFF2-40B4-BE49-F238E27FC236}">
                <a16:creationId xmlns:a16="http://schemas.microsoft.com/office/drawing/2014/main" id="{24631E41-7C14-4923-8076-40278BBAF329}"/>
              </a:ext>
            </a:extLst>
          </p:cNvPr>
          <p:cNvSpPr/>
          <p:nvPr/>
        </p:nvSpPr>
        <p:spPr>
          <a:xfrm>
            <a:off x="4414304" y="2913998"/>
            <a:ext cx="8458678" cy="351863"/>
          </a:xfrm>
          <a:prstGeom prst="rect">
            <a:avLst/>
          </a:prstGeom>
          <a:noFill/>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Y">
              <a:solidFill>
                <a:schemeClr val="accent4">
                  <a:lumMod val="75000"/>
                </a:schemeClr>
              </a:solidFill>
            </a:endParaRPr>
          </a:p>
        </p:txBody>
      </p:sp>
      <p:sp>
        <p:nvSpPr>
          <p:cNvPr id="37" name="CuadroTexto 36">
            <a:extLst>
              <a:ext uri="{FF2B5EF4-FFF2-40B4-BE49-F238E27FC236}">
                <a16:creationId xmlns:a16="http://schemas.microsoft.com/office/drawing/2014/main" id="{7E696B37-606C-4BB0-AA4B-F93F23A42A07}"/>
              </a:ext>
            </a:extLst>
          </p:cNvPr>
          <p:cNvSpPr txBox="1"/>
          <p:nvPr/>
        </p:nvSpPr>
        <p:spPr>
          <a:xfrm>
            <a:off x="4106380" y="8329121"/>
            <a:ext cx="10816120" cy="430887"/>
          </a:xfrm>
          <a:prstGeom prst="rect">
            <a:avLst/>
          </a:prstGeom>
          <a:noFill/>
          <a:ln>
            <a:solidFill>
              <a:srgbClr val="FF0000"/>
            </a:solidFill>
          </a:ln>
        </p:spPr>
        <p:txBody>
          <a:bodyPr wrap="square" rtlCol="0">
            <a:spAutoFit/>
          </a:bodyPr>
          <a:lstStyle/>
          <a:p>
            <a:pPr algn="just"/>
            <a:r>
              <a:rPr lang="es-PY" sz="2200" dirty="0">
                <a:latin typeface="Arial" panose="020B0604020202020204" pitchFamily="34" charset="0"/>
                <a:cs typeface="Arial" panose="020B0604020202020204" pitchFamily="34" charset="0"/>
              </a:rPr>
              <a:t>No se encontró diferencia significativa entre los puntos (Kruskal Wallis, p = 0,392)</a:t>
            </a:r>
          </a:p>
        </p:txBody>
      </p:sp>
    </p:spTree>
    <p:extLst>
      <p:ext uri="{BB962C8B-B14F-4D97-AF65-F5344CB8AC3E}">
        <p14:creationId xmlns:p14="http://schemas.microsoft.com/office/powerpoint/2010/main" val="38101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500"/>
                                        <p:tgtEl>
                                          <p:spTgt spid="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500"/>
                                        <p:tgtEl>
                                          <p:spTgt spid="1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2" grpId="0" animBg="1"/>
      <p:bldP spid="13" grpId="0" animBg="1"/>
      <p:bldP spid="14" grpId="0" animBg="1"/>
      <p:bldP spid="15" grpId="0" animBg="1"/>
      <p:bldP spid="16" grpId="0" animBg="1"/>
      <p:bldP spid="17" grpId="0" animBg="1"/>
      <p:bldP spid="19" grpId="0" animBg="1"/>
      <p:bldP spid="20" grpId="0" animBg="1"/>
      <p:bldP spid="22" grpId="0" animBg="1"/>
      <p:bldP spid="22" grpId="1" animBg="1"/>
      <p:bldP spid="23" grpId="0" animBg="1"/>
      <p:bldP spid="23" grpId="1" animBg="1"/>
      <p:bldP spid="24" grpId="0" animBg="1"/>
      <p:bldP spid="24" grpId="1" animBg="1"/>
      <p:bldP spid="25" grpId="0" animBg="1"/>
      <p:bldP spid="25" grpId="1" animBg="1"/>
      <p:bldP spid="27" grpId="0" animBg="1"/>
      <p:bldP spid="28" grpId="0" animBg="1"/>
      <p:bldP spid="29" grpId="0" animBg="1"/>
      <p:bldP spid="30" grpId="0" animBg="1"/>
      <p:bldP spid="31" grpId="0" animBg="1"/>
      <p:bldP spid="33" grpId="0" animBg="1"/>
      <p:bldP spid="34" grpId="0" animBg="1"/>
      <p:bldP spid="35" grpId="0" animBg="1"/>
      <p:bldP spid="32" grpId="0" animBg="1"/>
      <p:bldP spid="32" grpId="1"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9" name="object 9"/>
          <p:cNvSpPr/>
          <p:nvPr/>
        </p:nvSpPr>
        <p:spPr>
          <a:xfrm>
            <a:off x="515247" y="1"/>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3" name="CuadroTexto 2">
            <a:extLst>
              <a:ext uri="{FF2B5EF4-FFF2-40B4-BE49-F238E27FC236}">
                <a16:creationId xmlns:a16="http://schemas.microsoft.com/office/drawing/2014/main" id="{56224EE6-C417-40CD-8093-E8977DDC4452}"/>
              </a:ext>
            </a:extLst>
          </p:cNvPr>
          <p:cNvSpPr txBox="1"/>
          <p:nvPr/>
        </p:nvSpPr>
        <p:spPr>
          <a:xfrm>
            <a:off x="3800472" y="150286"/>
            <a:ext cx="10687051" cy="646331"/>
          </a:xfrm>
          <a:prstGeom prst="rect">
            <a:avLst/>
          </a:prstGeom>
          <a:noFill/>
        </p:spPr>
        <p:txBody>
          <a:bodyPr wrap="square" rtlCol="0">
            <a:spAutoFit/>
          </a:bodyPr>
          <a:lstStyle/>
          <a:p>
            <a:r>
              <a:rPr lang="es-PY" sz="3600" b="1" dirty="0">
                <a:latin typeface="Arial" panose="020B0604020202020204" pitchFamily="34" charset="0"/>
                <a:cs typeface="Arial" panose="020B0604020202020204" pitchFamily="34" charset="0"/>
              </a:rPr>
              <a:t>Concentración de metales en residuos plásticos</a:t>
            </a:r>
          </a:p>
        </p:txBody>
      </p:sp>
      <p:sp>
        <p:nvSpPr>
          <p:cNvPr id="4" name="CuadroTexto 3">
            <a:extLst>
              <a:ext uri="{FF2B5EF4-FFF2-40B4-BE49-F238E27FC236}">
                <a16:creationId xmlns:a16="http://schemas.microsoft.com/office/drawing/2014/main" id="{F245A5C9-AEA2-4555-AFBA-A5B0101F3E55}"/>
              </a:ext>
            </a:extLst>
          </p:cNvPr>
          <p:cNvSpPr txBox="1"/>
          <p:nvPr/>
        </p:nvSpPr>
        <p:spPr>
          <a:xfrm>
            <a:off x="6777613" y="1223616"/>
            <a:ext cx="4656267" cy="553998"/>
          </a:xfrm>
          <a:prstGeom prst="rect">
            <a:avLst/>
          </a:prstGeom>
          <a:noFill/>
        </p:spPr>
        <p:txBody>
          <a:bodyPr wrap="square" rtlCol="0">
            <a:spAutoFit/>
          </a:bodyPr>
          <a:lstStyle/>
          <a:p>
            <a:pPr algn="just"/>
            <a:r>
              <a:rPr lang="es-PY" sz="3000" dirty="0">
                <a:latin typeface="Arial" panose="020B0604020202020204" pitchFamily="34" charset="0"/>
                <a:cs typeface="Arial" panose="020B0604020202020204" pitchFamily="34" charset="0"/>
              </a:rPr>
              <a:t>Fe </a:t>
            </a:r>
            <a:r>
              <a:rPr lang="es-PY" sz="3000">
                <a:latin typeface="Arial" panose="020B0604020202020204" pitchFamily="34" charset="0"/>
                <a:cs typeface="Arial" panose="020B0604020202020204" pitchFamily="34" charset="0"/>
              </a:rPr>
              <a:t>&gt; Mn </a:t>
            </a:r>
            <a:r>
              <a:rPr lang="es-PY" sz="3000" dirty="0">
                <a:latin typeface="Arial" panose="020B0604020202020204" pitchFamily="34" charset="0"/>
                <a:cs typeface="Arial" panose="020B0604020202020204" pitchFamily="34" charset="0"/>
              </a:rPr>
              <a:t>&gt; Zn &gt; Cu &gt; Cd  </a:t>
            </a:r>
          </a:p>
        </p:txBody>
      </p:sp>
      <p:sp>
        <p:nvSpPr>
          <p:cNvPr id="10" name="CuadroTexto 9">
            <a:extLst>
              <a:ext uri="{FF2B5EF4-FFF2-40B4-BE49-F238E27FC236}">
                <a16:creationId xmlns:a16="http://schemas.microsoft.com/office/drawing/2014/main" id="{88E3083F-D9CC-435C-B39C-7F5F0B2C378C}"/>
              </a:ext>
            </a:extLst>
          </p:cNvPr>
          <p:cNvSpPr txBox="1"/>
          <p:nvPr/>
        </p:nvSpPr>
        <p:spPr>
          <a:xfrm>
            <a:off x="8350246" y="2090038"/>
            <a:ext cx="1587499" cy="646331"/>
          </a:xfrm>
          <a:prstGeom prst="rect">
            <a:avLst/>
          </a:prstGeom>
          <a:noFill/>
        </p:spPr>
        <p:txBody>
          <a:bodyPr wrap="square" rtlCol="0">
            <a:spAutoFit/>
          </a:bodyPr>
          <a:lstStyle/>
          <a:p>
            <a:r>
              <a:rPr lang="es-PY" sz="3600" b="1" dirty="0">
                <a:latin typeface="Arial" panose="020B0604020202020204" pitchFamily="34" charset="0"/>
                <a:cs typeface="Arial" panose="020B0604020202020204" pitchFamily="34" charset="0"/>
              </a:rPr>
              <a:t>Hierro</a:t>
            </a:r>
          </a:p>
        </p:txBody>
      </p:sp>
      <p:pic>
        <p:nvPicPr>
          <p:cNvPr id="5" name="Imagen 4">
            <a:extLst>
              <a:ext uri="{FF2B5EF4-FFF2-40B4-BE49-F238E27FC236}">
                <a16:creationId xmlns:a16="http://schemas.microsoft.com/office/drawing/2014/main" id="{345A7F83-BE00-4B42-918A-7B82FD74DDA9}"/>
              </a:ext>
            </a:extLst>
          </p:cNvPr>
          <p:cNvPicPr>
            <a:picLocks noChangeAspect="1"/>
          </p:cNvPicPr>
          <p:nvPr/>
        </p:nvPicPr>
        <p:blipFill>
          <a:blip r:embed="rId3"/>
          <a:stretch>
            <a:fillRect/>
          </a:stretch>
        </p:blipFill>
        <p:spPr>
          <a:xfrm>
            <a:off x="4035179" y="2739300"/>
            <a:ext cx="10687051" cy="7000533"/>
          </a:xfrm>
          <a:prstGeom prst="rect">
            <a:avLst/>
          </a:prstGeom>
        </p:spPr>
      </p:pic>
      <p:sp>
        <p:nvSpPr>
          <p:cNvPr id="19" name="Rectángulo 18">
            <a:extLst>
              <a:ext uri="{FF2B5EF4-FFF2-40B4-BE49-F238E27FC236}">
                <a16:creationId xmlns:a16="http://schemas.microsoft.com/office/drawing/2014/main" id="{2A42F78D-85DF-4754-AFDC-45BC140D835B}"/>
              </a:ext>
            </a:extLst>
          </p:cNvPr>
          <p:cNvSpPr/>
          <p:nvPr/>
        </p:nvSpPr>
        <p:spPr>
          <a:xfrm>
            <a:off x="6096000" y="5295900"/>
            <a:ext cx="762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cxnSp>
        <p:nvCxnSpPr>
          <p:cNvPr id="21" name="Conector recto de flecha 20">
            <a:extLst>
              <a:ext uri="{FF2B5EF4-FFF2-40B4-BE49-F238E27FC236}">
                <a16:creationId xmlns:a16="http://schemas.microsoft.com/office/drawing/2014/main" id="{B4A56B65-DAA8-47F4-81BA-F6001BA86F2B}"/>
              </a:ext>
            </a:extLst>
          </p:cNvPr>
          <p:cNvCxnSpPr>
            <a:cxnSpLocks/>
            <a:stCxn id="19" idx="1"/>
          </p:cNvCxnSpPr>
          <p:nvPr/>
        </p:nvCxnSpPr>
        <p:spPr>
          <a:xfrm flipH="1" flipV="1">
            <a:off x="3613895" y="5295900"/>
            <a:ext cx="2482105" cy="190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upo 41">
            <a:extLst>
              <a:ext uri="{FF2B5EF4-FFF2-40B4-BE49-F238E27FC236}">
                <a16:creationId xmlns:a16="http://schemas.microsoft.com/office/drawing/2014/main" id="{F5A2BD3A-6C6F-4DD5-8C80-C90F9E857711}"/>
              </a:ext>
            </a:extLst>
          </p:cNvPr>
          <p:cNvGrpSpPr/>
          <p:nvPr/>
        </p:nvGrpSpPr>
        <p:grpSpPr>
          <a:xfrm>
            <a:off x="887946" y="3695700"/>
            <a:ext cx="3100148" cy="990600"/>
            <a:chOff x="887946" y="3695700"/>
            <a:chExt cx="3100148" cy="990600"/>
          </a:xfrm>
        </p:grpSpPr>
        <p:grpSp>
          <p:nvGrpSpPr>
            <p:cNvPr id="40" name="Grupo 39">
              <a:extLst>
                <a:ext uri="{FF2B5EF4-FFF2-40B4-BE49-F238E27FC236}">
                  <a16:creationId xmlns:a16="http://schemas.microsoft.com/office/drawing/2014/main" id="{3A5EF8BA-5598-4A5B-BF95-374F385038A4}"/>
                </a:ext>
              </a:extLst>
            </p:cNvPr>
            <p:cNvGrpSpPr/>
            <p:nvPr/>
          </p:nvGrpSpPr>
          <p:grpSpPr>
            <a:xfrm>
              <a:off x="978179" y="3806279"/>
              <a:ext cx="2822293" cy="769441"/>
              <a:chOff x="978179" y="3806279"/>
              <a:chExt cx="2822293" cy="769441"/>
            </a:xfrm>
          </p:grpSpPr>
          <p:sp>
            <p:nvSpPr>
              <p:cNvPr id="6" name="CuadroTexto 5">
                <a:extLst>
                  <a:ext uri="{FF2B5EF4-FFF2-40B4-BE49-F238E27FC236}">
                    <a16:creationId xmlns:a16="http://schemas.microsoft.com/office/drawing/2014/main" id="{68E8D146-2011-447C-846B-CD593E3CC7F6}"/>
                  </a:ext>
                </a:extLst>
              </p:cNvPr>
              <p:cNvSpPr txBox="1"/>
              <p:nvPr/>
            </p:nvSpPr>
            <p:spPr>
              <a:xfrm>
                <a:off x="978179" y="3806279"/>
                <a:ext cx="2449788" cy="769441"/>
              </a:xfrm>
              <a:prstGeom prst="rect">
                <a:avLst/>
              </a:prstGeom>
              <a:noFill/>
            </p:spPr>
            <p:txBody>
              <a:bodyPr wrap="square" rtlCol="0">
                <a:spAutoFit/>
              </a:bodyPr>
              <a:lstStyle/>
              <a:p>
                <a:pPr algn="just"/>
                <a:r>
                  <a:rPr lang="es-PY" sz="2200" dirty="0">
                    <a:latin typeface="Arial" panose="020B0604020202020204" pitchFamily="34" charset="0"/>
                    <a:cs typeface="Arial" panose="020B0604020202020204" pitchFamily="34" charset="0"/>
                  </a:rPr>
                  <a:t>Concentraciones más elevadas</a:t>
                </a:r>
              </a:p>
            </p:txBody>
          </p:sp>
          <p:grpSp>
            <p:nvGrpSpPr>
              <p:cNvPr id="18" name="Grupo 17">
                <a:extLst>
                  <a:ext uri="{FF2B5EF4-FFF2-40B4-BE49-F238E27FC236}">
                    <a16:creationId xmlns:a16="http://schemas.microsoft.com/office/drawing/2014/main" id="{5D6BFA61-C1FE-450B-BCF2-EC8DDDC08658}"/>
                  </a:ext>
                </a:extLst>
              </p:cNvPr>
              <p:cNvGrpSpPr/>
              <p:nvPr/>
            </p:nvGrpSpPr>
            <p:grpSpPr>
              <a:xfrm>
                <a:off x="3346693" y="3952014"/>
                <a:ext cx="453779" cy="539289"/>
                <a:chOff x="3581400" y="2276169"/>
                <a:chExt cx="453779" cy="539289"/>
              </a:xfrm>
            </p:grpSpPr>
            <p:cxnSp>
              <p:nvCxnSpPr>
                <p:cNvPr id="12" name="Conector recto de flecha 11">
                  <a:extLst>
                    <a:ext uri="{FF2B5EF4-FFF2-40B4-BE49-F238E27FC236}">
                      <a16:creationId xmlns:a16="http://schemas.microsoft.com/office/drawing/2014/main" id="{56253F71-9E86-4BC9-9292-D0A5528F5C5F}"/>
                    </a:ext>
                  </a:extLst>
                </p:cNvPr>
                <p:cNvCxnSpPr/>
                <p:nvPr/>
              </p:nvCxnSpPr>
              <p:spPr>
                <a:xfrm flipV="1">
                  <a:off x="4035179" y="2282058"/>
                  <a:ext cx="0" cy="53340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803A2FCF-0489-4E87-BDFD-60AA49B6BB69}"/>
                    </a:ext>
                  </a:extLst>
                </p:cNvPr>
                <p:cNvCxnSpPr/>
                <p:nvPr/>
              </p:nvCxnSpPr>
              <p:spPr>
                <a:xfrm flipV="1">
                  <a:off x="3812195" y="2282058"/>
                  <a:ext cx="0" cy="53340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B0DB3A78-5234-41C0-868C-4D607AE6F86A}"/>
                    </a:ext>
                  </a:extLst>
                </p:cNvPr>
                <p:cNvCxnSpPr>
                  <a:cxnSpLocks/>
                </p:cNvCxnSpPr>
                <p:nvPr/>
              </p:nvCxnSpPr>
              <p:spPr>
                <a:xfrm flipV="1">
                  <a:off x="3581400" y="2276169"/>
                  <a:ext cx="0" cy="53928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sp>
          <p:nvSpPr>
            <p:cNvPr id="25" name="Rectángulo 24">
              <a:extLst>
                <a:ext uri="{FF2B5EF4-FFF2-40B4-BE49-F238E27FC236}">
                  <a16:creationId xmlns:a16="http://schemas.microsoft.com/office/drawing/2014/main" id="{F5B496AA-16FC-4113-8367-BD63B4658CA0}"/>
                </a:ext>
              </a:extLst>
            </p:cNvPr>
            <p:cNvSpPr/>
            <p:nvPr/>
          </p:nvSpPr>
          <p:spPr>
            <a:xfrm>
              <a:off x="887946" y="3695700"/>
              <a:ext cx="3100148"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sp>
        <p:nvSpPr>
          <p:cNvPr id="31" name="CuadroTexto 30">
            <a:extLst>
              <a:ext uri="{FF2B5EF4-FFF2-40B4-BE49-F238E27FC236}">
                <a16:creationId xmlns:a16="http://schemas.microsoft.com/office/drawing/2014/main" id="{8278CF5D-9BA7-4254-94AF-7867AD87FABE}"/>
              </a:ext>
            </a:extLst>
          </p:cNvPr>
          <p:cNvSpPr txBox="1"/>
          <p:nvPr/>
        </p:nvSpPr>
        <p:spPr>
          <a:xfrm>
            <a:off x="724389" y="5015925"/>
            <a:ext cx="3100148" cy="400110"/>
          </a:xfrm>
          <a:prstGeom prst="rect">
            <a:avLst/>
          </a:prstGeom>
          <a:noFill/>
        </p:spPr>
        <p:txBody>
          <a:bodyPr wrap="square" rtlCol="0">
            <a:spAutoFit/>
          </a:bodyPr>
          <a:lstStyle/>
          <a:p>
            <a:r>
              <a:rPr lang="es-PY" sz="2000" b="1" dirty="0">
                <a:latin typeface="Arial" panose="020B0604020202020204" pitchFamily="34" charset="0"/>
                <a:cs typeface="Arial" panose="020B0604020202020204" pitchFamily="34" charset="0"/>
              </a:rPr>
              <a:t>P3 = 3,22 ± 0,43 </a:t>
            </a:r>
            <a:r>
              <a:rPr lang="es-PY" sz="2000" b="1" dirty="0" err="1">
                <a:latin typeface="Arial" panose="020B0604020202020204" pitchFamily="34" charset="0"/>
                <a:cs typeface="Arial" panose="020B0604020202020204" pitchFamily="34" charset="0"/>
              </a:rPr>
              <a:t>mg·g</a:t>
            </a:r>
            <a:r>
              <a:rPr lang="es-PY" sz="2000" b="1" dirty="0">
                <a:latin typeface="Arial" panose="020B0604020202020204" pitchFamily="34" charset="0"/>
                <a:cs typeface="Arial" panose="020B0604020202020204" pitchFamily="34" charset="0"/>
              </a:rPr>
              <a:t> </a:t>
            </a:r>
            <a:r>
              <a:rPr lang="es-PY" sz="2000" b="1" baseline="30000" dirty="0">
                <a:latin typeface="Arial" panose="020B0604020202020204" pitchFamily="34" charset="0"/>
                <a:cs typeface="Arial" panose="020B0604020202020204" pitchFamily="34" charset="0"/>
              </a:rPr>
              <a:t>-1</a:t>
            </a:r>
            <a:r>
              <a:rPr lang="es-PY" sz="2000" b="1" dirty="0">
                <a:latin typeface="Arial" panose="020B0604020202020204" pitchFamily="34" charset="0"/>
                <a:cs typeface="Arial" panose="020B0604020202020204" pitchFamily="34" charset="0"/>
              </a:rPr>
              <a:t> </a:t>
            </a:r>
          </a:p>
        </p:txBody>
      </p:sp>
      <p:sp>
        <p:nvSpPr>
          <p:cNvPr id="2" name="Rectángulo 1">
            <a:extLst>
              <a:ext uri="{FF2B5EF4-FFF2-40B4-BE49-F238E27FC236}">
                <a16:creationId xmlns:a16="http://schemas.microsoft.com/office/drawing/2014/main" id="{D8D2CF66-D753-4017-8F80-615BF8B6A11F}"/>
              </a:ext>
            </a:extLst>
          </p:cNvPr>
          <p:cNvSpPr/>
          <p:nvPr/>
        </p:nvSpPr>
        <p:spPr>
          <a:xfrm>
            <a:off x="596009" y="9528484"/>
            <a:ext cx="1576072" cy="923330"/>
          </a:xfrm>
          <a:prstGeom prst="rect">
            <a:avLst/>
          </a:prstGeom>
        </p:spPr>
        <p:txBody>
          <a:bodyPr wrap="none">
            <a:spAutoFit/>
          </a:bodyPr>
          <a:lstStyle/>
          <a:p>
            <a:r>
              <a:rPr lang="es-PY" sz="1200" dirty="0" err="1">
                <a:latin typeface="Arial" panose="020B0604020202020204" pitchFamily="34" charset="0"/>
                <a:cs typeface="Arial" panose="020B0604020202020204" pitchFamily="34" charset="0"/>
              </a:rPr>
              <a:t>Khatri</a:t>
            </a:r>
            <a:r>
              <a:rPr lang="es-PY" sz="1200" dirty="0">
                <a:latin typeface="Arial" panose="020B0604020202020204" pitchFamily="34" charset="0"/>
                <a:cs typeface="Arial" panose="020B0604020202020204" pitchFamily="34" charset="0"/>
              </a:rPr>
              <a:t> N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2017</a:t>
            </a:r>
          </a:p>
          <a:p>
            <a:r>
              <a:rPr lang="es-PY" sz="1200" dirty="0" err="1">
                <a:latin typeface="Arial" panose="020B0604020202020204" pitchFamily="34" charset="0"/>
                <a:cs typeface="Arial" panose="020B0604020202020204" pitchFamily="34" charset="0"/>
              </a:rPr>
              <a:t>Pritchard</a:t>
            </a:r>
            <a:r>
              <a:rPr lang="es-PY" sz="1200" dirty="0">
                <a:latin typeface="Arial" panose="020B0604020202020204" pitchFamily="34" charset="0"/>
                <a:cs typeface="Arial" panose="020B0604020202020204" pitchFamily="34" charset="0"/>
              </a:rPr>
              <a:t> G, 2012</a:t>
            </a:r>
          </a:p>
          <a:p>
            <a:r>
              <a:rPr lang="es-PY" sz="1200" dirty="0">
                <a:latin typeface="Arial" panose="020B0604020202020204" pitchFamily="34" charset="0"/>
                <a:cs typeface="Arial" panose="020B0604020202020204" pitchFamily="34" charset="0"/>
              </a:rPr>
              <a:t>Llorca M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2020</a:t>
            </a:r>
          </a:p>
          <a:p>
            <a:endParaRPr lang="es-PY" dirty="0"/>
          </a:p>
        </p:txBody>
      </p:sp>
      <p:sp>
        <p:nvSpPr>
          <p:cNvPr id="7" name="Rectángulo 6">
            <a:extLst>
              <a:ext uri="{FF2B5EF4-FFF2-40B4-BE49-F238E27FC236}">
                <a16:creationId xmlns:a16="http://schemas.microsoft.com/office/drawing/2014/main" id="{A8DAA25F-9F7A-4661-B509-79E0313BAA54}"/>
              </a:ext>
            </a:extLst>
          </p:cNvPr>
          <p:cNvSpPr/>
          <p:nvPr/>
        </p:nvSpPr>
        <p:spPr>
          <a:xfrm>
            <a:off x="16679231" y="9727133"/>
            <a:ext cx="1500732" cy="461665"/>
          </a:xfrm>
          <a:prstGeom prst="rect">
            <a:avLst/>
          </a:prstGeom>
        </p:spPr>
        <p:txBody>
          <a:bodyPr wrap="none">
            <a:spAutoFit/>
          </a:bodyPr>
          <a:lstStyle/>
          <a:p>
            <a:r>
              <a:rPr lang="es-PY" sz="1200" dirty="0" err="1">
                <a:latin typeface="Arial" panose="020B0604020202020204" pitchFamily="34" charset="0"/>
                <a:cs typeface="Arial" panose="020B0604020202020204" pitchFamily="34" charset="0"/>
              </a:rPr>
              <a:t>Dolle</a:t>
            </a:r>
            <a:r>
              <a:rPr lang="es-PY" sz="1200" dirty="0">
                <a:latin typeface="Arial" panose="020B0604020202020204" pitchFamily="34" charset="0"/>
                <a:cs typeface="Arial" panose="020B0604020202020204" pitchFamily="34" charset="0"/>
              </a:rPr>
              <a:t> K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2022</a:t>
            </a:r>
          </a:p>
          <a:p>
            <a:r>
              <a:rPr lang="es-PY" sz="1200" dirty="0">
                <a:latin typeface="Arial" panose="020B0604020202020204" pitchFamily="34" charset="0"/>
                <a:cs typeface="Arial" panose="020B0604020202020204" pitchFamily="34" charset="0"/>
              </a:rPr>
              <a:t>Alam O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131252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2FEAC32B-CB4A-4DA1-9C4D-C3EC0D2E7F58}"/>
              </a:ext>
            </a:extLst>
          </p:cNvPr>
          <p:cNvGrpSpPr/>
          <p:nvPr/>
        </p:nvGrpSpPr>
        <p:grpSpPr>
          <a:xfrm>
            <a:off x="662829" y="1790700"/>
            <a:ext cx="15455900" cy="7543800"/>
            <a:chOff x="515247" y="1600200"/>
            <a:chExt cx="14536648" cy="7086600"/>
          </a:xfrm>
        </p:grpSpPr>
        <p:pic>
          <p:nvPicPr>
            <p:cNvPr id="3" name="Imagen 2">
              <a:extLst>
                <a:ext uri="{FF2B5EF4-FFF2-40B4-BE49-F238E27FC236}">
                  <a16:creationId xmlns:a16="http://schemas.microsoft.com/office/drawing/2014/main" id="{75D164C1-C39E-4D5B-8989-3973AFB9EE6C}"/>
                </a:ext>
              </a:extLst>
            </p:cNvPr>
            <p:cNvPicPr>
              <a:picLocks noChangeAspect="1"/>
            </p:cNvPicPr>
            <p:nvPr/>
          </p:nvPicPr>
          <p:blipFill>
            <a:blip r:embed="rId3"/>
            <a:stretch>
              <a:fillRect/>
            </a:stretch>
          </p:blipFill>
          <p:spPr>
            <a:xfrm>
              <a:off x="3236104" y="1600200"/>
              <a:ext cx="11815791" cy="7086600"/>
            </a:xfrm>
            <a:prstGeom prst="rect">
              <a:avLst/>
            </a:prstGeom>
          </p:spPr>
        </p:pic>
        <p:sp>
          <p:nvSpPr>
            <p:cNvPr id="4" name="Rectángulo 3">
              <a:extLst>
                <a:ext uri="{FF2B5EF4-FFF2-40B4-BE49-F238E27FC236}">
                  <a16:creationId xmlns:a16="http://schemas.microsoft.com/office/drawing/2014/main" id="{C57B7315-EFDE-4287-9D54-1AEDE9CF6A1C}"/>
                </a:ext>
              </a:extLst>
            </p:cNvPr>
            <p:cNvSpPr/>
            <p:nvPr/>
          </p:nvSpPr>
          <p:spPr>
            <a:xfrm>
              <a:off x="5562600" y="4000500"/>
              <a:ext cx="762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cxnSp>
          <p:nvCxnSpPr>
            <p:cNvPr id="10" name="Conector recto de flecha 9">
              <a:extLst>
                <a:ext uri="{FF2B5EF4-FFF2-40B4-BE49-F238E27FC236}">
                  <a16:creationId xmlns:a16="http://schemas.microsoft.com/office/drawing/2014/main" id="{37718600-7C4B-4AF2-9A94-2275D8428415}"/>
                </a:ext>
              </a:extLst>
            </p:cNvPr>
            <p:cNvCxnSpPr>
              <a:stCxn id="4" idx="1"/>
            </p:cNvCxnSpPr>
            <p:nvPr/>
          </p:nvCxnSpPr>
          <p:spPr>
            <a:xfrm flipH="1" flipV="1">
              <a:off x="2895600" y="3771900"/>
              <a:ext cx="2667000" cy="41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2CB2D277-F53B-4314-8BE4-37698F81BC3F}"/>
                </a:ext>
              </a:extLst>
            </p:cNvPr>
            <p:cNvSpPr txBox="1"/>
            <p:nvPr/>
          </p:nvSpPr>
          <p:spPr>
            <a:xfrm>
              <a:off x="515247" y="3341013"/>
              <a:ext cx="3116952" cy="430887"/>
            </a:xfrm>
            <a:prstGeom prst="rect">
              <a:avLst/>
            </a:prstGeom>
            <a:noFill/>
          </p:spPr>
          <p:txBody>
            <a:bodyPr wrap="square" rtlCol="0">
              <a:spAutoFit/>
            </a:bodyPr>
            <a:lstStyle/>
            <a:p>
              <a:r>
                <a:rPr lang="es-PY" sz="2200" b="1" dirty="0">
                  <a:latin typeface="Arial" panose="020B0604020202020204" pitchFamily="34" charset="0"/>
                  <a:cs typeface="Arial" panose="020B0604020202020204" pitchFamily="34" charset="0"/>
                </a:rPr>
                <a:t>P3 = 1133 ± 42 µg·g</a:t>
              </a:r>
              <a:r>
                <a:rPr lang="es-PY" sz="2200" b="1" baseline="30000" dirty="0">
                  <a:latin typeface="Arial" panose="020B0604020202020204" pitchFamily="34" charset="0"/>
                  <a:cs typeface="Arial" panose="020B0604020202020204" pitchFamily="34" charset="0"/>
                </a:rPr>
                <a:t>-1</a:t>
              </a:r>
            </a:p>
          </p:txBody>
        </p:sp>
      </p:grpSp>
      <p:sp>
        <p:nvSpPr>
          <p:cNvPr id="8" name="object 8"/>
          <p:cNvSpPr/>
          <p:nvPr/>
        </p:nvSpPr>
        <p:spPr>
          <a:xfrm>
            <a:off x="0" y="1"/>
            <a:ext cx="456565" cy="10287000"/>
          </a:xfrm>
          <a:custGeom>
            <a:avLst/>
            <a:gdLst/>
            <a:ahLst/>
            <a:cxnLst/>
            <a:rect l="l" t="t" r="r" b="b"/>
            <a:pathLst>
              <a:path w="456565" h="10287000">
                <a:moveTo>
                  <a:pt x="0" y="10286998"/>
                </a:moveTo>
                <a:lnTo>
                  <a:pt x="456164" y="10286998"/>
                </a:lnTo>
                <a:lnTo>
                  <a:pt x="45616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9" name="object 9"/>
          <p:cNvSpPr/>
          <p:nvPr/>
        </p:nvSpPr>
        <p:spPr>
          <a:xfrm>
            <a:off x="515247" y="1"/>
            <a:ext cx="88900" cy="10287000"/>
          </a:xfrm>
          <a:custGeom>
            <a:avLst/>
            <a:gdLst/>
            <a:ahLst/>
            <a:cxnLst/>
            <a:rect l="l" t="t" r="r" b="b"/>
            <a:pathLst>
              <a:path w="88900" h="10287000">
                <a:moveTo>
                  <a:pt x="0" y="10286998"/>
                </a:moveTo>
                <a:lnTo>
                  <a:pt x="88624" y="10286998"/>
                </a:lnTo>
                <a:lnTo>
                  <a:pt x="88624" y="0"/>
                </a:lnTo>
                <a:lnTo>
                  <a:pt x="0" y="0"/>
                </a:lnTo>
                <a:lnTo>
                  <a:pt x="0" y="10286998"/>
                </a:lnTo>
                <a:close/>
              </a:path>
            </a:pathLst>
          </a:custGeom>
          <a:solidFill>
            <a:schemeClr val="accent2">
              <a:lumMod val="40000"/>
              <a:lumOff val="60000"/>
            </a:schemeClr>
          </a:solidFill>
        </p:spPr>
        <p:txBody>
          <a:bodyPr wrap="square" lIns="0" tIns="0" rIns="0" bIns="0" rtlCol="0"/>
          <a:lstStyle/>
          <a:p>
            <a:endParaRPr/>
          </a:p>
        </p:txBody>
      </p:sp>
      <p:sp>
        <p:nvSpPr>
          <p:cNvPr id="5" name="CuadroTexto 4">
            <a:extLst>
              <a:ext uri="{FF2B5EF4-FFF2-40B4-BE49-F238E27FC236}">
                <a16:creationId xmlns:a16="http://schemas.microsoft.com/office/drawing/2014/main" id="{D8CB8F74-4E7B-40F0-8834-590ADE9E93BD}"/>
              </a:ext>
            </a:extLst>
          </p:cNvPr>
          <p:cNvSpPr txBox="1"/>
          <p:nvPr/>
        </p:nvSpPr>
        <p:spPr>
          <a:xfrm>
            <a:off x="7686673" y="603347"/>
            <a:ext cx="2914654" cy="646331"/>
          </a:xfrm>
          <a:prstGeom prst="rect">
            <a:avLst/>
          </a:prstGeom>
          <a:noFill/>
        </p:spPr>
        <p:txBody>
          <a:bodyPr wrap="square" rtlCol="0">
            <a:spAutoFit/>
          </a:bodyPr>
          <a:lstStyle/>
          <a:p>
            <a:r>
              <a:rPr lang="es-PY" sz="3600" b="1" dirty="0">
                <a:latin typeface="Arial" panose="020B0604020202020204" pitchFamily="34" charset="0"/>
                <a:cs typeface="Arial" panose="020B0604020202020204" pitchFamily="34" charset="0"/>
              </a:rPr>
              <a:t>Manganeso</a:t>
            </a:r>
          </a:p>
        </p:txBody>
      </p:sp>
      <p:sp>
        <p:nvSpPr>
          <p:cNvPr id="15" name="CuadroTexto 14">
            <a:extLst>
              <a:ext uri="{FF2B5EF4-FFF2-40B4-BE49-F238E27FC236}">
                <a16:creationId xmlns:a16="http://schemas.microsoft.com/office/drawing/2014/main" id="{13BF49B7-C3DC-4993-9D91-8DDEF5DF0BA8}"/>
              </a:ext>
            </a:extLst>
          </p:cNvPr>
          <p:cNvSpPr txBox="1"/>
          <p:nvPr/>
        </p:nvSpPr>
        <p:spPr>
          <a:xfrm>
            <a:off x="818601" y="6852176"/>
            <a:ext cx="3359699" cy="1015663"/>
          </a:xfrm>
          <a:prstGeom prst="rect">
            <a:avLst/>
          </a:prstGeom>
          <a:noFill/>
          <a:ln>
            <a:solidFill>
              <a:srgbClr val="FF0000"/>
            </a:solidFill>
          </a:ln>
        </p:spPr>
        <p:txBody>
          <a:bodyPr wrap="square" rtlCol="0">
            <a:spAutoFit/>
          </a:bodyPr>
          <a:lstStyle/>
          <a:p>
            <a:pPr algn="just"/>
            <a:r>
              <a:rPr lang="es-PY" sz="2000" dirty="0">
                <a:latin typeface="Arial" panose="020B0604020202020204" pitchFamily="34" charset="0"/>
                <a:cs typeface="Arial" panose="020B0604020202020204" pitchFamily="34" charset="0"/>
              </a:rPr>
              <a:t>Las concentraciones obtenidas podrían haber sido adsorbidas del agua </a:t>
            </a:r>
          </a:p>
        </p:txBody>
      </p:sp>
      <p:sp>
        <p:nvSpPr>
          <p:cNvPr id="6" name="Rectángulo 5">
            <a:extLst>
              <a:ext uri="{FF2B5EF4-FFF2-40B4-BE49-F238E27FC236}">
                <a16:creationId xmlns:a16="http://schemas.microsoft.com/office/drawing/2014/main" id="{8BA75C35-373C-4167-BF44-E08E9A19FFE4}"/>
              </a:ext>
            </a:extLst>
          </p:cNvPr>
          <p:cNvSpPr/>
          <p:nvPr/>
        </p:nvSpPr>
        <p:spPr>
          <a:xfrm>
            <a:off x="604147" y="9956073"/>
            <a:ext cx="1415772" cy="553998"/>
          </a:xfrm>
          <a:prstGeom prst="rect">
            <a:avLst/>
          </a:prstGeom>
        </p:spPr>
        <p:txBody>
          <a:bodyPr wrap="none">
            <a:spAutoFit/>
          </a:bodyPr>
          <a:lstStyle/>
          <a:p>
            <a:r>
              <a:rPr lang="es-PY" sz="1200" dirty="0">
                <a:latin typeface="Arial" panose="020B0604020202020204" pitchFamily="34" charset="0"/>
                <a:cs typeface="Arial" panose="020B0604020202020204" pitchFamily="34" charset="0"/>
              </a:rPr>
              <a:t>Gao F </a:t>
            </a:r>
            <a:r>
              <a:rPr lang="es-PY" sz="1200" i="1" dirty="0">
                <a:latin typeface="Arial" panose="020B0604020202020204" pitchFamily="34" charset="0"/>
                <a:cs typeface="Arial" panose="020B0604020202020204" pitchFamily="34" charset="0"/>
              </a:rPr>
              <a:t>et al</a:t>
            </a:r>
            <a:r>
              <a:rPr lang="es-PY" sz="1200" dirty="0">
                <a:latin typeface="Arial" panose="020B0604020202020204" pitchFamily="34" charset="0"/>
                <a:cs typeface="Arial" panose="020B0604020202020204" pitchFamily="34" charset="0"/>
              </a:rPr>
              <a:t>., 2019</a:t>
            </a:r>
          </a:p>
          <a:p>
            <a:endParaRPr lang="es-PY" dirty="0"/>
          </a:p>
        </p:txBody>
      </p:sp>
      <p:sp>
        <p:nvSpPr>
          <p:cNvPr id="16" name="CuadroTexto 15">
            <a:extLst>
              <a:ext uri="{FF2B5EF4-FFF2-40B4-BE49-F238E27FC236}">
                <a16:creationId xmlns:a16="http://schemas.microsoft.com/office/drawing/2014/main" id="{DBFC6AF3-B588-4FA2-AE99-31BB5CBFDBC5}"/>
              </a:ext>
            </a:extLst>
          </p:cNvPr>
          <p:cNvSpPr txBox="1"/>
          <p:nvPr/>
        </p:nvSpPr>
        <p:spPr>
          <a:xfrm>
            <a:off x="14442606" y="4133149"/>
            <a:ext cx="492594" cy="830997"/>
          </a:xfrm>
          <a:prstGeom prst="rect">
            <a:avLst/>
          </a:prstGeom>
          <a:noFill/>
        </p:spPr>
        <p:txBody>
          <a:bodyPr wrap="square" rtlCol="0">
            <a:spAutoFit/>
          </a:bodyPr>
          <a:lstStyle/>
          <a:p>
            <a:r>
              <a:rPr lang="es-PY" sz="4800" dirty="0">
                <a:solidFill>
                  <a:srgbClr val="FF0000"/>
                </a:solidFill>
              </a:rPr>
              <a:t>*</a:t>
            </a:r>
            <a:endParaRPr lang="es-PY" sz="6000" dirty="0">
              <a:solidFill>
                <a:srgbClr val="FF0000"/>
              </a:solidFill>
            </a:endParaRPr>
          </a:p>
        </p:txBody>
      </p:sp>
      <p:sp>
        <p:nvSpPr>
          <p:cNvPr id="14" name="CuadroTexto 13">
            <a:extLst>
              <a:ext uri="{FF2B5EF4-FFF2-40B4-BE49-F238E27FC236}">
                <a16:creationId xmlns:a16="http://schemas.microsoft.com/office/drawing/2014/main" id="{FE14960D-64B4-42C1-8797-7ED305DC9901}"/>
              </a:ext>
            </a:extLst>
          </p:cNvPr>
          <p:cNvSpPr txBox="1"/>
          <p:nvPr/>
        </p:nvSpPr>
        <p:spPr>
          <a:xfrm>
            <a:off x="7018515" y="5113613"/>
            <a:ext cx="810186" cy="830997"/>
          </a:xfrm>
          <a:prstGeom prst="rect">
            <a:avLst/>
          </a:prstGeom>
          <a:noFill/>
        </p:spPr>
        <p:txBody>
          <a:bodyPr wrap="square" rtlCol="0">
            <a:spAutoFit/>
          </a:bodyPr>
          <a:lstStyle/>
          <a:p>
            <a:r>
              <a:rPr lang="es-PY" sz="4800" dirty="0">
                <a:solidFill>
                  <a:srgbClr val="FF0000"/>
                </a:solidFill>
              </a:rPr>
              <a:t>**</a:t>
            </a:r>
            <a:endParaRPr lang="es-PY" sz="6000" dirty="0">
              <a:solidFill>
                <a:srgbClr val="FF0000"/>
              </a:solidFill>
            </a:endParaRPr>
          </a:p>
        </p:txBody>
      </p:sp>
      <p:sp>
        <p:nvSpPr>
          <p:cNvPr id="19" name="CuadroTexto 18">
            <a:extLst>
              <a:ext uri="{FF2B5EF4-FFF2-40B4-BE49-F238E27FC236}">
                <a16:creationId xmlns:a16="http://schemas.microsoft.com/office/drawing/2014/main" id="{7A582128-7F9A-4C03-9EB2-521538668E8C}"/>
              </a:ext>
            </a:extLst>
          </p:cNvPr>
          <p:cNvSpPr txBox="1"/>
          <p:nvPr/>
        </p:nvSpPr>
        <p:spPr>
          <a:xfrm>
            <a:off x="15071930" y="2628161"/>
            <a:ext cx="2817669" cy="1015663"/>
          </a:xfrm>
          <a:prstGeom prst="rect">
            <a:avLst/>
          </a:prstGeom>
          <a:noFill/>
          <a:ln>
            <a:solidFill>
              <a:srgbClr val="FF0000"/>
            </a:solidFill>
          </a:ln>
        </p:spPr>
        <p:txBody>
          <a:bodyPr wrap="square" rtlCol="0">
            <a:spAutoFit/>
          </a:bodyPr>
          <a:lstStyle/>
          <a:p>
            <a:pPr algn="just"/>
            <a:r>
              <a:rPr lang="es-PY" sz="2000" dirty="0">
                <a:solidFill>
                  <a:srgbClr val="FF0000"/>
                </a:solidFill>
                <a:latin typeface="Arial" panose="020B0604020202020204" pitchFamily="34" charset="0"/>
                <a:cs typeface="Arial" panose="020B0604020202020204" pitchFamily="34" charset="0"/>
              </a:rPr>
              <a:t>**</a:t>
            </a:r>
            <a:r>
              <a:rPr lang="es-PY" sz="2000" dirty="0">
                <a:latin typeface="Arial" panose="020B0604020202020204" pitchFamily="34" charset="0"/>
                <a:cs typeface="Arial" panose="020B0604020202020204" pitchFamily="34" charset="0"/>
              </a:rPr>
              <a:t>Concentraciones por debajo del límite de detección </a:t>
            </a:r>
          </a:p>
        </p:txBody>
      </p:sp>
      <p:sp>
        <p:nvSpPr>
          <p:cNvPr id="20" name="CuadroTexto 19">
            <a:extLst>
              <a:ext uri="{FF2B5EF4-FFF2-40B4-BE49-F238E27FC236}">
                <a16:creationId xmlns:a16="http://schemas.microsoft.com/office/drawing/2014/main" id="{8C3FCF42-C162-4135-85E5-D876E2742D7F}"/>
              </a:ext>
            </a:extLst>
          </p:cNvPr>
          <p:cNvSpPr txBox="1"/>
          <p:nvPr/>
        </p:nvSpPr>
        <p:spPr>
          <a:xfrm>
            <a:off x="6876487" y="2281942"/>
            <a:ext cx="810186" cy="830997"/>
          </a:xfrm>
          <a:prstGeom prst="rect">
            <a:avLst/>
          </a:prstGeom>
          <a:noFill/>
        </p:spPr>
        <p:txBody>
          <a:bodyPr wrap="square" rtlCol="0">
            <a:spAutoFit/>
          </a:bodyPr>
          <a:lstStyle/>
          <a:p>
            <a:r>
              <a:rPr lang="es-PY" sz="4800" dirty="0">
                <a:solidFill>
                  <a:srgbClr val="FF0000"/>
                </a:solidFill>
              </a:rPr>
              <a:t>**</a:t>
            </a:r>
            <a:endParaRPr lang="es-PY" sz="6000" dirty="0">
              <a:solidFill>
                <a:srgbClr val="FF0000"/>
              </a:solidFill>
            </a:endParaRPr>
          </a:p>
        </p:txBody>
      </p:sp>
    </p:spTree>
    <p:extLst>
      <p:ext uri="{BB962C8B-B14F-4D97-AF65-F5344CB8AC3E}">
        <p14:creationId xmlns:p14="http://schemas.microsoft.com/office/powerpoint/2010/main" val="20300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P spid="14" grpId="0"/>
      <p:bldP spid="19"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3456</TotalTime>
  <Words>781</Words>
  <Application>Microsoft Office PowerPoint</Application>
  <PresentationFormat>Personalizado</PresentationFormat>
  <Paragraphs>130</Paragraphs>
  <Slides>15</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Bernard MT Condensed</vt:lpstr>
      <vt:lpstr>Calibri</vt:lpstr>
      <vt:lpstr>Microsoft Sans Serif</vt:lpstr>
      <vt:lpstr>Roboto</vt:lpstr>
      <vt:lpstr>Tahoma</vt:lpstr>
      <vt:lpstr>Trebuchet MS</vt:lpstr>
      <vt:lpstr>Wingdings</vt:lpstr>
      <vt:lpstr>Office Theme</vt:lpstr>
      <vt:lpstr>Universidad Nacional de Asuncion  Facultad de Ciencias Químicas Departamento de Fisicoquímica</vt:lpstr>
      <vt:lpstr>INTRODUCCIÓN</vt:lpstr>
      <vt:lpstr>MATERIALES Y MÉTODOS</vt:lpstr>
      <vt:lpstr>Presentación de PowerPoint</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tesis universidad profesional azul</dc:title>
  <dc:creator>Deyanira Peralta</dc:creator>
  <cp:keywords>DAFNkpiSKSs,BADFKE1-pn0</cp:keywords>
  <cp:lastModifiedBy>Deyaa Peralta</cp:lastModifiedBy>
  <cp:revision>33</cp:revision>
  <dcterms:created xsi:type="dcterms:W3CDTF">2022-10-07T22:51:16Z</dcterms:created>
  <dcterms:modified xsi:type="dcterms:W3CDTF">2023-10-06T11:59:20Z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2022-10-07T00:00:00Z</vt:filetime>
  </property>
  <property fmtid="{D5CDD505-2E9C-101B-9397-08002B2CF9AE}" pid="3" name="Creator">
    <vt:lpwstr>Canva</vt:lpwstr>
  </property>
  <property fmtid="{D5CDD505-2E9C-101B-9397-08002B2CF9AE}" pid="4" name="LastSaved">
    <vt:filetime>2022-10-07T00:00:00Z</vt:filetime>
  </property>
</Properties>
</file>