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92" r:id="rId1"/>
  </p:sldMasterIdLst>
  <p:notesMasterIdLst>
    <p:notesMasterId r:id="rId15"/>
  </p:notesMasterIdLst>
  <p:sldIdLst>
    <p:sldId id="309" r:id="rId2"/>
    <p:sldId id="310" r:id="rId3"/>
    <p:sldId id="317" r:id="rId4"/>
    <p:sldId id="325" r:id="rId5"/>
    <p:sldId id="319" r:id="rId6"/>
    <p:sldId id="320" r:id="rId7"/>
    <p:sldId id="321" r:id="rId8"/>
    <p:sldId id="323" r:id="rId9"/>
    <p:sldId id="322" r:id="rId10"/>
    <p:sldId id="313" r:id="rId11"/>
    <p:sldId id="315" r:id="rId12"/>
    <p:sldId id="316" r:id="rId13"/>
    <p:sldId id="324" r:id="rId14"/>
  </p:sldIdLst>
  <p:sldSz cx="9144000" cy="6858000" type="screen4x3"/>
  <p:notesSz cx="6858000" cy="9144000"/>
  <p:embeddedFontLst>
    <p:embeddedFont>
      <p:font typeface="Calibri" panose="020F0502020204030204" pitchFamily="34" charset="0"/>
      <p:regular r:id="rId16"/>
      <p:bold r:id="rId17"/>
      <p:italic r:id="rId18"/>
      <p:boldItalic r:id="rId19"/>
    </p:embeddedFont>
    <p:embeddedFont>
      <p:font typeface="Calibri Light" panose="020F0302020204030204" pitchFamily="34" charset="0"/>
      <p:regular r:id="rId20"/>
      <p:italic r:id="rId21"/>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48312"/>
    <a:srgbClr val="E9EAEE"/>
    <a:srgbClr val="00642D"/>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746" autoAdjust="0"/>
    <p:restoredTop sz="94364" autoAdjust="0"/>
  </p:normalViewPr>
  <p:slideViewPr>
    <p:cSldViewPr snapToGrid="0">
      <p:cViewPr varScale="1">
        <p:scale>
          <a:sx n="66" d="100"/>
          <a:sy n="66" d="100"/>
        </p:scale>
        <p:origin x="1416" y="6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3.fntdata"/><Relationship Id="rId3" Type="http://schemas.openxmlformats.org/officeDocument/2006/relationships/slide" Target="slides/slide2.xml"/><Relationship Id="rId21" Type="http://schemas.openxmlformats.org/officeDocument/2006/relationships/font" Target="fonts/font6.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2.fntdata"/><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font" Target="fonts/font1.fntdata"/><Relationship Id="rId20"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notesMaster" Target="notesMasters/notesMaster1.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oleObject" Target="file:///C:\Users\usuario\Downloads\Agua%20de%20espacios%20verdes%20de%20SanLo%20-%20Iniciaci&#243;n%20Cient&#237;fica.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usuario\Downloads\Agua%20de%20espacios%20verdes%20de%20SanLo%20-%20Iniciaci&#243;n%20Cient&#237;fica.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usuario\Downloads\Agua%20de%20espacios%20verdes%20de%20SanLo%20-%20Iniciaci&#243;n%20Cient&#237;fica.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C:\Users\usuario\Downloads\Agua%20de%20espacios%20verdes%20de%20SanLo%20-%20Iniciaci&#243;n%20Cient&#237;fica.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C:\Users\usuario\Downloads\Agua%20de%20espacios%20verdes%20de%20SanLo%20-%20Iniciaci&#243;n%20Cient&#237;fica.xlsx" TargetMode="External"/><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2400" b="1" i="0" u="none" strike="noStrike" kern="1200" spc="0" baseline="0">
              <a:solidFill>
                <a:srgbClr val="E48312"/>
              </a:solidFill>
              <a:effectLst>
                <a:outerShdw blurRad="38100" dist="38100" dir="2700000" algn="tl">
                  <a:srgbClr val="000000">
                    <a:alpha val="43137"/>
                  </a:srgbClr>
                </a:outerShdw>
              </a:effectLst>
              <a:latin typeface="+mn-lt"/>
              <a:ea typeface="+mn-ea"/>
              <a:cs typeface="+mn-cs"/>
            </a:defRPr>
          </a:pPr>
          <a:endParaRPr lang="es-PY"/>
        </a:p>
      </c:txPr>
    </c:title>
    <c:autoTitleDeleted val="0"/>
    <c:plotArea>
      <c:layout/>
      <c:barChart>
        <c:barDir val="col"/>
        <c:grouping val="clustered"/>
        <c:varyColors val="0"/>
        <c:ser>
          <c:idx val="0"/>
          <c:order val="0"/>
          <c:tx>
            <c:strRef>
              <c:f>'Hoja 1'!$A$32</c:f>
              <c:strCache>
                <c:ptCount val="1"/>
                <c:pt idx="0">
                  <c:v>Aerobios mesófilos totales (UFC/mL)</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s-PY"/>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 1'!$C$31:$M$31</c:f>
              <c:strCache>
                <c:ptCount val="11"/>
                <c:pt idx="0">
                  <c:v>M1</c:v>
                </c:pt>
                <c:pt idx="1">
                  <c:v>M2</c:v>
                </c:pt>
                <c:pt idx="2">
                  <c:v>M3</c:v>
                </c:pt>
                <c:pt idx="3">
                  <c:v>M4</c:v>
                </c:pt>
                <c:pt idx="4">
                  <c:v>M5</c:v>
                </c:pt>
                <c:pt idx="5">
                  <c:v>M6</c:v>
                </c:pt>
                <c:pt idx="6">
                  <c:v>M7</c:v>
                </c:pt>
                <c:pt idx="7">
                  <c:v>M8</c:v>
                </c:pt>
                <c:pt idx="8">
                  <c:v>M9</c:v>
                </c:pt>
                <c:pt idx="9">
                  <c:v>M10</c:v>
                </c:pt>
                <c:pt idx="10">
                  <c:v>M11</c:v>
                </c:pt>
              </c:strCache>
            </c:strRef>
          </c:cat>
          <c:val>
            <c:numRef>
              <c:f>'Hoja 1'!$C$32:$M$32</c:f>
              <c:numCache>
                <c:formatCode>General</c:formatCode>
                <c:ptCount val="11"/>
                <c:pt idx="0">
                  <c:v>199</c:v>
                </c:pt>
                <c:pt idx="1">
                  <c:v>1</c:v>
                </c:pt>
                <c:pt idx="2">
                  <c:v>2</c:v>
                </c:pt>
                <c:pt idx="3">
                  <c:v>1</c:v>
                </c:pt>
                <c:pt idx="4">
                  <c:v>27</c:v>
                </c:pt>
                <c:pt idx="5">
                  <c:v>5</c:v>
                </c:pt>
                <c:pt idx="6">
                  <c:v>11</c:v>
                </c:pt>
                <c:pt idx="7">
                  <c:v>8</c:v>
                </c:pt>
                <c:pt idx="8">
                  <c:v>0</c:v>
                </c:pt>
                <c:pt idx="9">
                  <c:v>2</c:v>
                </c:pt>
                <c:pt idx="10">
                  <c:v>1</c:v>
                </c:pt>
              </c:numCache>
            </c:numRef>
          </c:val>
          <c:extLst>
            <c:ext xmlns:c16="http://schemas.microsoft.com/office/drawing/2014/chart" uri="{C3380CC4-5D6E-409C-BE32-E72D297353CC}">
              <c16:uniqueId val="{00000000-CDE8-494E-BF04-FCD558473C9D}"/>
            </c:ext>
          </c:extLst>
        </c:ser>
        <c:dLbls>
          <c:showLegendKey val="0"/>
          <c:showVal val="0"/>
          <c:showCatName val="0"/>
          <c:showSerName val="0"/>
          <c:showPercent val="0"/>
          <c:showBubbleSize val="0"/>
        </c:dLbls>
        <c:gapWidth val="215"/>
        <c:overlap val="-32"/>
        <c:axId val="2018315391"/>
        <c:axId val="2018317055"/>
      </c:barChart>
      <c:catAx>
        <c:axId val="201831539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s-PY"/>
          </a:p>
        </c:txPr>
        <c:crossAx val="2018317055"/>
        <c:crosses val="autoZero"/>
        <c:auto val="1"/>
        <c:lblAlgn val="ctr"/>
        <c:lblOffset val="100"/>
        <c:noMultiLvlLbl val="0"/>
      </c:catAx>
      <c:valAx>
        <c:axId val="2018317055"/>
        <c:scaling>
          <c:orientation val="minMax"/>
          <c:max val="550"/>
          <c:min val="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solidFill>
              <a:schemeClr val="tx2">
                <a:lumMod val="60000"/>
                <a:lumOff val="40000"/>
              </a:schemeClr>
            </a:solid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s-PY"/>
          </a:p>
        </c:txPr>
        <c:crossAx val="2018315391"/>
        <c:crosses val="autoZero"/>
        <c:crossBetween val="between"/>
        <c:majorUnit val="50"/>
        <c:minorUnit val="20"/>
      </c:valAx>
      <c:spPr>
        <a:noFill/>
        <a:ln w="25400">
          <a:noFill/>
        </a:ln>
        <a:effectLst/>
      </c:spPr>
    </c:plotArea>
    <c:plotVisOnly val="1"/>
    <c:dispBlanksAs val="gap"/>
    <c:showDLblsOverMax val="0"/>
  </c:chart>
  <c:spPr>
    <a:noFill/>
    <a:ln>
      <a:noFill/>
    </a:ln>
    <a:effectLst/>
  </c:spPr>
  <c:txPr>
    <a:bodyPr/>
    <a:lstStyle/>
    <a:p>
      <a:pPr>
        <a:defRPr/>
      </a:pPr>
      <a:endParaRPr lang="es-PY"/>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0.21870009787842959"/>
          <c:y val="0.10147013802238267"/>
        </c:manualLayout>
      </c:layout>
      <c:overlay val="0"/>
      <c:spPr>
        <a:noFill/>
        <a:ln>
          <a:noFill/>
        </a:ln>
        <a:effectLst/>
      </c:spPr>
      <c:txPr>
        <a:bodyPr rot="0" spcFirstLastPara="1" vertOverflow="ellipsis" vert="horz" wrap="square" anchor="ctr" anchorCtr="1"/>
        <a:lstStyle/>
        <a:p>
          <a:pPr>
            <a:defRPr sz="2400" b="1" i="0" u="none" strike="noStrike" kern="1200" spc="0" baseline="0">
              <a:solidFill>
                <a:srgbClr val="E48312"/>
              </a:solidFill>
              <a:effectLst>
                <a:outerShdw blurRad="38100" dist="38100" dir="2700000" algn="tl">
                  <a:srgbClr val="000000">
                    <a:alpha val="43137"/>
                  </a:srgbClr>
                </a:outerShdw>
              </a:effectLst>
              <a:latin typeface="+mn-lt"/>
              <a:ea typeface="+mn-ea"/>
              <a:cs typeface="+mn-cs"/>
            </a:defRPr>
          </a:pPr>
          <a:endParaRPr lang="es-PY"/>
        </a:p>
      </c:txPr>
    </c:title>
    <c:autoTitleDeleted val="0"/>
    <c:plotArea>
      <c:layout/>
      <c:barChart>
        <c:barDir val="col"/>
        <c:grouping val="clustered"/>
        <c:varyColors val="0"/>
        <c:ser>
          <c:idx val="0"/>
          <c:order val="0"/>
          <c:tx>
            <c:strRef>
              <c:f>'Hoja 1'!$A$33</c:f>
              <c:strCache>
                <c:ptCount val="1"/>
                <c:pt idx="0">
                  <c:v>Coliformes totales (UFC/100 mL)</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s-PY"/>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 1'!$C$31:$M$31</c:f>
              <c:strCache>
                <c:ptCount val="11"/>
                <c:pt idx="0">
                  <c:v>M1</c:v>
                </c:pt>
                <c:pt idx="1">
                  <c:v>M2</c:v>
                </c:pt>
                <c:pt idx="2">
                  <c:v>M3</c:v>
                </c:pt>
                <c:pt idx="3">
                  <c:v>M4</c:v>
                </c:pt>
                <c:pt idx="4">
                  <c:v>M5</c:v>
                </c:pt>
                <c:pt idx="5">
                  <c:v>M6</c:v>
                </c:pt>
                <c:pt idx="6">
                  <c:v>M7</c:v>
                </c:pt>
                <c:pt idx="7">
                  <c:v>M8</c:v>
                </c:pt>
                <c:pt idx="8">
                  <c:v>M9</c:v>
                </c:pt>
                <c:pt idx="9">
                  <c:v>M10</c:v>
                </c:pt>
                <c:pt idx="10">
                  <c:v>M11</c:v>
                </c:pt>
              </c:strCache>
            </c:strRef>
          </c:cat>
          <c:val>
            <c:numRef>
              <c:f>'Hoja 1'!$C$33:$M$33</c:f>
              <c:numCache>
                <c:formatCode>General</c:formatCode>
                <c:ptCount val="11"/>
                <c:pt idx="0">
                  <c:v>1500</c:v>
                </c:pt>
                <c:pt idx="1">
                  <c:v>0</c:v>
                </c:pt>
                <c:pt idx="2">
                  <c:v>2</c:v>
                </c:pt>
                <c:pt idx="3">
                  <c:v>0</c:v>
                </c:pt>
                <c:pt idx="4">
                  <c:v>0</c:v>
                </c:pt>
                <c:pt idx="5">
                  <c:v>23</c:v>
                </c:pt>
                <c:pt idx="6">
                  <c:v>76</c:v>
                </c:pt>
                <c:pt idx="7">
                  <c:v>0</c:v>
                </c:pt>
                <c:pt idx="8">
                  <c:v>0</c:v>
                </c:pt>
                <c:pt idx="9">
                  <c:v>0</c:v>
                </c:pt>
                <c:pt idx="10">
                  <c:v>0</c:v>
                </c:pt>
              </c:numCache>
            </c:numRef>
          </c:val>
          <c:extLst>
            <c:ext xmlns:c16="http://schemas.microsoft.com/office/drawing/2014/chart" uri="{C3380CC4-5D6E-409C-BE32-E72D297353CC}">
              <c16:uniqueId val="{00000000-F680-4721-8793-1E214B2BC4B6}"/>
            </c:ext>
          </c:extLst>
        </c:ser>
        <c:dLbls>
          <c:showLegendKey val="0"/>
          <c:showVal val="0"/>
          <c:showCatName val="0"/>
          <c:showSerName val="0"/>
          <c:showPercent val="0"/>
          <c:showBubbleSize val="0"/>
        </c:dLbls>
        <c:gapWidth val="215"/>
        <c:overlap val="-32"/>
        <c:axId val="2018315391"/>
        <c:axId val="2018317055"/>
      </c:barChart>
      <c:catAx>
        <c:axId val="201831539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s-PY"/>
          </a:p>
        </c:txPr>
        <c:crossAx val="2018317055"/>
        <c:crosses val="autoZero"/>
        <c:auto val="1"/>
        <c:lblAlgn val="ctr"/>
        <c:lblOffset val="100"/>
        <c:noMultiLvlLbl val="0"/>
      </c:catAx>
      <c:valAx>
        <c:axId val="2018317055"/>
        <c:scaling>
          <c:orientation val="minMax"/>
          <c:max val="1800"/>
          <c:min val="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solidFill>
              <a:schemeClr val="tx2">
                <a:lumMod val="60000"/>
                <a:lumOff val="40000"/>
              </a:schemeClr>
            </a:solid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s-PY"/>
          </a:p>
        </c:txPr>
        <c:crossAx val="2018315391"/>
        <c:crosses val="autoZero"/>
        <c:crossBetween val="between"/>
        <c:majorUnit val="500"/>
        <c:minorUnit val="100"/>
      </c:valAx>
      <c:spPr>
        <a:noFill/>
        <a:ln>
          <a:noFill/>
        </a:ln>
        <a:effectLst/>
      </c:spPr>
    </c:plotArea>
    <c:plotVisOnly val="1"/>
    <c:dispBlanksAs val="gap"/>
    <c:showDLblsOverMax val="0"/>
  </c:chart>
  <c:spPr>
    <a:noFill/>
    <a:ln>
      <a:noFill/>
    </a:ln>
    <a:effectLst/>
  </c:spPr>
  <c:txPr>
    <a:bodyPr/>
    <a:lstStyle/>
    <a:p>
      <a:pPr>
        <a:defRPr/>
      </a:pPr>
      <a:endParaRPr lang="es-PY"/>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1" i="0" u="none" strike="noStrike" kern="1200" spc="0" baseline="0">
                <a:solidFill>
                  <a:srgbClr val="E48312"/>
                </a:solidFill>
                <a:latin typeface="+mn-lt"/>
                <a:ea typeface="+mn-ea"/>
                <a:cs typeface="+mn-cs"/>
              </a:defRPr>
            </a:pPr>
            <a:r>
              <a:rPr lang="en-US" sz="2400" b="1" dirty="0">
                <a:solidFill>
                  <a:srgbClr val="E48312"/>
                </a:solidFill>
                <a:effectLst>
                  <a:outerShdw blurRad="38100" dist="38100" dir="2700000" algn="tl">
                    <a:srgbClr val="000000">
                      <a:alpha val="43137"/>
                    </a:srgbClr>
                  </a:outerShdw>
                </a:effectLst>
              </a:rPr>
              <a:t>Coliformes fecales </a:t>
            </a:r>
            <a:r>
              <a:rPr lang="en-US" sz="2400" b="1" dirty="0" smtClean="0">
                <a:solidFill>
                  <a:srgbClr val="E48312"/>
                </a:solidFill>
                <a:effectLst>
                  <a:outerShdw blurRad="38100" dist="38100" dir="2700000" algn="tl">
                    <a:srgbClr val="000000">
                      <a:alpha val="43137"/>
                    </a:srgbClr>
                  </a:outerShdw>
                </a:effectLst>
              </a:rPr>
              <a:t>(</a:t>
            </a:r>
            <a:r>
              <a:rPr lang="en-US" sz="2400" b="1" dirty="0">
                <a:solidFill>
                  <a:srgbClr val="E48312"/>
                </a:solidFill>
                <a:effectLst>
                  <a:outerShdw blurRad="38100" dist="38100" dir="2700000" algn="tl">
                    <a:srgbClr val="000000">
                      <a:alpha val="43137"/>
                    </a:srgbClr>
                  </a:outerShdw>
                </a:effectLst>
              </a:rPr>
              <a:t>UFC/100 mL)</a:t>
            </a:r>
          </a:p>
        </c:rich>
      </c:tx>
      <c:layout>
        <c:manualLayout>
          <c:xMode val="edge"/>
          <c:yMode val="edge"/>
          <c:x val="0.19330795475165155"/>
          <c:y val="0"/>
        </c:manualLayout>
      </c:layout>
      <c:overlay val="0"/>
      <c:spPr>
        <a:noFill/>
        <a:ln>
          <a:noFill/>
        </a:ln>
        <a:effectLst/>
      </c:spPr>
      <c:txPr>
        <a:bodyPr rot="0" spcFirstLastPara="1" vertOverflow="ellipsis" vert="horz" wrap="square" anchor="ctr" anchorCtr="1"/>
        <a:lstStyle/>
        <a:p>
          <a:pPr>
            <a:defRPr sz="2400" b="1" i="0" u="none" strike="noStrike" kern="1200" spc="0" baseline="0">
              <a:solidFill>
                <a:srgbClr val="E48312"/>
              </a:solidFill>
              <a:latin typeface="+mn-lt"/>
              <a:ea typeface="+mn-ea"/>
              <a:cs typeface="+mn-cs"/>
            </a:defRPr>
          </a:pPr>
          <a:endParaRPr lang="es-PY"/>
        </a:p>
      </c:txPr>
    </c:title>
    <c:autoTitleDeleted val="0"/>
    <c:plotArea>
      <c:layout/>
      <c:barChart>
        <c:barDir val="col"/>
        <c:grouping val="clustered"/>
        <c:varyColors val="0"/>
        <c:ser>
          <c:idx val="0"/>
          <c:order val="0"/>
          <c:tx>
            <c:strRef>
              <c:f>'Hoja 1'!$A$34</c:f>
              <c:strCache>
                <c:ptCount val="1"/>
                <c:pt idx="0">
                  <c:v>Coliformes fecales  (UFC/100 mL)</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endParaRPr lang="es-PY"/>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 1'!$C$31:$M$31</c:f>
              <c:strCache>
                <c:ptCount val="11"/>
                <c:pt idx="0">
                  <c:v>M1</c:v>
                </c:pt>
                <c:pt idx="1">
                  <c:v>M2</c:v>
                </c:pt>
                <c:pt idx="2">
                  <c:v>M3</c:v>
                </c:pt>
                <c:pt idx="3">
                  <c:v>M4</c:v>
                </c:pt>
                <c:pt idx="4">
                  <c:v>M5</c:v>
                </c:pt>
                <c:pt idx="5">
                  <c:v>M6</c:v>
                </c:pt>
                <c:pt idx="6">
                  <c:v>M7</c:v>
                </c:pt>
                <c:pt idx="7">
                  <c:v>M8</c:v>
                </c:pt>
                <c:pt idx="8">
                  <c:v>M9</c:v>
                </c:pt>
                <c:pt idx="9">
                  <c:v>M10</c:v>
                </c:pt>
                <c:pt idx="10">
                  <c:v>M11</c:v>
                </c:pt>
              </c:strCache>
            </c:strRef>
          </c:cat>
          <c:val>
            <c:numRef>
              <c:f>'Hoja 1'!$C$34:$M$34</c:f>
              <c:numCache>
                <c:formatCode>General</c:formatCode>
                <c:ptCount val="11"/>
                <c:pt idx="0">
                  <c:v>1</c:v>
                </c:pt>
                <c:pt idx="1">
                  <c:v>0</c:v>
                </c:pt>
                <c:pt idx="2">
                  <c:v>0</c:v>
                </c:pt>
                <c:pt idx="3">
                  <c:v>0</c:v>
                </c:pt>
                <c:pt idx="4">
                  <c:v>0</c:v>
                </c:pt>
                <c:pt idx="5">
                  <c:v>0</c:v>
                </c:pt>
                <c:pt idx="6">
                  <c:v>35</c:v>
                </c:pt>
                <c:pt idx="7">
                  <c:v>0</c:v>
                </c:pt>
                <c:pt idx="8">
                  <c:v>0</c:v>
                </c:pt>
                <c:pt idx="9">
                  <c:v>0</c:v>
                </c:pt>
                <c:pt idx="10">
                  <c:v>0</c:v>
                </c:pt>
              </c:numCache>
            </c:numRef>
          </c:val>
          <c:extLst>
            <c:ext xmlns:c16="http://schemas.microsoft.com/office/drawing/2014/chart" uri="{C3380CC4-5D6E-409C-BE32-E72D297353CC}">
              <c16:uniqueId val="{00000000-BB83-40A4-BCCD-859DFB9F266D}"/>
            </c:ext>
          </c:extLst>
        </c:ser>
        <c:dLbls>
          <c:showLegendKey val="0"/>
          <c:showVal val="0"/>
          <c:showCatName val="0"/>
          <c:showSerName val="0"/>
          <c:showPercent val="0"/>
          <c:showBubbleSize val="0"/>
        </c:dLbls>
        <c:gapWidth val="215"/>
        <c:overlap val="-32"/>
        <c:axId val="2018315391"/>
        <c:axId val="2018317055"/>
      </c:barChart>
      <c:catAx>
        <c:axId val="201831539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s-PY"/>
          </a:p>
        </c:txPr>
        <c:crossAx val="2018317055"/>
        <c:crosses val="autoZero"/>
        <c:auto val="1"/>
        <c:lblAlgn val="ctr"/>
        <c:lblOffset val="100"/>
        <c:noMultiLvlLbl val="0"/>
      </c:catAx>
      <c:valAx>
        <c:axId val="2018317055"/>
        <c:scaling>
          <c:orientation val="minMax"/>
          <c:max val="50"/>
          <c:min val="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solidFill>
              <a:schemeClr val="tx2">
                <a:lumMod val="60000"/>
                <a:lumOff val="40000"/>
              </a:schemeClr>
            </a:solid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s-PY"/>
          </a:p>
        </c:txPr>
        <c:crossAx val="2018315391"/>
        <c:crosses val="autoZero"/>
        <c:crossBetween val="between"/>
        <c:majorUnit val="10"/>
      </c:valAx>
      <c:spPr>
        <a:noFill/>
        <a:ln w="25400">
          <a:noFill/>
        </a:ln>
        <a:effectLst/>
      </c:spPr>
    </c:plotArea>
    <c:plotVisOnly val="1"/>
    <c:dispBlanksAs val="gap"/>
    <c:showDLblsOverMax val="0"/>
  </c:chart>
  <c:spPr>
    <a:noFill/>
    <a:ln>
      <a:noFill/>
    </a:ln>
    <a:effectLst/>
  </c:spPr>
  <c:txPr>
    <a:bodyPr/>
    <a:lstStyle/>
    <a:p>
      <a:pPr>
        <a:defRPr/>
      </a:pPr>
      <a:endParaRPr lang="es-PY"/>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0" i="0" u="none" strike="noStrike" kern="1200" spc="0" baseline="0">
                <a:solidFill>
                  <a:srgbClr val="E48312"/>
                </a:solidFill>
                <a:effectLst>
                  <a:outerShdw blurRad="38100" dist="38100" dir="2700000" algn="tl">
                    <a:srgbClr val="000000">
                      <a:alpha val="43137"/>
                    </a:srgbClr>
                  </a:outerShdw>
                </a:effectLst>
                <a:latin typeface="+mn-lt"/>
                <a:ea typeface="+mn-ea"/>
                <a:cs typeface="+mn-cs"/>
              </a:defRPr>
            </a:pPr>
            <a:r>
              <a:rPr lang="en-US" sz="2400" b="1" i="1" dirty="0">
                <a:solidFill>
                  <a:srgbClr val="E48312"/>
                </a:solidFill>
                <a:effectLst>
                  <a:outerShdw blurRad="38100" dist="38100" dir="2700000" algn="tl">
                    <a:srgbClr val="000000">
                      <a:alpha val="43137"/>
                    </a:srgbClr>
                  </a:outerShdw>
                </a:effectLst>
              </a:rPr>
              <a:t>Escherichia coli  </a:t>
            </a:r>
            <a:r>
              <a:rPr lang="en-US" sz="2400" b="1" dirty="0">
                <a:solidFill>
                  <a:srgbClr val="E48312"/>
                </a:solidFill>
                <a:effectLst>
                  <a:outerShdw blurRad="38100" dist="38100" dir="2700000" algn="tl">
                    <a:srgbClr val="000000">
                      <a:alpha val="43137"/>
                    </a:srgbClr>
                  </a:outerShdw>
                </a:effectLst>
              </a:rPr>
              <a:t>(UFC/100 mL)</a:t>
            </a:r>
          </a:p>
        </c:rich>
      </c:tx>
      <c:layout>
        <c:manualLayout>
          <c:xMode val="edge"/>
          <c:yMode val="edge"/>
          <c:x val="0.17902762303116643"/>
          <c:y val="8.7860374035326469E-2"/>
        </c:manualLayout>
      </c:layout>
      <c:overlay val="0"/>
      <c:spPr>
        <a:noFill/>
        <a:ln>
          <a:noFill/>
        </a:ln>
        <a:effectLst/>
      </c:spPr>
      <c:txPr>
        <a:bodyPr rot="0" spcFirstLastPara="1" vertOverflow="ellipsis" vert="horz" wrap="square" anchor="ctr" anchorCtr="1"/>
        <a:lstStyle/>
        <a:p>
          <a:pPr>
            <a:defRPr sz="2400" b="0" i="0" u="none" strike="noStrike" kern="1200" spc="0" baseline="0">
              <a:solidFill>
                <a:srgbClr val="E48312"/>
              </a:solidFill>
              <a:effectLst>
                <a:outerShdw blurRad="38100" dist="38100" dir="2700000" algn="tl">
                  <a:srgbClr val="000000">
                    <a:alpha val="43137"/>
                  </a:srgbClr>
                </a:outerShdw>
              </a:effectLst>
              <a:latin typeface="+mn-lt"/>
              <a:ea typeface="+mn-ea"/>
              <a:cs typeface="+mn-cs"/>
            </a:defRPr>
          </a:pPr>
          <a:endParaRPr lang="es-PY"/>
        </a:p>
      </c:txPr>
    </c:title>
    <c:autoTitleDeleted val="0"/>
    <c:plotArea>
      <c:layout/>
      <c:barChart>
        <c:barDir val="col"/>
        <c:grouping val="clustered"/>
        <c:varyColors val="0"/>
        <c:ser>
          <c:idx val="0"/>
          <c:order val="0"/>
          <c:tx>
            <c:strRef>
              <c:f>'Hoja 1'!$A$35</c:f>
              <c:strCache>
                <c:ptCount val="1"/>
                <c:pt idx="0">
                  <c:v>Escherichia coli  (UFC/100 mL)</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s-PY"/>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 1'!$C$31:$M$31</c:f>
              <c:strCache>
                <c:ptCount val="11"/>
                <c:pt idx="0">
                  <c:v>M1</c:v>
                </c:pt>
                <c:pt idx="1">
                  <c:v>M2</c:v>
                </c:pt>
                <c:pt idx="2">
                  <c:v>M3</c:v>
                </c:pt>
                <c:pt idx="3">
                  <c:v>M4</c:v>
                </c:pt>
                <c:pt idx="4">
                  <c:v>M5</c:v>
                </c:pt>
                <c:pt idx="5">
                  <c:v>M6</c:v>
                </c:pt>
                <c:pt idx="6">
                  <c:v>M7</c:v>
                </c:pt>
                <c:pt idx="7">
                  <c:v>M8</c:v>
                </c:pt>
                <c:pt idx="8">
                  <c:v>M9</c:v>
                </c:pt>
                <c:pt idx="9">
                  <c:v>M10</c:v>
                </c:pt>
                <c:pt idx="10">
                  <c:v>M11</c:v>
                </c:pt>
              </c:strCache>
            </c:strRef>
          </c:cat>
          <c:val>
            <c:numRef>
              <c:f>'Hoja 1'!$C$35:$M$35</c:f>
              <c:numCache>
                <c:formatCode>General</c:formatCode>
                <c:ptCount val="11"/>
                <c:pt idx="0">
                  <c:v>0</c:v>
                </c:pt>
                <c:pt idx="1">
                  <c:v>0</c:v>
                </c:pt>
                <c:pt idx="2">
                  <c:v>0</c:v>
                </c:pt>
                <c:pt idx="3">
                  <c:v>0</c:v>
                </c:pt>
                <c:pt idx="4">
                  <c:v>0</c:v>
                </c:pt>
                <c:pt idx="5">
                  <c:v>0</c:v>
                </c:pt>
                <c:pt idx="6">
                  <c:v>0</c:v>
                </c:pt>
                <c:pt idx="7">
                  <c:v>0</c:v>
                </c:pt>
                <c:pt idx="8">
                  <c:v>0</c:v>
                </c:pt>
                <c:pt idx="9">
                  <c:v>0</c:v>
                </c:pt>
                <c:pt idx="10">
                  <c:v>0</c:v>
                </c:pt>
              </c:numCache>
            </c:numRef>
          </c:val>
          <c:extLst>
            <c:ext xmlns:c16="http://schemas.microsoft.com/office/drawing/2014/chart" uri="{C3380CC4-5D6E-409C-BE32-E72D297353CC}">
              <c16:uniqueId val="{00000000-6248-481F-8D2F-D643315C5E93}"/>
            </c:ext>
          </c:extLst>
        </c:ser>
        <c:dLbls>
          <c:showLegendKey val="0"/>
          <c:showVal val="0"/>
          <c:showCatName val="0"/>
          <c:showSerName val="0"/>
          <c:showPercent val="0"/>
          <c:showBubbleSize val="0"/>
        </c:dLbls>
        <c:gapWidth val="215"/>
        <c:overlap val="-32"/>
        <c:axId val="2018315391"/>
        <c:axId val="2018317055"/>
      </c:barChart>
      <c:catAx>
        <c:axId val="201831539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s-PY"/>
          </a:p>
        </c:txPr>
        <c:crossAx val="2018317055"/>
        <c:crosses val="autoZero"/>
        <c:auto val="1"/>
        <c:lblAlgn val="ctr"/>
        <c:lblOffset val="100"/>
        <c:noMultiLvlLbl val="0"/>
      </c:catAx>
      <c:valAx>
        <c:axId val="2018317055"/>
        <c:scaling>
          <c:orientation val="minMax"/>
          <c:max val="5"/>
          <c:min val="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solidFill>
              <a:sysClr val="windowText" lastClr="000000"/>
            </a:solid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s-PY"/>
          </a:p>
        </c:txPr>
        <c:crossAx val="2018315391"/>
        <c:crosses val="autoZero"/>
        <c:crossBetween val="between"/>
        <c:majorUnit val="2"/>
        <c:minorUnit val="1"/>
      </c:valAx>
      <c:spPr>
        <a:noFill/>
        <a:ln>
          <a:noFill/>
        </a:ln>
        <a:effectLst/>
      </c:spPr>
    </c:plotArea>
    <c:plotVisOnly val="1"/>
    <c:dispBlanksAs val="gap"/>
    <c:showDLblsOverMax val="0"/>
  </c:chart>
  <c:spPr>
    <a:noFill/>
    <a:ln>
      <a:noFill/>
    </a:ln>
    <a:effectLst/>
  </c:spPr>
  <c:txPr>
    <a:bodyPr/>
    <a:lstStyle/>
    <a:p>
      <a:pPr>
        <a:defRPr/>
      </a:pPr>
      <a:endParaRPr lang="es-PY"/>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1" i="0" u="none" strike="noStrike" kern="1200" spc="0" baseline="0">
                <a:solidFill>
                  <a:srgbClr val="E48312"/>
                </a:solidFill>
                <a:effectLst>
                  <a:outerShdw blurRad="38100" dist="38100" dir="2700000" algn="tl">
                    <a:srgbClr val="000000">
                      <a:alpha val="43137"/>
                    </a:srgbClr>
                  </a:outerShdw>
                </a:effectLst>
                <a:latin typeface="+mn-lt"/>
                <a:ea typeface="+mn-ea"/>
                <a:cs typeface="+mn-cs"/>
              </a:defRPr>
            </a:pPr>
            <a:r>
              <a:rPr lang="en-US" i="1" dirty="0"/>
              <a:t>Pseudomonas aeruginosa  </a:t>
            </a:r>
            <a:r>
              <a:rPr lang="en-US" dirty="0"/>
              <a:t>(Presencia o Ausencia/100 mL)</a:t>
            </a:r>
          </a:p>
        </c:rich>
      </c:tx>
      <c:layout>
        <c:manualLayout>
          <c:xMode val="edge"/>
          <c:yMode val="edge"/>
          <c:x val="0.16183298467878462"/>
          <c:y val="1.7442235755850816E-2"/>
        </c:manualLayout>
      </c:layout>
      <c:overlay val="0"/>
      <c:spPr>
        <a:noFill/>
        <a:ln>
          <a:noFill/>
        </a:ln>
        <a:effectLst/>
      </c:spPr>
      <c:txPr>
        <a:bodyPr rot="0" spcFirstLastPara="1" vertOverflow="ellipsis" vert="horz" wrap="square" anchor="ctr" anchorCtr="1"/>
        <a:lstStyle/>
        <a:p>
          <a:pPr>
            <a:defRPr sz="2400" b="1" i="0" u="none" strike="noStrike" kern="1200" spc="0" baseline="0">
              <a:solidFill>
                <a:srgbClr val="E48312"/>
              </a:solidFill>
              <a:effectLst>
                <a:outerShdw blurRad="38100" dist="38100" dir="2700000" algn="tl">
                  <a:srgbClr val="000000">
                    <a:alpha val="43137"/>
                  </a:srgbClr>
                </a:outerShdw>
              </a:effectLst>
              <a:latin typeface="+mn-lt"/>
              <a:ea typeface="+mn-ea"/>
              <a:cs typeface="+mn-cs"/>
            </a:defRPr>
          </a:pPr>
          <a:endParaRPr lang="es-PY"/>
        </a:p>
      </c:txPr>
    </c:title>
    <c:autoTitleDeleted val="0"/>
    <c:plotArea>
      <c:layout/>
      <c:barChart>
        <c:barDir val="col"/>
        <c:grouping val="clustered"/>
        <c:varyColors val="0"/>
        <c:ser>
          <c:idx val="0"/>
          <c:order val="0"/>
          <c:tx>
            <c:strRef>
              <c:f>'Hoja 1'!$A$36</c:f>
              <c:strCache>
                <c:ptCount val="1"/>
                <c:pt idx="0">
                  <c:v>Pseudomonas aeruginosa  (Presencia o Ausencia/100 mL)</c:v>
                </c:pt>
              </c:strCache>
            </c:strRef>
          </c:tx>
          <c:spPr>
            <a:solidFill>
              <a:schemeClr val="accent1"/>
            </a:solidFill>
            <a:ln>
              <a:noFill/>
            </a:ln>
            <a:effectLst/>
          </c:spPr>
          <c:invertIfNegative val="0"/>
          <c:cat>
            <c:strRef>
              <c:f>'Hoja 1'!$C$31:$M$31</c:f>
              <c:strCache>
                <c:ptCount val="11"/>
                <c:pt idx="0">
                  <c:v>M1</c:v>
                </c:pt>
                <c:pt idx="1">
                  <c:v>M2</c:v>
                </c:pt>
                <c:pt idx="2">
                  <c:v>M3</c:v>
                </c:pt>
                <c:pt idx="3">
                  <c:v>M4</c:v>
                </c:pt>
                <c:pt idx="4">
                  <c:v>M5</c:v>
                </c:pt>
                <c:pt idx="5">
                  <c:v>M6</c:v>
                </c:pt>
                <c:pt idx="6">
                  <c:v>M7</c:v>
                </c:pt>
                <c:pt idx="7">
                  <c:v>M8</c:v>
                </c:pt>
                <c:pt idx="8">
                  <c:v>M9</c:v>
                </c:pt>
                <c:pt idx="9">
                  <c:v>M10</c:v>
                </c:pt>
                <c:pt idx="10">
                  <c:v>M11</c:v>
                </c:pt>
              </c:strCache>
            </c:strRef>
          </c:cat>
          <c:val>
            <c:numRef>
              <c:f>'Hoja 1'!$C$36:$M$36</c:f>
              <c:numCache>
                <c:formatCode>General</c:formatCode>
                <c:ptCount val="11"/>
                <c:pt idx="0">
                  <c:v>0</c:v>
                </c:pt>
                <c:pt idx="1">
                  <c:v>0</c:v>
                </c:pt>
                <c:pt idx="2">
                  <c:v>0</c:v>
                </c:pt>
                <c:pt idx="4">
                  <c:v>0</c:v>
                </c:pt>
                <c:pt idx="5">
                  <c:v>0</c:v>
                </c:pt>
                <c:pt idx="6">
                  <c:v>0</c:v>
                </c:pt>
                <c:pt idx="7">
                  <c:v>0</c:v>
                </c:pt>
                <c:pt idx="8">
                  <c:v>0</c:v>
                </c:pt>
                <c:pt idx="9">
                  <c:v>0</c:v>
                </c:pt>
                <c:pt idx="10">
                  <c:v>0</c:v>
                </c:pt>
              </c:numCache>
            </c:numRef>
          </c:val>
          <c:extLst>
            <c:ext xmlns:c16="http://schemas.microsoft.com/office/drawing/2014/chart" uri="{C3380CC4-5D6E-409C-BE32-E72D297353CC}">
              <c16:uniqueId val="{00000000-BADD-4E41-8CEF-CCABA0733A53}"/>
            </c:ext>
          </c:extLst>
        </c:ser>
        <c:dLbls>
          <c:showLegendKey val="0"/>
          <c:showVal val="0"/>
          <c:showCatName val="0"/>
          <c:showSerName val="0"/>
          <c:showPercent val="0"/>
          <c:showBubbleSize val="0"/>
        </c:dLbls>
        <c:gapWidth val="215"/>
        <c:overlap val="-32"/>
        <c:axId val="2018315391"/>
        <c:axId val="2018317055"/>
      </c:barChart>
      <c:catAx>
        <c:axId val="201831539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s-PY"/>
          </a:p>
        </c:txPr>
        <c:crossAx val="2018317055"/>
        <c:crosses val="autoZero"/>
        <c:auto val="1"/>
        <c:lblAlgn val="ctr"/>
        <c:lblOffset val="100"/>
        <c:noMultiLvlLbl val="0"/>
      </c:catAx>
      <c:valAx>
        <c:axId val="2018317055"/>
        <c:scaling>
          <c:orientation val="minMax"/>
          <c:max val="1"/>
          <c:min val="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solidFill>
              <a:sysClr val="windowText" lastClr="000000"/>
            </a:solid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s-PY"/>
          </a:p>
        </c:txPr>
        <c:crossAx val="2018315391"/>
        <c:crosses val="autoZero"/>
        <c:crossBetween val="between"/>
        <c:majorUnit val="1"/>
        <c:minorUnit val="1"/>
      </c:valAx>
      <c:spPr>
        <a:noFill/>
        <a:ln>
          <a:noFill/>
        </a:ln>
        <a:effectLst/>
      </c:spPr>
    </c:plotArea>
    <c:plotVisOnly val="1"/>
    <c:dispBlanksAs val="gap"/>
    <c:showDLblsOverMax val="0"/>
  </c:chart>
  <c:spPr>
    <a:noFill/>
    <a:ln>
      <a:noFill/>
    </a:ln>
    <a:effectLst/>
  </c:spPr>
  <c:txPr>
    <a:bodyPr/>
    <a:lstStyle/>
    <a:p>
      <a:pPr>
        <a:defRPr/>
      </a:pPr>
      <a:endParaRPr lang="es-PY"/>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p1:notes"/>
          <p:cNvSpPr txBox="1">
            <a:spLocks noGrp="1"/>
          </p:cNvSpPr>
          <p:nvPr>
            <p:ph type="body" idx="1"/>
          </p:nvPr>
        </p:nvSpPr>
        <p:spPr>
          <a:xfrm>
            <a:off x="685800" y="4343400"/>
            <a:ext cx="5486040" cy="411444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endParaRPr dirty="0"/>
          </a:p>
        </p:txBody>
      </p:sp>
      <p:sp>
        <p:nvSpPr>
          <p:cNvPr id="367" name="Google Shape;367;p1:notes"/>
          <p:cNvSpPr txBox="1"/>
          <p:nvPr/>
        </p:nvSpPr>
        <p:spPr>
          <a:xfrm>
            <a:off x="3884760" y="8685360"/>
            <a:ext cx="2971440" cy="45684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None/>
            </a:pPr>
            <a:fld id="{00000000-1234-1234-1234-123412341234}" type="slidenum">
              <a:rPr lang="es-PY" sz="1200" b="0" i="0" u="none" strike="noStrike" cap="none">
                <a:solidFill>
                  <a:srgbClr val="000000"/>
                </a:solidFill>
                <a:latin typeface="Arial"/>
                <a:ea typeface="Arial"/>
                <a:cs typeface="Arial"/>
                <a:sym typeface="Arial"/>
              </a:rPr>
              <a:t>1</a:t>
            </a:fld>
            <a:endParaRPr sz="1800" b="0" i="0" u="none" strike="noStrike" cap="none" dirty="0">
              <a:solidFill>
                <a:schemeClr val="dk1"/>
              </a:solidFill>
              <a:latin typeface="Arial"/>
              <a:ea typeface="Arial"/>
              <a:cs typeface="Arial"/>
              <a:sym typeface="Arial"/>
            </a:endParaRPr>
          </a:p>
        </p:txBody>
      </p:sp>
      <p:sp>
        <p:nvSpPr>
          <p:cNvPr id="368" name="Google Shape;368;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6DFF08F-DC6B-4601-B491-B0F83F6DD2DA}" type="datetimeFigureOut">
              <a:rPr lang="en-US" dirty="0"/>
              <a:t>10/7/2023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s-PY" smtClean="0"/>
              <a:t>‹Nº›</a:t>
            </a:fld>
            <a:endParaRPr lang="es-PY" dirty="0"/>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48397755"/>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6DFF08F-DC6B-4601-B491-B0F83F6DD2DA}" type="datetimeFigureOut">
              <a:rPr lang="en-US" dirty="0"/>
              <a:t>10/7/2023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s-PY" smtClean="0"/>
              <a:t>‹Nº›</a:t>
            </a:fld>
            <a:endParaRPr lang="es-PY" dirty="0"/>
          </a:p>
        </p:txBody>
      </p:sp>
    </p:spTree>
    <p:extLst>
      <p:ext uri="{BB962C8B-B14F-4D97-AF65-F5344CB8AC3E}">
        <p14:creationId xmlns:p14="http://schemas.microsoft.com/office/powerpoint/2010/main" val="3202927761"/>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4779"/>
            <a:ext cx="1971675"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414779"/>
            <a:ext cx="5800725" cy="5757420"/>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6DFF08F-DC6B-4601-B491-B0F83F6DD2DA}" type="datetimeFigureOut">
              <a:rPr lang="en-US" dirty="0"/>
              <a:t>10/7/2023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s-PY" smtClean="0"/>
              <a:t>‹Nº›</a:t>
            </a:fld>
            <a:endParaRPr lang="es-PY" dirty="0"/>
          </a:p>
        </p:txBody>
      </p:sp>
    </p:spTree>
    <p:extLst>
      <p:ext uri="{BB962C8B-B14F-4D97-AF65-F5344CB8AC3E}">
        <p14:creationId xmlns:p14="http://schemas.microsoft.com/office/powerpoint/2010/main" val="2664265833"/>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867800"/>
            <a:ext cx="8520600" cy="11223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PY"/>
              <a:t>‹Nº›</a:t>
            </a:fld>
            <a:endParaRPr dirty="0"/>
          </a:p>
        </p:txBody>
      </p:sp>
    </p:spTree>
    <p:extLst>
      <p:ext uri="{BB962C8B-B14F-4D97-AF65-F5344CB8AC3E}">
        <p14:creationId xmlns:p14="http://schemas.microsoft.com/office/powerpoint/2010/main" val="25123351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3E28D29-1ECB-41DF-951B-2A23F95AD026}" type="datetimeFigureOut">
              <a:rPr lang="en-US" dirty="0"/>
              <a:t>10/7/2023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s-PY" smtClean="0"/>
              <a:t>‹Nº›</a:t>
            </a:fld>
            <a:endParaRPr lang="es-PY" dirty="0"/>
          </a:p>
        </p:txBody>
      </p:sp>
    </p:spTree>
    <p:extLst>
      <p:ext uri="{BB962C8B-B14F-4D97-AF65-F5344CB8AC3E}">
        <p14:creationId xmlns:p14="http://schemas.microsoft.com/office/powerpoint/2010/main" val="1396516014"/>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6DFF08F-DC6B-4601-B491-B0F83F6DD2DA}" type="datetimeFigureOut">
              <a:rPr lang="en-US" dirty="0"/>
              <a:t>10/7/2023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s-PY" smtClean="0"/>
              <a:t>‹Nº›</a:t>
            </a:fld>
            <a:endParaRPr lang="es-PY" dirty="0"/>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42454672"/>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822960" y="1845734"/>
            <a:ext cx="370332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63440" y="1845736"/>
            <a:ext cx="3703320" cy="40233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6DFF08F-DC6B-4601-B491-B0F83F6DD2DA}" type="datetimeFigureOut">
              <a:rPr lang="en-US" dirty="0"/>
              <a:t>10/7/2023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s-PY" smtClean="0"/>
              <a:t>‹Nº›</a:t>
            </a:fld>
            <a:endParaRPr lang="es-PY" dirty="0"/>
          </a:p>
        </p:txBody>
      </p:sp>
    </p:spTree>
    <p:extLst>
      <p:ext uri="{BB962C8B-B14F-4D97-AF65-F5344CB8AC3E}">
        <p14:creationId xmlns:p14="http://schemas.microsoft.com/office/powerpoint/2010/main" val="1994601461"/>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22960" y="2582334"/>
            <a:ext cx="370332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63440" y="2582334"/>
            <a:ext cx="370332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6DFF08F-DC6B-4601-B491-B0F83F6DD2DA}" type="datetimeFigureOut">
              <a:rPr lang="en-US" dirty="0"/>
              <a:t>10/7/2023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s-PY" smtClean="0"/>
              <a:t>‹Nº›</a:t>
            </a:fld>
            <a:endParaRPr lang="es-PY" dirty="0"/>
          </a:p>
        </p:txBody>
      </p:sp>
    </p:spTree>
    <p:extLst>
      <p:ext uri="{BB962C8B-B14F-4D97-AF65-F5344CB8AC3E}">
        <p14:creationId xmlns:p14="http://schemas.microsoft.com/office/powerpoint/2010/main" val="1551887146"/>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6DFF08F-DC6B-4601-B491-B0F83F6DD2DA}" type="datetimeFigureOut">
              <a:rPr lang="en-US" dirty="0"/>
              <a:t>10/7/2023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s-PY" smtClean="0"/>
              <a:t>‹Nº›</a:t>
            </a:fld>
            <a:endParaRPr lang="es-PY" dirty="0"/>
          </a:p>
        </p:txBody>
      </p:sp>
    </p:spTree>
    <p:extLst>
      <p:ext uri="{BB962C8B-B14F-4D97-AF65-F5344CB8AC3E}">
        <p14:creationId xmlns:p14="http://schemas.microsoft.com/office/powerpoint/2010/main" val="3118638245"/>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96DFF08F-DC6B-4601-B491-B0F83F6DD2DA}" type="datetimeFigureOut">
              <a:rPr lang="en-US" dirty="0"/>
              <a:pPr/>
              <a:t>10/7/2023</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s-PY" smtClean="0"/>
              <a:t>‹Nº›</a:t>
            </a:fld>
            <a:endParaRPr lang="es-PY" dirty="0"/>
          </a:p>
        </p:txBody>
      </p:sp>
    </p:spTree>
    <p:extLst>
      <p:ext uri="{BB962C8B-B14F-4D97-AF65-F5344CB8AC3E}">
        <p14:creationId xmlns:p14="http://schemas.microsoft.com/office/powerpoint/2010/main" val="713674699"/>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3"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3460237" y="731520"/>
            <a:ext cx="5009393"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349134" y="6459786"/>
            <a:ext cx="1963883" cy="365125"/>
          </a:xfrm>
        </p:spPr>
        <p:txBody>
          <a:bodyPr/>
          <a:lstStyle>
            <a:lvl1pPr algn="l">
              <a:defRPr/>
            </a:lvl1pPr>
          </a:lstStyle>
          <a:p>
            <a:fld id="{96DFF08F-DC6B-4601-B491-B0F83F6DD2DA}" type="datetimeFigureOut">
              <a:rPr lang="en-US" dirty="0"/>
              <a:pPr/>
              <a:t>10/7/2023</a:t>
            </a:fld>
            <a:endParaRPr lang="en-US" dirty="0"/>
          </a:p>
        </p:txBody>
      </p:sp>
      <p:sp>
        <p:nvSpPr>
          <p:cNvPr id="6" name="Footer Placeholder 5"/>
          <p:cNvSpPr>
            <a:spLocks noGrp="1"/>
          </p:cNvSpPr>
          <p:nvPr>
            <p:ph type="ftr" sz="quarter" idx="11"/>
          </p:nvPr>
        </p:nvSpPr>
        <p:spPr>
          <a:xfrm>
            <a:off x="3600450" y="6459786"/>
            <a:ext cx="3486150"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pPr marL="0" lvl="0" indent="0" algn="r" rtl="0">
              <a:spcBef>
                <a:spcPts val="0"/>
              </a:spcBef>
              <a:spcAft>
                <a:spcPts val="0"/>
              </a:spcAft>
              <a:buNone/>
            </a:pPr>
            <a:fld id="{00000000-1234-1234-1234-123412341234}" type="slidenum">
              <a:rPr lang="es-PY" smtClean="0"/>
              <a:t>‹Nº›</a:t>
            </a:fld>
            <a:endParaRPr lang="es-PY" dirty="0"/>
          </a:p>
        </p:txBody>
      </p:sp>
    </p:spTree>
    <p:extLst>
      <p:ext uri="{BB962C8B-B14F-4D97-AF65-F5344CB8AC3E}">
        <p14:creationId xmlns:p14="http://schemas.microsoft.com/office/powerpoint/2010/main" val="2047681315"/>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9520" cy="822960"/>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2" y="0"/>
            <a:ext cx="9143989"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22959" y="5907024"/>
            <a:ext cx="758952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6DFF08F-DC6B-4601-B491-B0F83F6DD2DA}" type="datetimeFigureOut">
              <a:rPr lang="en-US" dirty="0"/>
              <a:t>10/7/2023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s-PY" smtClean="0"/>
              <a:t>‹Nº›</a:t>
            </a:fld>
            <a:endParaRPr lang="es-PY" dirty="0"/>
          </a:p>
        </p:txBody>
      </p:sp>
    </p:spTree>
    <p:extLst>
      <p:ext uri="{BB962C8B-B14F-4D97-AF65-F5344CB8AC3E}">
        <p14:creationId xmlns:p14="http://schemas.microsoft.com/office/powerpoint/2010/main" val="1185122377"/>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6400800"/>
            <a:ext cx="9144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5"/>
            <a:ext cx="9144001" cy="65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86604"/>
            <a:ext cx="75438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822959" y="1845734"/>
            <a:ext cx="7543801"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22961" y="6459786"/>
            <a:ext cx="1854203" cy="365125"/>
          </a:xfrm>
          <a:prstGeom prst="rect">
            <a:avLst/>
          </a:prstGeom>
        </p:spPr>
        <p:txBody>
          <a:bodyPr vert="horz" lIns="91440" tIns="45720" rIns="91440" bIns="45720" rtlCol="0" anchor="ctr"/>
          <a:lstStyle>
            <a:lvl1pPr algn="l">
              <a:defRPr sz="900">
                <a:solidFill>
                  <a:srgbClr val="FFFFFF"/>
                </a:solidFill>
              </a:defRPr>
            </a:lvl1pPr>
          </a:lstStyle>
          <a:p>
            <a:fld id="{96DFF08F-DC6B-4601-B491-B0F83F6DD2DA}" type="datetimeFigureOut">
              <a:rPr lang="en-US" dirty="0"/>
              <a:pPr/>
              <a:t>10/7/2023</a:t>
            </a:fld>
            <a:endParaRPr lang="en-US" dirty="0"/>
          </a:p>
        </p:txBody>
      </p:sp>
      <p:sp>
        <p:nvSpPr>
          <p:cNvPr id="5" name="Footer Placeholder 4"/>
          <p:cNvSpPr>
            <a:spLocks noGrp="1"/>
          </p:cNvSpPr>
          <p:nvPr>
            <p:ph type="ftr" sz="quarter" idx="3"/>
          </p:nvPr>
        </p:nvSpPr>
        <p:spPr>
          <a:xfrm>
            <a:off x="2764639" y="6459786"/>
            <a:ext cx="3617103"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7425344" y="6459786"/>
            <a:ext cx="984019" cy="365125"/>
          </a:xfrm>
          <a:prstGeom prst="rect">
            <a:avLst/>
          </a:prstGeom>
        </p:spPr>
        <p:txBody>
          <a:bodyPr vert="horz" lIns="91440" tIns="45720" rIns="91440" bIns="45720" rtlCol="0" anchor="ctr"/>
          <a:lstStyle>
            <a:lvl1pPr algn="r">
              <a:defRPr sz="1050">
                <a:solidFill>
                  <a:srgbClr val="FFFFFF"/>
                </a:solidFill>
              </a:defRPr>
            </a:lvl1pPr>
          </a:lstStyle>
          <a:p>
            <a:pPr marL="0" lvl="0" indent="0" algn="r" rtl="0">
              <a:spcBef>
                <a:spcPts val="0"/>
              </a:spcBef>
              <a:spcAft>
                <a:spcPts val="0"/>
              </a:spcAft>
              <a:buNone/>
            </a:pPr>
            <a:fld id="{00000000-1234-1234-1234-123412341234}" type="slidenum">
              <a:rPr lang="es-PY" smtClean="0"/>
              <a:t>‹Nº›</a:t>
            </a:fld>
            <a:endParaRPr lang="es-PY" dirty="0"/>
          </a:p>
        </p:txBody>
      </p:sp>
      <p:cxnSp>
        <p:nvCxnSpPr>
          <p:cNvPr id="10" name="Straight Connector 9"/>
          <p:cNvCxnSpPr/>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90291377"/>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Lst>
  <p:hf sldNum="0" hdr="0" ft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69"/>
        <p:cNvGrpSpPr/>
        <p:nvPr/>
      </p:nvGrpSpPr>
      <p:grpSpPr>
        <a:xfrm>
          <a:off x="0" y="0"/>
          <a:ext cx="0" cy="0"/>
          <a:chOff x="0" y="0"/>
          <a:chExt cx="0" cy="0"/>
        </a:xfrm>
      </p:grpSpPr>
      <p:sp>
        <p:nvSpPr>
          <p:cNvPr id="372" name="Google Shape;372;p34"/>
          <p:cNvSpPr/>
          <p:nvPr/>
        </p:nvSpPr>
        <p:spPr>
          <a:xfrm>
            <a:off x="155520" y="-144360"/>
            <a:ext cx="304560" cy="30456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73" name="Google Shape;373;p34"/>
          <p:cNvSpPr/>
          <p:nvPr/>
        </p:nvSpPr>
        <p:spPr>
          <a:xfrm>
            <a:off x="307800" y="7920"/>
            <a:ext cx="304560" cy="30456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75" name="Google Shape;375;p34"/>
          <p:cNvSpPr/>
          <p:nvPr/>
        </p:nvSpPr>
        <p:spPr>
          <a:xfrm>
            <a:off x="460440" y="160200"/>
            <a:ext cx="304560" cy="30456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76" name="Google Shape;376;p34"/>
          <p:cNvSpPr/>
          <p:nvPr/>
        </p:nvSpPr>
        <p:spPr>
          <a:xfrm>
            <a:off x="612720" y="312840"/>
            <a:ext cx="304560" cy="30456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 name="11 CuadroTexto">
            <a:extLst>
              <a:ext uri="{FF2B5EF4-FFF2-40B4-BE49-F238E27FC236}">
                <a16:creationId xmlns:a16="http://schemas.microsoft.com/office/drawing/2014/main" id="{05519194-9CBA-4866-89E4-5F5E3A79BBCE}"/>
              </a:ext>
            </a:extLst>
          </p:cNvPr>
          <p:cNvSpPr txBox="1"/>
          <p:nvPr/>
        </p:nvSpPr>
        <p:spPr>
          <a:xfrm>
            <a:off x="315332" y="5974541"/>
            <a:ext cx="2925802" cy="307777"/>
          </a:xfrm>
          <a:prstGeom prst="rect">
            <a:avLst/>
          </a:prstGeom>
          <a:noFill/>
        </p:spPr>
        <p:txBody>
          <a:bodyPr wrap="none" rtlCol="0">
            <a:spAutoFit/>
          </a:bodyPr>
          <a:lstStyle/>
          <a:p>
            <a:pPr algn="ctr"/>
            <a:r>
              <a:rPr lang="pt-BR" sz="1400" dirty="0" smtClean="0">
                <a:solidFill>
                  <a:schemeClr val="tx1"/>
                </a:solidFill>
                <a:latin typeface="Arial" pitchFamily="34" charset="0"/>
                <a:cs typeface="Arial" pitchFamily="34" charset="0"/>
              </a:rPr>
              <a:t>*Email mlrojasaguade@gmail.com</a:t>
            </a:r>
            <a:endParaRPr lang="es-PY" sz="1400" dirty="0">
              <a:solidFill>
                <a:schemeClr val="tx1"/>
              </a:solidFill>
              <a:latin typeface="Arial" pitchFamily="34" charset="0"/>
              <a:cs typeface="Arial" pitchFamily="34" charset="0"/>
            </a:endParaRPr>
          </a:p>
        </p:txBody>
      </p:sp>
      <p:sp>
        <p:nvSpPr>
          <p:cNvPr id="18" name="6 CuadroTexto">
            <a:extLst>
              <a:ext uri="{FF2B5EF4-FFF2-40B4-BE49-F238E27FC236}">
                <a16:creationId xmlns:a16="http://schemas.microsoft.com/office/drawing/2014/main" id="{7BA66D96-8953-4428-80A4-2884BE88E65C}"/>
              </a:ext>
            </a:extLst>
          </p:cNvPr>
          <p:cNvSpPr txBox="1"/>
          <p:nvPr/>
        </p:nvSpPr>
        <p:spPr>
          <a:xfrm>
            <a:off x="356492" y="2520968"/>
            <a:ext cx="8474915" cy="1754326"/>
          </a:xfrm>
          <a:prstGeom prst="rect">
            <a:avLst/>
          </a:prstGeom>
          <a:noFill/>
        </p:spPr>
        <p:txBody>
          <a:bodyPr wrap="square" rtlCol="0">
            <a:spAutoFit/>
          </a:bodyPr>
          <a:lstStyle/>
          <a:p>
            <a:pPr algn="ctr"/>
            <a:r>
              <a:rPr lang="es-PY" sz="3600" b="1" dirty="0">
                <a:solidFill>
                  <a:srgbClr val="C00000"/>
                </a:solidFill>
                <a:latin typeface="Roman"/>
                <a:cs typeface="Calibri" pitchFamily="34" charset="0"/>
              </a:rPr>
              <a:t>Calidad microbiológica del agua en espacios públicos de recreación de la ciudad de San Lorenzo, Paraguay</a:t>
            </a:r>
          </a:p>
        </p:txBody>
      </p:sp>
      <p:sp>
        <p:nvSpPr>
          <p:cNvPr id="26" name="Google Shape;377;p34">
            <a:extLst>
              <a:ext uri="{FF2B5EF4-FFF2-40B4-BE49-F238E27FC236}">
                <a16:creationId xmlns:a16="http://schemas.microsoft.com/office/drawing/2014/main" id="{98C9E8DA-5740-4730-8178-3EC33F1A714A}"/>
              </a:ext>
            </a:extLst>
          </p:cNvPr>
          <p:cNvSpPr txBox="1"/>
          <p:nvPr/>
        </p:nvSpPr>
        <p:spPr>
          <a:xfrm>
            <a:off x="155520" y="5393512"/>
            <a:ext cx="7155339" cy="682403"/>
          </a:xfrm>
          <a:prstGeom prst="rect">
            <a:avLst/>
          </a:prstGeom>
          <a:noFill/>
          <a:ln>
            <a:noFill/>
          </a:ln>
        </p:spPr>
        <p:txBody>
          <a:bodyPr spcFirstLastPara="1" wrap="square" lIns="91425" tIns="91425" rIns="91425" bIns="91425" anchor="t" anchorCtr="0">
            <a:noAutofit/>
          </a:bodyPr>
          <a:lstStyle/>
          <a:p>
            <a:pPr lvl="0" algn="ctr"/>
            <a:r>
              <a:rPr lang="es-PY" sz="2400" dirty="0" smtClean="0">
                <a:solidFill>
                  <a:srgbClr val="57576E"/>
                </a:solidFill>
              </a:rPr>
              <a:t>Laura Rojas Aguadé, </a:t>
            </a:r>
            <a:r>
              <a:rPr lang="es-PY" sz="2400" dirty="0">
                <a:solidFill>
                  <a:srgbClr val="57576E"/>
                </a:solidFill>
              </a:rPr>
              <a:t>Johan </a:t>
            </a:r>
            <a:r>
              <a:rPr lang="es-PY" sz="2400" dirty="0" smtClean="0">
                <a:solidFill>
                  <a:srgbClr val="57576E"/>
                </a:solidFill>
              </a:rPr>
              <a:t>Samudio, </a:t>
            </a:r>
            <a:r>
              <a:rPr lang="es-PY" sz="2400" dirty="0">
                <a:solidFill>
                  <a:srgbClr val="57576E"/>
                </a:solidFill>
              </a:rPr>
              <a:t>Karen </a:t>
            </a:r>
            <a:r>
              <a:rPr lang="es-PY" sz="2400" dirty="0" smtClean="0">
                <a:solidFill>
                  <a:srgbClr val="57576E"/>
                </a:solidFill>
              </a:rPr>
              <a:t>Martínez</a:t>
            </a:r>
            <a:endParaRPr sz="1800" dirty="0">
              <a:solidFill>
                <a:schemeClr val="dk1"/>
              </a:solidFill>
            </a:endParaRPr>
          </a:p>
        </p:txBody>
      </p:sp>
      <p:sp>
        <p:nvSpPr>
          <p:cNvPr id="2" name="6 CuadroTexto">
            <a:extLst>
              <a:ext uri="{FF2B5EF4-FFF2-40B4-BE49-F238E27FC236}">
                <a16:creationId xmlns:a16="http://schemas.microsoft.com/office/drawing/2014/main" id="{EE6CC453-6286-EEE2-DE57-8E1332F918DE}"/>
              </a:ext>
            </a:extLst>
          </p:cNvPr>
          <p:cNvSpPr txBox="1"/>
          <p:nvPr/>
        </p:nvSpPr>
        <p:spPr>
          <a:xfrm>
            <a:off x="270859" y="1740731"/>
            <a:ext cx="8474915" cy="400110"/>
          </a:xfrm>
          <a:prstGeom prst="rect">
            <a:avLst/>
          </a:prstGeom>
          <a:noFill/>
        </p:spPr>
        <p:txBody>
          <a:bodyPr wrap="square" rtlCol="0">
            <a:spAutoFit/>
          </a:bodyPr>
          <a:lstStyle/>
          <a:p>
            <a:pPr algn="ctr"/>
            <a:r>
              <a:rPr lang="es-PY" sz="2000" b="1" dirty="0" smtClean="0">
                <a:latin typeface="Roman"/>
                <a:cs typeface="Calibri" pitchFamily="34" charset="0"/>
              </a:rPr>
              <a:t>Área Temática Aguas, ID #40</a:t>
            </a:r>
            <a:endParaRPr lang="es-PY" sz="2000" b="1" dirty="0">
              <a:latin typeface="Roman"/>
              <a:cs typeface="Calibri" pitchFamily="34" charset="0"/>
            </a:endParaRPr>
          </a:p>
        </p:txBody>
      </p:sp>
      <p:sp>
        <p:nvSpPr>
          <p:cNvPr id="11" name="TextBox 10">
            <a:extLst>
              <a:ext uri="{FF2B5EF4-FFF2-40B4-BE49-F238E27FC236}">
                <a16:creationId xmlns:a16="http://schemas.microsoft.com/office/drawing/2014/main" id="{6F1FE7DF-309D-002B-9956-2923E4D8F22B}"/>
              </a:ext>
            </a:extLst>
          </p:cNvPr>
          <p:cNvSpPr txBox="1"/>
          <p:nvPr/>
        </p:nvSpPr>
        <p:spPr>
          <a:xfrm>
            <a:off x="1649953" y="6421315"/>
            <a:ext cx="5887994" cy="348813"/>
          </a:xfrm>
          <a:prstGeom prst="rect">
            <a:avLst/>
          </a:prstGeom>
          <a:noFill/>
        </p:spPr>
        <p:txBody>
          <a:bodyPr wrap="square">
            <a:spAutoFit/>
          </a:bodyPr>
          <a:lstStyle/>
          <a:p>
            <a:pPr marL="0" marR="0" algn="ctr" hangingPunct="0">
              <a:lnSpc>
                <a:spcPts val="2000"/>
              </a:lnSpc>
              <a:spcBef>
                <a:spcPts val="0"/>
              </a:spcBef>
              <a:spcAft>
                <a:spcPts val="1900"/>
              </a:spcAft>
            </a:pPr>
            <a:r>
              <a:rPr lang="es-UY" sz="1800" b="1" kern="150" dirty="0">
                <a:effectLst/>
                <a:latin typeface="Times New Roman" panose="02020603050405020304" pitchFamily="18" charset="0"/>
                <a:ea typeface="Times New Roman" panose="02020603050405020304" pitchFamily="18" charset="0"/>
              </a:rPr>
              <a:t>III Congreso </a:t>
            </a:r>
            <a:r>
              <a:rPr lang="es-UY" b="1" kern="150" dirty="0">
                <a:latin typeface="Times New Roman" panose="02020603050405020304" pitchFamily="18" charset="0"/>
                <a:ea typeface="Times New Roman" panose="02020603050405020304" pitchFamily="18" charset="0"/>
              </a:rPr>
              <a:t>de </a:t>
            </a:r>
            <a:r>
              <a:rPr lang="es-UY" sz="1800" b="1" kern="150" dirty="0">
                <a:effectLst/>
                <a:latin typeface="Times New Roman" panose="02020603050405020304" pitchFamily="18" charset="0"/>
                <a:ea typeface="Times New Roman" panose="02020603050405020304" pitchFamily="18" charset="0"/>
              </a:rPr>
              <a:t>Agua Ambiente y Energía, AUGM</a:t>
            </a:r>
            <a:endParaRPr lang="en-US" sz="1800" b="1" kern="150" dirty="0">
              <a:effectLst/>
              <a:latin typeface="Times New Roman" panose="02020603050405020304" pitchFamily="18" charset="0"/>
              <a:ea typeface="MS Mincho" panose="02020609040205080304" pitchFamily="49" charset="-128"/>
            </a:endParaRPr>
          </a:p>
        </p:txBody>
      </p:sp>
      <p:pic>
        <p:nvPicPr>
          <p:cNvPr id="12" name="Picture 11">
            <a:extLst>
              <a:ext uri="{FF2B5EF4-FFF2-40B4-BE49-F238E27FC236}">
                <a16:creationId xmlns:a16="http://schemas.microsoft.com/office/drawing/2014/main" id="{E7F24843-89A1-BF9E-AAA5-0A97C229B686}"/>
              </a:ext>
            </a:extLst>
          </p:cNvPr>
          <p:cNvPicPr>
            <a:picLocks noChangeAspect="1"/>
          </p:cNvPicPr>
          <p:nvPr/>
        </p:nvPicPr>
        <p:blipFill>
          <a:blip r:embed="rId3"/>
          <a:stretch>
            <a:fillRect/>
          </a:stretch>
        </p:blipFill>
        <p:spPr>
          <a:xfrm>
            <a:off x="3113891" y="171745"/>
            <a:ext cx="1068689" cy="1341607"/>
          </a:xfrm>
          <a:prstGeom prst="rect">
            <a:avLst/>
          </a:prstGeom>
        </p:spPr>
      </p:pic>
      <p:pic>
        <p:nvPicPr>
          <p:cNvPr id="3" name="image2.png">
            <a:extLst>
              <a:ext uri="{FF2B5EF4-FFF2-40B4-BE49-F238E27FC236}">
                <a16:creationId xmlns:a16="http://schemas.microsoft.com/office/drawing/2014/main" id="{3BF586C0-7BED-C561-D1FE-87F5D513FB55}"/>
              </a:ext>
            </a:extLst>
          </p:cNvPr>
          <p:cNvPicPr/>
          <p:nvPr/>
        </p:nvPicPr>
        <p:blipFill>
          <a:blip r:embed="rId4"/>
          <a:srcRect/>
          <a:stretch>
            <a:fillRect/>
          </a:stretch>
        </p:blipFill>
        <p:spPr>
          <a:xfrm>
            <a:off x="7849170" y="419463"/>
            <a:ext cx="834390" cy="805815"/>
          </a:xfrm>
          <a:prstGeom prst="rect">
            <a:avLst/>
          </a:prstGeom>
          <a:ln/>
        </p:spPr>
      </p:pic>
      <p:pic>
        <p:nvPicPr>
          <p:cNvPr id="4" name="image1.png">
            <a:extLst>
              <a:ext uri="{FF2B5EF4-FFF2-40B4-BE49-F238E27FC236}">
                <a16:creationId xmlns:a16="http://schemas.microsoft.com/office/drawing/2014/main" id="{BB704050-5E19-0758-AC04-BC9A7D4E9CB5}"/>
              </a:ext>
            </a:extLst>
          </p:cNvPr>
          <p:cNvPicPr/>
          <p:nvPr/>
        </p:nvPicPr>
        <p:blipFill>
          <a:blip r:embed="rId5"/>
          <a:srcRect/>
          <a:stretch>
            <a:fillRect/>
          </a:stretch>
        </p:blipFill>
        <p:spPr>
          <a:xfrm>
            <a:off x="4515420" y="648063"/>
            <a:ext cx="1506855" cy="428625"/>
          </a:xfrm>
          <a:prstGeom prst="rect">
            <a:avLst/>
          </a:prstGeom>
          <a:ln/>
        </p:spPr>
      </p:pic>
      <p:pic>
        <p:nvPicPr>
          <p:cNvPr id="5" name="image3.png">
            <a:extLst>
              <a:ext uri="{FF2B5EF4-FFF2-40B4-BE49-F238E27FC236}">
                <a16:creationId xmlns:a16="http://schemas.microsoft.com/office/drawing/2014/main" id="{094CE333-EF2A-0052-7D4A-4EDD99C1E0C8}"/>
              </a:ext>
            </a:extLst>
          </p:cNvPr>
          <p:cNvPicPr/>
          <p:nvPr/>
        </p:nvPicPr>
        <p:blipFill>
          <a:blip r:embed="rId6"/>
          <a:srcRect/>
          <a:stretch>
            <a:fillRect/>
          </a:stretch>
        </p:blipFill>
        <p:spPr>
          <a:xfrm>
            <a:off x="6087045" y="638538"/>
            <a:ext cx="1581150" cy="438150"/>
          </a:xfrm>
          <a:prstGeom prst="rect">
            <a:avLst/>
          </a:prstGeom>
          <a:ln/>
        </p:spPr>
      </p:pic>
      <p:pic>
        <p:nvPicPr>
          <p:cNvPr id="6" name="image7.png">
            <a:extLst>
              <a:ext uri="{FF2B5EF4-FFF2-40B4-BE49-F238E27FC236}">
                <a16:creationId xmlns:a16="http://schemas.microsoft.com/office/drawing/2014/main" id="{52A2E95D-E853-F4FC-21DD-D1DE43448275}"/>
              </a:ext>
            </a:extLst>
          </p:cNvPr>
          <p:cNvPicPr/>
          <p:nvPr/>
        </p:nvPicPr>
        <p:blipFill>
          <a:blip r:embed="rId7"/>
          <a:srcRect/>
          <a:stretch>
            <a:fillRect/>
          </a:stretch>
        </p:blipFill>
        <p:spPr>
          <a:xfrm>
            <a:off x="8105791" y="5378772"/>
            <a:ext cx="847725" cy="952500"/>
          </a:xfrm>
          <a:prstGeom prst="rect">
            <a:avLst/>
          </a:prstGeom>
          <a:ln/>
        </p:spPr>
      </p:pic>
      <p:pic>
        <p:nvPicPr>
          <p:cNvPr id="7" name="image8.png">
            <a:extLst>
              <a:ext uri="{FF2B5EF4-FFF2-40B4-BE49-F238E27FC236}">
                <a16:creationId xmlns:a16="http://schemas.microsoft.com/office/drawing/2014/main" id="{8CBE7454-1589-BB0E-499E-CD8BD26D972E}"/>
              </a:ext>
            </a:extLst>
          </p:cNvPr>
          <p:cNvPicPr/>
          <p:nvPr/>
        </p:nvPicPr>
        <p:blipFill>
          <a:blip r:embed="rId8"/>
          <a:srcRect/>
          <a:stretch>
            <a:fillRect/>
          </a:stretch>
        </p:blipFill>
        <p:spPr>
          <a:xfrm>
            <a:off x="7429516" y="5558049"/>
            <a:ext cx="676275" cy="638175"/>
          </a:xfrm>
          <a:prstGeom prst="rect">
            <a:avLst/>
          </a:prstGeom>
          <a:ln/>
        </p:spPr>
      </p:pic>
      <p:sp>
        <p:nvSpPr>
          <p:cNvPr id="10" name="Cuadro de texto 1">
            <a:extLst>
              <a:ext uri="{FF2B5EF4-FFF2-40B4-BE49-F238E27FC236}">
                <a16:creationId xmlns:a16="http://schemas.microsoft.com/office/drawing/2014/main" id="{CE94B2BB-A9CF-0C3F-E8E0-88D69102D8BC}"/>
              </a:ext>
            </a:extLst>
          </p:cNvPr>
          <p:cNvSpPr txBox="1">
            <a:spLocks noChangeArrowheads="1"/>
          </p:cNvSpPr>
          <p:nvPr/>
        </p:nvSpPr>
        <p:spPr bwMode="auto">
          <a:xfrm>
            <a:off x="4406479" y="190818"/>
            <a:ext cx="1000125" cy="246380"/>
          </a:xfrm>
          <a:prstGeom prst="rect">
            <a:avLst/>
          </a:prstGeom>
          <a:solidFill>
            <a:srgbClr val="FFFFFF"/>
          </a:solidFill>
          <a:ln w="9525">
            <a:solidFill>
              <a:schemeClr val="bg1"/>
            </a:solidFill>
            <a:miter lim="800000"/>
            <a:headEnd/>
            <a:tailEnd/>
          </a:ln>
        </p:spPr>
        <p:txBody>
          <a:bodyPr rot="0" vert="horz" wrap="square" lIns="91440" tIns="45720" rIns="91440" bIns="45720" anchor="t" anchorCtr="0">
            <a:spAutoFit/>
          </a:bodyPr>
          <a:lstStyle/>
          <a:p>
            <a:pPr marL="0" marR="0">
              <a:spcBef>
                <a:spcPts val="0"/>
              </a:spcBef>
              <a:spcAft>
                <a:spcPts val="0"/>
              </a:spcAft>
            </a:pPr>
            <a:r>
              <a:rPr lang="en-US" sz="1000" b="1" dirty="0">
                <a:solidFill>
                  <a:srgbClr val="404040"/>
                </a:solidFill>
                <a:effectLst/>
                <a:latin typeface="Liberation Serif"/>
                <a:ea typeface="Liberation Serif"/>
                <a:cs typeface="Liberation Serif"/>
              </a:rPr>
              <a:t>Apoyan:</a:t>
            </a:r>
            <a:endParaRPr lang="en-US" sz="1200" dirty="0">
              <a:effectLst/>
              <a:latin typeface="Liberation Serif"/>
              <a:ea typeface="Liberation Serif"/>
              <a:cs typeface="Liberation Serif"/>
            </a:endParaRPr>
          </a:p>
        </p:txBody>
      </p:sp>
      <p:sp>
        <p:nvSpPr>
          <p:cNvPr id="13" name="Cuadro de texto 1">
            <a:extLst>
              <a:ext uri="{FF2B5EF4-FFF2-40B4-BE49-F238E27FC236}">
                <a16:creationId xmlns:a16="http://schemas.microsoft.com/office/drawing/2014/main" id="{34B4581B-CFA0-B0BC-C81A-146C7CC8BBB4}"/>
              </a:ext>
            </a:extLst>
          </p:cNvPr>
          <p:cNvSpPr txBox="1">
            <a:spLocks noChangeArrowheads="1"/>
          </p:cNvSpPr>
          <p:nvPr/>
        </p:nvSpPr>
        <p:spPr bwMode="auto">
          <a:xfrm>
            <a:off x="7266240" y="5270322"/>
            <a:ext cx="1000125" cy="246380"/>
          </a:xfrm>
          <a:prstGeom prst="rect">
            <a:avLst/>
          </a:prstGeom>
          <a:solidFill>
            <a:srgbClr val="FFFFFF"/>
          </a:solidFill>
          <a:ln w="9525">
            <a:solidFill>
              <a:schemeClr val="bg1"/>
            </a:solidFill>
            <a:miter lim="800000"/>
            <a:headEnd/>
            <a:tailEnd/>
          </a:ln>
        </p:spPr>
        <p:txBody>
          <a:bodyPr rot="0" vert="horz" wrap="square" lIns="91440" tIns="45720" rIns="91440" bIns="45720" anchor="t" anchorCtr="0">
            <a:spAutoFit/>
          </a:bodyPr>
          <a:lstStyle/>
          <a:p>
            <a:pPr marL="0" marR="0">
              <a:spcBef>
                <a:spcPts val="0"/>
              </a:spcBef>
              <a:spcAft>
                <a:spcPts val="0"/>
              </a:spcAft>
            </a:pPr>
            <a:r>
              <a:rPr lang="en-US" sz="1000" b="1" dirty="0">
                <a:solidFill>
                  <a:srgbClr val="404040"/>
                </a:solidFill>
                <a:effectLst/>
                <a:latin typeface="Liberation Serif"/>
                <a:ea typeface="Liberation Serif"/>
                <a:cs typeface="Liberation Serif"/>
              </a:rPr>
              <a:t>Organizan:</a:t>
            </a:r>
            <a:endParaRPr lang="en-US" sz="1200" dirty="0">
              <a:effectLst/>
              <a:latin typeface="Liberation Serif"/>
              <a:ea typeface="Liberation Serif"/>
              <a:cs typeface="Liberation Serif"/>
            </a:endParaRPr>
          </a:p>
        </p:txBody>
      </p:sp>
      <p:pic>
        <p:nvPicPr>
          <p:cNvPr id="22" name="Imagen 21"/>
          <p:cNvPicPr/>
          <p:nvPr/>
        </p:nvPicPr>
        <p:blipFill>
          <a:blip r:embed="rId9" cstate="print">
            <a:extLst>
              <a:ext uri="{28A0092B-C50C-407E-A947-70E740481C1C}">
                <a14:useLocalDpi xmlns:a14="http://schemas.microsoft.com/office/drawing/2010/main" val="0"/>
              </a:ext>
            </a:extLst>
          </a:blip>
          <a:stretch>
            <a:fillRect/>
          </a:stretch>
        </p:blipFill>
        <p:spPr>
          <a:xfrm>
            <a:off x="242069" y="245613"/>
            <a:ext cx="1224000" cy="1224000"/>
          </a:xfrm>
          <a:prstGeom prst="rect">
            <a:avLst/>
          </a:prstGeom>
        </p:spPr>
      </p:pic>
      <p:pic>
        <p:nvPicPr>
          <p:cNvPr id="16" name="Imagen 1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610818" y="219786"/>
            <a:ext cx="1336653" cy="13320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PY" dirty="0" smtClean="0"/>
              <a:t>Conclusión</a:t>
            </a:r>
            <a:endParaRPr lang="es-PY" dirty="0"/>
          </a:p>
        </p:txBody>
      </p:sp>
      <p:sp>
        <p:nvSpPr>
          <p:cNvPr id="3" name="Marcador de contenido 2"/>
          <p:cNvSpPr>
            <a:spLocks noGrp="1"/>
          </p:cNvSpPr>
          <p:nvPr>
            <p:ph idx="1"/>
          </p:nvPr>
        </p:nvSpPr>
        <p:spPr>
          <a:xfrm>
            <a:off x="2797791" y="1845734"/>
            <a:ext cx="5568969" cy="4023360"/>
          </a:xfrm>
        </p:spPr>
        <p:txBody>
          <a:bodyPr>
            <a:normAutofit/>
          </a:bodyPr>
          <a:lstStyle/>
          <a:p>
            <a:pPr algn="just"/>
            <a:r>
              <a:rPr lang="es-UY" dirty="0"/>
              <a:t>Los recuentos de Aerobios mesófilos, de </a:t>
            </a:r>
            <a:r>
              <a:rPr lang="es-UY" i="1" dirty="0"/>
              <a:t>E. coli</a:t>
            </a:r>
            <a:r>
              <a:rPr lang="es-UY" dirty="0"/>
              <a:t>, y las determinaciones de </a:t>
            </a:r>
            <a:r>
              <a:rPr lang="es-UY" i="1" dirty="0"/>
              <a:t>P. aeruginosa</a:t>
            </a:r>
            <a:r>
              <a:rPr lang="es-UY" dirty="0"/>
              <a:t> fueron reportadas dentro de los límites permitidos, en todos los </a:t>
            </a:r>
            <a:r>
              <a:rPr lang="es-UY" dirty="0" smtClean="0"/>
              <a:t>casos.</a:t>
            </a:r>
          </a:p>
          <a:p>
            <a:pPr algn="just"/>
            <a:r>
              <a:rPr lang="es-UY" dirty="0" smtClean="0"/>
              <a:t>Sin </a:t>
            </a:r>
            <a:r>
              <a:rPr lang="es-UY" dirty="0"/>
              <a:t>embargo, los resultados demuestran que el 36,4% de las muestras colectadas son no aptas para consumo, al superar el recuento de Coliformes </a:t>
            </a:r>
            <a:r>
              <a:rPr lang="es-UY" dirty="0" smtClean="0"/>
              <a:t>totales </a:t>
            </a:r>
            <a:r>
              <a:rPr lang="es-UY" dirty="0"/>
              <a:t>máximo permitido para agua potable, y </a:t>
            </a:r>
            <a:r>
              <a:rPr lang="es-UY" dirty="0" smtClean="0"/>
              <a:t>coliformes fecales.</a:t>
            </a:r>
          </a:p>
          <a:p>
            <a:pPr algn="just"/>
            <a:r>
              <a:rPr lang="es-UY" dirty="0" smtClean="0"/>
              <a:t>Además de estas 11 muestras, se intentaron colectar muestras de 6 puntos más, pero estos no contaban con agua corriente.</a:t>
            </a:r>
          </a:p>
        </p:txBody>
      </p:sp>
      <p:pic>
        <p:nvPicPr>
          <p:cNvPr id="6" name="Imagen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9688" y="1889962"/>
            <a:ext cx="2298103" cy="4087505"/>
          </a:xfrm>
          <a:prstGeom prst="rect">
            <a:avLst/>
          </a:prstGeom>
          <a:ln>
            <a:noFill/>
          </a:ln>
          <a:effectLst>
            <a:softEdge rad="112500"/>
          </a:effectLst>
        </p:spPr>
      </p:pic>
    </p:spTree>
    <p:extLst>
      <p:ext uri="{BB962C8B-B14F-4D97-AF65-F5344CB8AC3E}">
        <p14:creationId xmlns:p14="http://schemas.microsoft.com/office/powerpoint/2010/main" val="37491776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PY" dirty="0" smtClean="0"/>
              <a:t>Conclusión</a:t>
            </a:r>
            <a:endParaRPr lang="es-PY" dirty="0"/>
          </a:p>
        </p:txBody>
      </p:sp>
      <p:sp>
        <p:nvSpPr>
          <p:cNvPr id="3" name="Marcador de contenido 2"/>
          <p:cNvSpPr>
            <a:spLocks noGrp="1"/>
          </p:cNvSpPr>
          <p:nvPr>
            <p:ph idx="1"/>
          </p:nvPr>
        </p:nvSpPr>
        <p:spPr>
          <a:xfrm>
            <a:off x="822959" y="1845734"/>
            <a:ext cx="4909101" cy="4023360"/>
          </a:xfrm>
        </p:spPr>
        <p:txBody>
          <a:bodyPr/>
          <a:lstStyle/>
          <a:p>
            <a:pPr algn="just" hangingPunct="0"/>
            <a:r>
              <a:rPr lang="es-UY" dirty="0"/>
              <a:t>Los coliformes totales y fecales son indicadores en calidad de agua, ya que se relacionan con la posible presencia de otros patógenos de detección más difícil, que pueden causar distintas enfermedades al consumidor.</a:t>
            </a:r>
            <a:endParaRPr lang="es-PY" dirty="0"/>
          </a:p>
          <a:p>
            <a:pPr algn="just" hangingPunct="0"/>
            <a:r>
              <a:rPr lang="es-ES" dirty="0"/>
              <a:t>Estos hallazgos sugieren la </a:t>
            </a:r>
            <a:r>
              <a:rPr lang="es-ES" dirty="0" smtClean="0"/>
              <a:t>necesidad del </a:t>
            </a:r>
            <a:r>
              <a:rPr lang="es-ES" dirty="0"/>
              <a:t>correcto tratamiento de las de las aguas distribuidas en zonas urbanas de la ciudad de San Lorenzo para velar por la salud de sus ciudadanos.</a:t>
            </a:r>
            <a:endParaRPr lang="es-PY" dirty="0"/>
          </a:p>
        </p:txBody>
      </p:sp>
      <p:pic>
        <p:nvPicPr>
          <p:cNvPr id="5" name="Imagen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23367" y="1845734"/>
            <a:ext cx="2392836" cy="4253932"/>
          </a:xfrm>
          <a:prstGeom prst="rect">
            <a:avLst/>
          </a:prstGeom>
          <a:ln>
            <a:noFill/>
          </a:ln>
          <a:effectLst>
            <a:softEdge rad="112500"/>
          </a:effectLst>
        </p:spPr>
      </p:pic>
    </p:spTree>
    <p:extLst>
      <p:ext uri="{BB962C8B-B14F-4D97-AF65-F5344CB8AC3E}">
        <p14:creationId xmlns:p14="http://schemas.microsoft.com/office/powerpoint/2010/main" val="2032121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PY" dirty="0" smtClean="0"/>
              <a:t>Referencias</a:t>
            </a:r>
            <a:endParaRPr lang="es-PY" dirty="0"/>
          </a:p>
        </p:txBody>
      </p:sp>
      <p:sp>
        <p:nvSpPr>
          <p:cNvPr id="3" name="Marcador de contenido 2"/>
          <p:cNvSpPr>
            <a:spLocks noGrp="1"/>
          </p:cNvSpPr>
          <p:nvPr>
            <p:ph idx="1"/>
          </p:nvPr>
        </p:nvSpPr>
        <p:spPr>
          <a:xfrm>
            <a:off x="2711918" y="1901690"/>
            <a:ext cx="5755262" cy="4023360"/>
          </a:xfrm>
        </p:spPr>
        <p:txBody>
          <a:bodyPr>
            <a:normAutofit/>
          </a:bodyPr>
          <a:lstStyle/>
          <a:p>
            <a:pPr algn="just"/>
            <a:r>
              <a:rPr lang="es-UY" sz="1600" dirty="0"/>
              <a:t>INTN, Organismo Nacional de Certificación y Normalización del Instituto Nacional de Tecnología, Normalización y Metrología (2011). Norma Paraguaya NP 24 001 80. Agua potable especificaciones. 6ª Ed. Asunción</a:t>
            </a:r>
            <a:r>
              <a:rPr lang="es-UY" sz="1600" dirty="0" smtClean="0"/>
              <a:t>.</a:t>
            </a:r>
          </a:p>
          <a:p>
            <a:pPr algn="just"/>
            <a:r>
              <a:rPr lang="en-US" sz="1600" dirty="0"/>
              <a:t>Rice, E.W., Baird, R.B., Eaton, A.D. and Clesceri, L.S. (Eds.) (2012) Standard Methods for the Examination of Water and Wastewater. 22nd Edition, American Public Health Association, American Water Works, Water Environment Federation, Washington </a:t>
            </a:r>
            <a:r>
              <a:rPr lang="en-US" sz="1600" dirty="0" smtClean="0"/>
              <a:t>DC.</a:t>
            </a:r>
            <a:endParaRPr lang="es-UY" sz="1600" dirty="0"/>
          </a:p>
          <a:p>
            <a:pPr marL="0" indent="0" algn="just">
              <a:buNone/>
            </a:pPr>
            <a:r>
              <a:rPr lang="en-US" sz="1600" dirty="0" smtClean="0"/>
              <a:t>International </a:t>
            </a:r>
            <a:r>
              <a:rPr lang="en-US" sz="1600" dirty="0"/>
              <a:t>Organization for Standardization (2006) </a:t>
            </a:r>
            <a:r>
              <a:rPr lang="en-US" sz="1600" dirty="0" smtClean="0"/>
              <a:t>ISO 16266:2006</a:t>
            </a:r>
            <a:r>
              <a:rPr lang="en-US" sz="1600" dirty="0"/>
              <a:t>. </a:t>
            </a:r>
            <a:r>
              <a:rPr lang="en-US" sz="1600" dirty="0" smtClean="0"/>
              <a:t>Calidad del agua: Detección y enumeración de </a:t>
            </a:r>
            <a:r>
              <a:rPr lang="en-US" sz="1600" i="1" dirty="0" smtClean="0"/>
              <a:t>Pseudomonas </a:t>
            </a:r>
            <a:r>
              <a:rPr lang="es-PY" sz="1600" i="1" dirty="0"/>
              <a:t>a</a:t>
            </a:r>
            <a:r>
              <a:rPr lang="es-PY" sz="1600" i="1" dirty="0" smtClean="0"/>
              <a:t>eruginosa</a:t>
            </a:r>
            <a:r>
              <a:rPr lang="es-PY" sz="1600" i="1" dirty="0"/>
              <a:t>: </a:t>
            </a:r>
            <a:r>
              <a:rPr lang="es-PY" sz="1600" i="1" dirty="0" smtClean="0"/>
              <a:t>Método de filtración por membrana</a:t>
            </a:r>
            <a:r>
              <a:rPr lang="es-PY" sz="1600" dirty="0" smtClean="0"/>
              <a:t>. </a:t>
            </a:r>
            <a:r>
              <a:rPr lang="es-PY" sz="1600" dirty="0"/>
              <a:t>ISO, </a:t>
            </a:r>
            <a:r>
              <a:rPr lang="es-PY" sz="1600" dirty="0" smtClean="0"/>
              <a:t>Ginebra, Suiza.</a:t>
            </a:r>
            <a:endParaRPr lang="es-UY" sz="1600" dirty="0" smtClean="0"/>
          </a:p>
          <a:p>
            <a:pPr algn="just"/>
            <a:endParaRPr lang="es-PY" sz="1600" dirty="0"/>
          </a:p>
          <a:p>
            <a:endParaRPr lang="es-PY" sz="1600" dirty="0"/>
          </a:p>
        </p:txBody>
      </p:sp>
      <p:pic>
        <p:nvPicPr>
          <p:cNvPr id="5" name="Imagen 4"/>
          <p:cNvPicPr>
            <a:picLocks noChangeAspect="1"/>
          </p:cNvPicPr>
          <p:nvPr/>
        </p:nvPicPr>
        <p:blipFill rotWithShape="1">
          <a:blip r:embed="rId2">
            <a:extLst>
              <a:ext uri="{28A0092B-C50C-407E-A947-70E740481C1C}">
                <a14:useLocalDpi xmlns:a14="http://schemas.microsoft.com/office/drawing/2010/main" val="0"/>
              </a:ext>
            </a:extLst>
          </a:blip>
          <a:srcRect l="11394" t="1" r="41711" b="441"/>
          <a:stretch/>
        </p:blipFill>
        <p:spPr>
          <a:xfrm>
            <a:off x="-2874" y="1992923"/>
            <a:ext cx="2714792" cy="3840894"/>
          </a:xfrm>
          <a:prstGeom prst="rect">
            <a:avLst/>
          </a:prstGeom>
          <a:ln>
            <a:noFill/>
          </a:ln>
          <a:effectLst>
            <a:softEdge rad="112500"/>
          </a:effectLst>
        </p:spPr>
      </p:pic>
    </p:spTree>
    <p:extLst>
      <p:ext uri="{BB962C8B-B14F-4D97-AF65-F5344CB8AC3E}">
        <p14:creationId xmlns:p14="http://schemas.microsoft.com/office/powerpoint/2010/main" val="27243536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es-PY" b="1" dirty="0">
                <a:solidFill>
                  <a:srgbClr val="E48312"/>
                </a:solidFill>
                <a:effectLst>
                  <a:outerShdw blurRad="38100" dist="38100" dir="2700000" algn="tl">
                    <a:srgbClr val="000000">
                      <a:alpha val="43137"/>
                    </a:srgbClr>
                  </a:outerShdw>
                </a:effectLst>
              </a:rPr>
              <a:t>Muchas </a:t>
            </a:r>
            <a:r>
              <a:rPr lang="es-PY" b="1" dirty="0" smtClean="0">
                <a:solidFill>
                  <a:srgbClr val="E48312"/>
                </a:solidFill>
                <a:effectLst>
                  <a:outerShdw blurRad="38100" dist="38100" dir="2700000" algn="tl">
                    <a:srgbClr val="000000">
                      <a:alpha val="43137"/>
                    </a:srgbClr>
                  </a:outerShdw>
                </a:effectLst>
              </a:rPr>
              <a:t>gracias</a:t>
            </a:r>
            <a:endParaRPr lang="es-PY" dirty="0"/>
          </a:p>
        </p:txBody>
      </p:sp>
      <p:pic>
        <p:nvPicPr>
          <p:cNvPr id="6" name="Imagen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7344" y="1882503"/>
            <a:ext cx="8615031" cy="4183674"/>
          </a:xfrm>
          <a:prstGeom prst="rect">
            <a:avLst/>
          </a:prstGeom>
          <a:ln>
            <a:noFill/>
          </a:ln>
          <a:effectLst>
            <a:softEdge rad="112500"/>
          </a:effectLst>
        </p:spPr>
      </p:pic>
    </p:spTree>
    <p:extLst>
      <p:ext uri="{BB962C8B-B14F-4D97-AF65-F5344CB8AC3E}">
        <p14:creationId xmlns:p14="http://schemas.microsoft.com/office/powerpoint/2010/main" val="28371299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PY" dirty="0" smtClean="0"/>
              <a:t>Introducción</a:t>
            </a:r>
            <a:endParaRPr lang="es-PY" dirty="0"/>
          </a:p>
        </p:txBody>
      </p:sp>
      <p:sp>
        <p:nvSpPr>
          <p:cNvPr id="3" name="Marcador de contenido 2"/>
          <p:cNvSpPr>
            <a:spLocks noGrp="1"/>
          </p:cNvSpPr>
          <p:nvPr>
            <p:ph idx="1"/>
          </p:nvPr>
        </p:nvSpPr>
        <p:spPr>
          <a:xfrm>
            <a:off x="822959" y="1845734"/>
            <a:ext cx="3627121" cy="4023360"/>
          </a:xfrm>
        </p:spPr>
        <p:txBody>
          <a:bodyPr>
            <a:normAutofit/>
          </a:bodyPr>
          <a:lstStyle/>
          <a:p>
            <a:pPr algn="just" hangingPunct="0"/>
            <a:r>
              <a:rPr lang="es-ES" dirty="0"/>
              <a:t>La calidad del agua en los espacios públicos </a:t>
            </a:r>
            <a:r>
              <a:rPr lang="es-ES" dirty="0" smtClean="0"/>
              <a:t>recreativos es </a:t>
            </a:r>
            <a:r>
              <a:rPr lang="es-ES" dirty="0"/>
              <a:t>un factor importante para el acceso seguro al líquido </a:t>
            </a:r>
            <a:r>
              <a:rPr lang="es-ES" dirty="0" smtClean="0"/>
              <a:t>vital</a:t>
            </a:r>
            <a:r>
              <a:rPr lang="es-PY" dirty="0" smtClean="0"/>
              <a:t>.</a:t>
            </a:r>
            <a:endParaRPr lang="es-PY" dirty="0"/>
          </a:p>
          <a:p>
            <a:pPr algn="just" hangingPunct="0"/>
            <a:endParaRPr lang="es-ES" dirty="0" smtClean="0"/>
          </a:p>
          <a:p>
            <a:pPr algn="just" hangingPunct="0"/>
            <a:endParaRPr lang="es-ES" dirty="0" smtClean="0"/>
          </a:p>
          <a:p>
            <a:pPr algn="just" hangingPunct="0"/>
            <a:endParaRPr lang="es-ES" dirty="0"/>
          </a:p>
          <a:p>
            <a:pPr algn="just" hangingPunct="0"/>
            <a:endParaRPr lang="es-ES" dirty="0" smtClean="0"/>
          </a:p>
          <a:p>
            <a:endParaRPr lang="es-PY" dirty="0"/>
          </a:p>
        </p:txBody>
      </p:sp>
      <p:sp>
        <p:nvSpPr>
          <p:cNvPr id="5" name="Rectángulo 4"/>
          <p:cNvSpPr/>
          <p:nvPr/>
        </p:nvSpPr>
        <p:spPr>
          <a:xfrm>
            <a:off x="4781006" y="3576014"/>
            <a:ext cx="3585754" cy="2210862"/>
          </a:xfrm>
          <a:prstGeom prst="rect">
            <a:avLst/>
          </a:prstGeom>
        </p:spPr>
        <p:txBody>
          <a:bodyPr wrap="square">
            <a:spAutoFit/>
          </a:bodyPr>
          <a:lstStyle/>
          <a:p>
            <a:pPr marL="91440" lvl="0" indent="-91440" algn="just" defTabSz="914400" hangingPunct="0">
              <a:lnSpc>
                <a:spcPct val="90000"/>
              </a:lnSpc>
              <a:spcBef>
                <a:spcPts val="1200"/>
              </a:spcBef>
              <a:spcAft>
                <a:spcPts val="200"/>
              </a:spcAft>
              <a:buClr>
                <a:srgbClr val="E48312"/>
              </a:buClr>
              <a:buSzPct val="100000"/>
              <a:buFont typeface="Calibri" panose="020F0502020204030204" pitchFamily="34" charset="0"/>
              <a:buChar char=" "/>
            </a:pPr>
            <a:endParaRPr lang="es-ES" sz="2000" dirty="0">
              <a:solidFill>
                <a:srgbClr val="000000">
                  <a:lumMod val="75000"/>
                  <a:lumOff val="25000"/>
                </a:srgbClr>
              </a:solidFill>
            </a:endParaRPr>
          </a:p>
          <a:p>
            <a:pPr marL="91440" lvl="0" indent="-91440" algn="just" defTabSz="914400" hangingPunct="0">
              <a:lnSpc>
                <a:spcPct val="90000"/>
              </a:lnSpc>
              <a:spcBef>
                <a:spcPts val="1200"/>
              </a:spcBef>
              <a:spcAft>
                <a:spcPts val="200"/>
              </a:spcAft>
              <a:buClr>
                <a:srgbClr val="E48312"/>
              </a:buClr>
              <a:buSzPct val="100000"/>
              <a:buFont typeface="Calibri" panose="020F0502020204030204" pitchFamily="34" charset="0"/>
              <a:buChar char=" "/>
            </a:pPr>
            <a:r>
              <a:rPr lang="es-ES" sz="2000" dirty="0">
                <a:solidFill>
                  <a:srgbClr val="000000">
                    <a:lumMod val="75000"/>
                    <a:lumOff val="25000"/>
                  </a:srgbClr>
                </a:solidFill>
              </a:rPr>
              <a:t>Se propuso como objetivo principal analizar microbiológicamente muestras de aguas provenientes de parques y plazas de la ciudad de San Lorenzo.</a:t>
            </a:r>
            <a:endParaRPr lang="es-PY" sz="2000" dirty="0">
              <a:solidFill>
                <a:srgbClr val="000000">
                  <a:lumMod val="75000"/>
                  <a:lumOff val="25000"/>
                </a:srgbClr>
              </a:solidFill>
            </a:endParaRPr>
          </a:p>
        </p:txBody>
      </p:sp>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1914" y="2928966"/>
            <a:ext cx="3398166" cy="3504957"/>
          </a:xfrm>
          <a:prstGeom prst="rect">
            <a:avLst/>
          </a:prstGeom>
          <a:ln>
            <a:noFill/>
          </a:ln>
          <a:effectLst>
            <a:softEdge rad="112500"/>
          </a:effectLst>
        </p:spPr>
      </p:pic>
      <p:pic>
        <p:nvPicPr>
          <p:cNvPr id="6" name="Imagen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32754" y="1845734"/>
            <a:ext cx="2882257" cy="2166450"/>
          </a:xfrm>
          <a:prstGeom prst="rect">
            <a:avLst/>
          </a:prstGeom>
          <a:ln>
            <a:noFill/>
          </a:ln>
          <a:effectLst>
            <a:softEdge rad="112500"/>
          </a:effectLst>
        </p:spPr>
      </p:pic>
    </p:spTree>
    <p:extLst>
      <p:ext uri="{BB962C8B-B14F-4D97-AF65-F5344CB8AC3E}">
        <p14:creationId xmlns:p14="http://schemas.microsoft.com/office/powerpoint/2010/main" val="23014188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PY" dirty="0" smtClean="0"/>
              <a:t>Metodología</a:t>
            </a:r>
            <a:endParaRPr lang="es-PY" dirty="0"/>
          </a:p>
        </p:txBody>
      </p:sp>
      <p:sp>
        <p:nvSpPr>
          <p:cNvPr id="5" name="Rectángulo 4"/>
          <p:cNvSpPr/>
          <p:nvPr/>
        </p:nvSpPr>
        <p:spPr>
          <a:xfrm>
            <a:off x="4710974" y="2203163"/>
            <a:ext cx="3533140" cy="2585323"/>
          </a:xfrm>
          <a:prstGeom prst="rect">
            <a:avLst/>
          </a:prstGeom>
        </p:spPr>
        <p:txBody>
          <a:bodyPr wrap="square">
            <a:spAutoFit/>
          </a:bodyPr>
          <a:lstStyle/>
          <a:p>
            <a:pPr algn="just"/>
            <a:r>
              <a:rPr lang="es-PY" dirty="0" smtClean="0"/>
              <a:t>Se </a:t>
            </a:r>
            <a:r>
              <a:rPr lang="es-PY" dirty="0"/>
              <a:t>enumeraron 27 espacios verdes de recreación públicos </a:t>
            </a:r>
            <a:r>
              <a:rPr lang="es-PY" dirty="0" smtClean="0"/>
              <a:t>de </a:t>
            </a:r>
            <a:r>
              <a:rPr lang="es-PY" dirty="0"/>
              <a:t>la ciudad de San Lorenzo, Departamento de Central, de las cuales se colectaron muestras en 11 de ellos, en el mes de junio del 2023, mediante un muestreo por conveniencia de acuerdo a la distancia del laboratorio de análisis.</a:t>
            </a:r>
          </a:p>
        </p:txBody>
      </p:sp>
      <p:pic>
        <p:nvPicPr>
          <p:cNvPr id="87" name="Imagen 86"/>
          <p:cNvPicPr>
            <a:picLocks noChangeAspect="1"/>
          </p:cNvPicPr>
          <p:nvPr/>
        </p:nvPicPr>
        <p:blipFill>
          <a:blip r:embed="rId2"/>
          <a:stretch>
            <a:fillRect/>
          </a:stretch>
        </p:blipFill>
        <p:spPr>
          <a:xfrm>
            <a:off x="449501" y="2049226"/>
            <a:ext cx="4261473" cy="3170195"/>
          </a:xfrm>
          <a:prstGeom prst="rect">
            <a:avLst/>
          </a:prstGeom>
        </p:spPr>
      </p:pic>
    </p:spTree>
    <p:extLst>
      <p:ext uri="{BB962C8B-B14F-4D97-AF65-F5344CB8AC3E}">
        <p14:creationId xmlns:p14="http://schemas.microsoft.com/office/powerpoint/2010/main" val="6305587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PY" dirty="0" smtClean="0"/>
              <a:t>Metodología</a:t>
            </a:r>
            <a:endParaRPr lang="es-PY" dirty="0"/>
          </a:p>
        </p:txBody>
      </p:sp>
      <p:sp>
        <p:nvSpPr>
          <p:cNvPr id="3" name="Rectángulo 2"/>
          <p:cNvSpPr/>
          <p:nvPr/>
        </p:nvSpPr>
        <p:spPr>
          <a:xfrm>
            <a:off x="595086" y="2054668"/>
            <a:ext cx="4949371" cy="4093428"/>
          </a:xfrm>
          <a:prstGeom prst="rect">
            <a:avLst/>
          </a:prstGeom>
        </p:spPr>
        <p:txBody>
          <a:bodyPr wrap="square">
            <a:spAutoFit/>
          </a:bodyPr>
          <a:lstStyle/>
          <a:p>
            <a:pPr algn="just" fontAlgn="auto">
              <a:spcAft>
                <a:spcPts val="0"/>
              </a:spcAft>
            </a:pPr>
            <a:r>
              <a:rPr lang="es-UY" sz="2000" kern="150" dirty="0" smtClean="0">
                <a:ea typeface="AR PL SungtiL GB"/>
                <a:cs typeface="Lohit Devanagari"/>
              </a:rPr>
              <a:t>Se </a:t>
            </a:r>
            <a:r>
              <a:rPr lang="es-UY" sz="2000" kern="150" dirty="0">
                <a:ea typeface="AR PL SungtiL GB"/>
                <a:cs typeface="Lohit Devanagari"/>
              </a:rPr>
              <a:t>realizaron recuentos </a:t>
            </a:r>
            <a:r>
              <a:rPr lang="es-UY" sz="2000" kern="150" dirty="0" smtClean="0">
                <a:ea typeface="AR PL SungtiL GB"/>
                <a:cs typeface="Lohit Devanagari"/>
              </a:rPr>
              <a:t>de:</a:t>
            </a:r>
          </a:p>
          <a:p>
            <a:pPr marL="285750" indent="-285750" algn="just">
              <a:buClr>
                <a:schemeClr val="accent1"/>
              </a:buClr>
              <a:buSzPct val="150000"/>
              <a:buFontTx/>
              <a:buChar char="•"/>
            </a:pPr>
            <a:endParaRPr lang="es-UY" sz="2000" kern="150" dirty="0" smtClean="0">
              <a:ea typeface="AR PL SungtiL GB"/>
              <a:cs typeface="Lohit Devanagari"/>
            </a:endParaRPr>
          </a:p>
          <a:p>
            <a:pPr marL="285750" indent="-285750" algn="just">
              <a:buClr>
                <a:schemeClr val="accent1"/>
              </a:buClr>
              <a:buSzPct val="150000"/>
              <a:buFontTx/>
              <a:buChar char="•"/>
            </a:pPr>
            <a:r>
              <a:rPr lang="es-UY" sz="2000" b="1" kern="150" dirty="0">
                <a:ea typeface="AR PL SungtiL GB"/>
                <a:cs typeface="Lohit Devanagari"/>
              </a:rPr>
              <a:t>Aerobios mesófilos</a:t>
            </a:r>
            <a:r>
              <a:rPr lang="es-UY" sz="2000" kern="150" dirty="0">
                <a:ea typeface="AR PL SungtiL GB"/>
                <a:cs typeface="Lohit Devanagari"/>
              </a:rPr>
              <a:t>, recuento en placa </a:t>
            </a:r>
            <a:r>
              <a:rPr lang="es-UY" kern="150" dirty="0" smtClean="0">
                <a:ea typeface="AR PL SungtiL GB"/>
                <a:cs typeface="Lohit Devanagari"/>
              </a:rPr>
              <a:t>(</a:t>
            </a:r>
            <a:r>
              <a:rPr lang="es-PY" dirty="0" smtClean="0"/>
              <a:t>APHA/AWWA/WEF/SMEWW 9215:2012)</a:t>
            </a:r>
            <a:endParaRPr lang="es-UY" sz="2000" kern="150" dirty="0">
              <a:ea typeface="AR PL SungtiL GB"/>
              <a:cs typeface="Lohit Devanagari"/>
            </a:endParaRPr>
          </a:p>
          <a:p>
            <a:pPr marL="285750" indent="-285750" algn="just">
              <a:buClr>
                <a:schemeClr val="accent1"/>
              </a:buClr>
              <a:buSzPct val="150000"/>
              <a:buFontTx/>
              <a:buChar char="•"/>
            </a:pPr>
            <a:r>
              <a:rPr lang="es-UY" sz="2000" b="1" kern="150" dirty="0" smtClean="0">
                <a:ea typeface="AR PL SungtiL GB"/>
                <a:cs typeface="Lohit Devanagari"/>
              </a:rPr>
              <a:t>Coliformes </a:t>
            </a:r>
            <a:r>
              <a:rPr lang="es-UY" sz="2000" b="1" kern="150" dirty="0">
                <a:ea typeface="AR PL SungtiL GB"/>
                <a:cs typeface="Lohit Devanagari"/>
              </a:rPr>
              <a:t>totales</a:t>
            </a:r>
            <a:r>
              <a:rPr lang="es-UY" sz="2000" kern="150" dirty="0">
                <a:ea typeface="AR PL SungtiL GB"/>
                <a:cs typeface="Lohit Devanagari"/>
              </a:rPr>
              <a:t>, </a:t>
            </a:r>
            <a:r>
              <a:rPr lang="es-UY" sz="2000" b="1" kern="150" dirty="0">
                <a:ea typeface="AR PL SungtiL GB"/>
                <a:cs typeface="Lohit Devanagari"/>
              </a:rPr>
              <a:t>Coliformes fecales </a:t>
            </a:r>
            <a:r>
              <a:rPr lang="es-UY" sz="2000" b="1" i="1" kern="150" dirty="0">
                <a:ea typeface="AR PL SungtiL GB"/>
                <a:cs typeface="Lohit Devanagari"/>
              </a:rPr>
              <a:t>Escherichia coli</a:t>
            </a:r>
            <a:r>
              <a:rPr lang="es-UY" sz="2000" kern="150" dirty="0">
                <a:ea typeface="AR PL SungtiL GB"/>
                <a:cs typeface="Lohit Devanagari"/>
              </a:rPr>
              <a:t>, filtración por membrana y fraccionamiento </a:t>
            </a:r>
            <a:r>
              <a:rPr lang="es-UY" kern="150" dirty="0">
                <a:ea typeface="AR PL SungtiL GB"/>
                <a:cs typeface="Lohit Devanagari"/>
              </a:rPr>
              <a:t>(</a:t>
            </a:r>
            <a:r>
              <a:rPr lang="es-PY" dirty="0"/>
              <a:t>APHA/AWWA/WEF 9222 B, </a:t>
            </a:r>
            <a:r>
              <a:rPr lang="es-UY" kern="150" dirty="0">
                <a:ea typeface="AR PL SungtiL GB"/>
                <a:cs typeface="Lohit Devanagari"/>
              </a:rPr>
              <a:t>9222G, 9222H).</a:t>
            </a:r>
          </a:p>
          <a:p>
            <a:pPr marL="285750" indent="-285750" algn="just">
              <a:buClr>
                <a:schemeClr val="accent1"/>
              </a:buClr>
              <a:buSzPct val="150000"/>
              <a:buFontTx/>
              <a:buChar char="•"/>
            </a:pPr>
            <a:r>
              <a:rPr lang="es-UY" sz="2000" b="1" i="1" kern="150" dirty="0" smtClean="0">
                <a:ea typeface="AR PL SungtiL GB"/>
                <a:cs typeface="Lohit Devanagari"/>
              </a:rPr>
              <a:t>Pseudomonas aeruginosa</a:t>
            </a:r>
            <a:r>
              <a:rPr lang="es-UY" sz="2000" i="1" kern="150" dirty="0" smtClean="0">
                <a:ea typeface="AR PL SungtiL GB"/>
                <a:cs typeface="Lohit Devanagari"/>
              </a:rPr>
              <a:t>, filtración por membrana </a:t>
            </a:r>
            <a:r>
              <a:rPr lang="es-UY" i="1" kern="150" dirty="0" smtClean="0">
                <a:ea typeface="AR PL SungtiL GB"/>
                <a:cs typeface="Lohit Devanagari"/>
              </a:rPr>
              <a:t>(</a:t>
            </a:r>
            <a:r>
              <a:rPr lang="en-US" dirty="0" smtClean="0"/>
              <a:t>ISO </a:t>
            </a:r>
            <a:r>
              <a:rPr lang="es-PY" dirty="0" smtClean="0"/>
              <a:t>16266:2006)</a:t>
            </a:r>
            <a:endParaRPr lang="es-UY" kern="150" dirty="0" smtClean="0">
              <a:ea typeface="AR PL SungtiL GB"/>
              <a:cs typeface="Lohit Devanagari"/>
            </a:endParaRPr>
          </a:p>
          <a:p>
            <a:pPr marL="285750" indent="-285750" algn="just" fontAlgn="auto">
              <a:spcAft>
                <a:spcPts val="0"/>
              </a:spcAft>
              <a:buClr>
                <a:schemeClr val="accent1"/>
              </a:buClr>
              <a:buSzPct val="150000"/>
              <a:buFontTx/>
              <a:buChar char="•"/>
            </a:pPr>
            <a:r>
              <a:rPr lang="es-UY" sz="2000" kern="150" dirty="0" smtClean="0">
                <a:ea typeface="AR PL SungtiL GB"/>
                <a:cs typeface="Lohit Devanagari"/>
              </a:rPr>
              <a:t>Se </a:t>
            </a:r>
            <a:r>
              <a:rPr lang="es-UY" sz="2000" kern="150" dirty="0">
                <a:ea typeface="AR PL SungtiL GB"/>
                <a:cs typeface="Lohit Devanagari"/>
              </a:rPr>
              <a:t>contrastaron </a:t>
            </a:r>
            <a:r>
              <a:rPr lang="es-UY" sz="2000" kern="150" dirty="0" smtClean="0">
                <a:ea typeface="AR PL SungtiL GB"/>
                <a:cs typeface="Lohit Devanagari"/>
              </a:rPr>
              <a:t>los resultados </a:t>
            </a:r>
            <a:r>
              <a:rPr lang="es-UY" sz="2000" kern="150" dirty="0">
                <a:ea typeface="AR PL SungtiL GB"/>
                <a:cs typeface="Lohit Devanagari"/>
              </a:rPr>
              <a:t>con </a:t>
            </a:r>
            <a:r>
              <a:rPr lang="es-UY" sz="2000" kern="150" dirty="0" smtClean="0">
                <a:ea typeface="AR PL SungtiL GB"/>
                <a:cs typeface="Lohit Devanagari"/>
              </a:rPr>
              <a:t>la </a:t>
            </a:r>
            <a:r>
              <a:rPr lang="es-UY" sz="2000" kern="150" dirty="0">
                <a:ea typeface="AR PL SungtiL GB"/>
                <a:cs typeface="Lohit Devanagari"/>
              </a:rPr>
              <a:t>Norma Paraguaya de Agua Potable NP 24 001 80/ 2011 </a:t>
            </a:r>
            <a:r>
              <a:rPr lang="es-UY" kern="150" dirty="0">
                <a:ea typeface="AR PL SungtiL GB"/>
                <a:cs typeface="Lohit Devanagari"/>
              </a:rPr>
              <a:t>(INTN, 2011).</a:t>
            </a:r>
            <a:endParaRPr lang="es-PY" kern="150" dirty="0">
              <a:ea typeface="AR PL SungtiL GB"/>
              <a:cs typeface="Lohit Devanagari"/>
            </a:endParaRPr>
          </a:p>
        </p:txBody>
      </p:sp>
      <p:pic>
        <p:nvPicPr>
          <p:cNvPr id="4" name="Imagen 3"/>
          <p:cNvPicPr>
            <a:picLocks noChangeAspect="1"/>
          </p:cNvPicPr>
          <p:nvPr/>
        </p:nvPicPr>
        <p:blipFill rotWithShape="1">
          <a:blip r:embed="rId2"/>
          <a:srcRect l="32899" t="8542" r="13221" b="16875"/>
          <a:stretch/>
        </p:blipFill>
        <p:spPr>
          <a:xfrm>
            <a:off x="5778918" y="2317611"/>
            <a:ext cx="2741721" cy="2133774"/>
          </a:xfrm>
          <a:prstGeom prst="rect">
            <a:avLst/>
          </a:prstGeom>
          <a:ln>
            <a:noFill/>
          </a:ln>
          <a:effectLst>
            <a:softEdge rad="112500"/>
          </a:effectLst>
        </p:spPr>
      </p:pic>
      <p:pic>
        <p:nvPicPr>
          <p:cNvPr id="6" name="Imagen 5"/>
          <p:cNvPicPr>
            <a:picLocks noChangeAspect="1"/>
          </p:cNvPicPr>
          <p:nvPr/>
        </p:nvPicPr>
        <p:blipFill rotWithShape="1">
          <a:blip r:embed="rId3"/>
          <a:srcRect l="13243" t="6994" r="13913" b="18998"/>
          <a:stretch/>
        </p:blipFill>
        <p:spPr>
          <a:xfrm>
            <a:off x="5778918" y="4451385"/>
            <a:ext cx="2895600" cy="1653995"/>
          </a:xfrm>
          <a:prstGeom prst="rect">
            <a:avLst/>
          </a:prstGeom>
          <a:ln>
            <a:noFill/>
          </a:ln>
          <a:effectLst>
            <a:softEdge rad="112500"/>
          </a:effectLst>
        </p:spPr>
      </p:pic>
    </p:spTree>
    <p:extLst>
      <p:ext uri="{BB962C8B-B14F-4D97-AF65-F5344CB8AC3E}">
        <p14:creationId xmlns:p14="http://schemas.microsoft.com/office/powerpoint/2010/main" val="8187366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PY" dirty="0" smtClean="0"/>
              <a:t>Resultados</a:t>
            </a:r>
            <a:endParaRPr lang="es-PY" dirty="0"/>
          </a:p>
        </p:txBody>
      </p:sp>
      <p:graphicFrame>
        <p:nvGraphicFramePr>
          <p:cNvPr id="9" name="Gráfico 8"/>
          <p:cNvGraphicFramePr>
            <a:graphicFrameLocks/>
          </p:cNvGraphicFramePr>
          <p:nvPr>
            <p:extLst>
              <p:ext uri="{D42A27DB-BD31-4B8C-83A1-F6EECF244321}">
                <p14:modId xmlns:p14="http://schemas.microsoft.com/office/powerpoint/2010/main" val="3430021621"/>
              </p:ext>
            </p:extLst>
          </p:nvPr>
        </p:nvGraphicFramePr>
        <p:xfrm>
          <a:off x="1535372" y="1737361"/>
          <a:ext cx="5861713" cy="4644389"/>
        </p:xfrm>
        <a:graphic>
          <a:graphicData uri="http://schemas.openxmlformats.org/drawingml/2006/chart">
            <c:chart xmlns:c="http://schemas.openxmlformats.org/drawingml/2006/chart" xmlns:r="http://schemas.openxmlformats.org/officeDocument/2006/relationships" r:id="rId2"/>
          </a:graphicData>
        </a:graphic>
      </p:graphicFrame>
      <p:sp>
        <p:nvSpPr>
          <p:cNvPr id="10" name="CuadroTexto 9"/>
          <p:cNvSpPr txBox="1"/>
          <p:nvPr/>
        </p:nvSpPr>
        <p:spPr>
          <a:xfrm>
            <a:off x="7397085" y="2674560"/>
            <a:ext cx="1610437" cy="646331"/>
          </a:xfrm>
          <a:prstGeom prst="rect">
            <a:avLst/>
          </a:prstGeom>
          <a:noFill/>
        </p:spPr>
        <p:txBody>
          <a:bodyPr wrap="square" rtlCol="0">
            <a:spAutoFit/>
          </a:bodyPr>
          <a:lstStyle/>
          <a:p>
            <a:r>
              <a:rPr lang="es-PY" dirty="0" smtClean="0"/>
              <a:t>Nivel máximo permitido</a:t>
            </a:r>
            <a:endParaRPr lang="es-PY" dirty="0"/>
          </a:p>
        </p:txBody>
      </p:sp>
      <p:sp>
        <p:nvSpPr>
          <p:cNvPr id="11" name="CuadroTexto 10"/>
          <p:cNvSpPr txBox="1"/>
          <p:nvPr/>
        </p:nvSpPr>
        <p:spPr>
          <a:xfrm>
            <a:off x="109182" y="2520671"/>
            <a:ext cx="1347715" cy="1200329"/>
          </a:xfrm>
          <a:prstGeom prst="rect">
            <a:avLst/>
          </a:prstGeom>
          <a:noFill/>
        </p:spPr>
        <p:txBody>
          <a:bodyPr wrap="square" rtlCol="0">
            <a:spAutoFit/>
          </a:bodyPr>
          <a:lstStyle/>
          <a:p>
            <a:pPr algn="ctr"/>
            <a:r>
              <a:rPr lang="es-PY" dirty="0" smtClean="0"/>
              <a:t>Aerobios mesófilos totales (UFC/mL)</a:t>
            </a:r>
            <a:endParaRPr lang="es-PY" dirty="0"/>
          </a:p>
        </p:txBody>
      </p:sp>
      <p:cxnSp>
        <p:nvCxnSpPr>
          <p:cNvPr id="13" name="Conector recto 12"/>
          <p:cNvCxnSpPr/>
          <p:nvPr/>
        </p:nvCxnSpPr>
        <p:spPr>
          <a:xfrm>
            <a:off x="2156346" y="3093260"/>
            <a:ext cx="5213443" cy="0"/>
          </a:xfrm>
          <a:prstGeom prst="line">
            <a:avLst/>
          </a:prstGeom>
          <a:ln w="2222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553891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PY" dirty="0" smtClean="0"/>
              <a:t>Resultados</a:t>
            </a:r>
            <a:endParaRPr lang="es-PY" dirty="0"/>
          </a:p>
        </p:txBody>
      </p:sp>
      <p:sp>
        <p:nvSpPr>
          <p:cNvPr id="10" name="CuadroTexto 9"/>
          <p:cNvSpPr txBox="1"/>
          <p:nvPr/>
        </p:nvSpPr>
        <p:spPr>
          <a:xfrm>
            <a:off x="7896703" y="5335873"/>
            <a:ext cx="1099329" cy="830997"/>
          </a:xfrm>
          <a:prstGeom prst="rect">
            <a:avLst/>
          </a:prstGeom>
          <a:noFill/>
        </p:spPr>
        <p:txBody>
          <a:bodyPr wrap="square" rtlCol="0">
            <a:spAutoFit/>
          </a:bodyPr>
          <a:lstStyle/>
          <a:p>
            <a:r>
              <a:rPr lang="es-PY" sz="1600" dirty="0" smtClean="0"/>
              <a:t>Nivel máximo permitido</a:t>
            </a:r>
            <a:endParaRPr lang="es-PY" sz="1600" dirty="0"/>
          </a:p>
        </p:txBody>
      </p:sp>
      <p:sp>
        <p:nvSpPr>
          <p:cNvPr id="11" name="CuadroTexto 10"/>
          <p:cNvSpPr txBox="1"/>
          <p:nvPr/>
        </p:nvSpPr>
        <p:spPr>
          <a:xfrm>
            <a:off x="0" y="2536060"/>
            <a:ext cx="1528549" cy="923330"/>
          </a:xfrm>
          <a:prstGeom prst="rect">
            <a:avLst/>
          </a:prstGeom>
          <a:noFill/>
        </p:spPr>
        <p:txBody>
          <a:bodyPr wrap="square" rtlCol="0">
            <a:spAutoFit/>
          </a:bodyPr>
          <a:lstStyle/>
          <a:p>
            <a:pPr algn="ctr"/>
            <a:r>
              <a:rPr lang="es-PY" dirty="0" smtClean="0"/>
              <a:t>Coliformes totales (UFC/100mL)</a:t>
            </a:r>
            <a:endParaRPr lang="es-PY" dirty="0"/>
          </a:p>
        </p:txBody>
      </p:sp>
      <p:graphicFrame>
        <p:nvGraphicFramePr>
          <p:cNvPr id="8" name="Gráfico 7"/>
          <p:cNvGraphicFramePr>
            <a:graphicFrameLocks/>
          </p:cNvGraphicFramePr>
          <p:nvPr>
            <p:extLst>
              <p:ext uri="{D42A27DB-BD31-4B8C-83A1-F6EECF244321}">
                <p14:modId xmlns:p14="http://schemas.microsoft.com/office/powerpoint/2010/main" val="1644677216"/>
              </p:ext>
            </p:extLst>
          </p:nvPr>
        </p:nvGraphicFramePr>
        <p:xfrm>
          <a:off x="1484193" y="1214650"/>
          <a:ext cx="6581634" cy="5131559"/>
        </p:xfrm>
        <a:graphic>
          <a:graphicData uri="http://schemas.openxmlformats.org/drawingml/2006/chart">
            <c:chart xmlns:c="http://schemas.openxmlformats.org/drawingml/2006/chart" xmlns:r="http://schemas.openxmlformats.org/officeDocument/2006/relationships" r:id="rId2"/>
          </a:graphicData>
        </a:graphic>
      </p:graphicFrame>
      <p:cxnSp>
        <p:nvCxnSpPr>
          <p:cNvPr id="13" name="Conector recto 12"/>
          <p:cNvCxnSpPr/>
          <p:nvPr/>
        </p:nvCxnSpPr>
        <p:spPr>
          <a:xfrm>
            <a:off x="2221167" y="5931993"/>
            <a:ext cx="5580000" cy="0"/>
          </a:xfrm>
          <a:prstGeom prst="line">
            <a:avLst/>
          </a:prstGeom>
          <a:ln w="2222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131832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PY" dirty="0" smtClean="0"/>
              <a:t>Resultados</a:t>
            </a:r>
            <a:endParaRPr lang="es-PY" dirty="0"/>
          </a:p>
        </p:txBody>
      </p:sp>
      <p:sp>
        <p:nvSpPr>
          <p:cNvPr id="10" name="CuadroTexto 9"/>
          <p:cNvSpPr txBox="1"/>
          <p:nvPr/>
        </p:nvSpPr>
        <p:spPr>
          <a:xfrm>
            <a:off x="7322024" y="5663420"/>
            <a:ext cx="1610437" cy="646331"/>
          </a:xfrm>
          <a:prstGeom prst="rect">
            <a:avLst/>
          </a:prstGeom>
          <a:noFill/>
        </p:spPr>
        <p:txBody>
          <a:bodyPr wrap="square" rtlCol="0">
            <a:spAutoFit/>
          </a:bodyPr>
          <a:lstStyle/>
          <a:p>
            <a:r>
              <a:rPr lang="es-PY" dirty="0" smtClean="0"/>
              <a:t>Nivel máximo permitido</a:t>
            </a:r>
            <a:endParaRPr lang="es-PY" dirty="0"/>
          </a:p>
        </p:txBody>
      </p:sp>
      <p:sp>
        <p:nvSpPr>
          <p:cNvPr id="11" name="CuadroTexto 10"/>
          <p:cNvSpPr txBox="1"/>
          <p:nvPr/>
        </p:nvSpPr>
        <p:spPr>
          <a:xfrm>
            <a:off x="54590" y="2206768"/>
            <a:ext cx="1473958" cy="923330"/>
          </a:xfrm>
          <a:prstGeom prst="rect">
            <a:avLst/>
          </a:prstGeom>
          <a:noFill/>
        </p:spPr>
        <p:txBody>
          <a:bodyPr wrap="square" rtlCol="0">
            <a:spAutoFit/>
          </a:bodyPr>
          <a:lstStyle/>
          <a:p>
            <a:pPr algn="ctr"/>
            <a:r>
              <a:rPr lang="es-PY" dirty="0" smtClean="0"/>
              <a:t>Coliformes fecales (UFC/100mL)</a:t>
            </a:r>
            <a:endParaRPr lang="es-PY" dirty="0"/>
          </a:p>
        </p:txBody>
      </p:sp>
      <p:graphicFrame>
        <p:nvGraphicFramePr>
          <p:cNvPr id="7" name="Gráfico 6"/>
          <p:cNvGraphicFramePr>
            <a:graphicFrameLocks/>
          </p:cNvGraphicFramePr>
          <p:nvPr>
            <p:extLst>
              <p:ext uri="{D42A27DB-BD31-4B8C-83A1-F6EECF244321}">
                <p14:modId xmlns:p14="http://schemas.microsoft.com/office/powerpoint/2010/main" val="2666800071"/>
              </p:ext>
            </p:extLst>
          </p:nvPr>
        </p:nvGraphicFramePr>
        <p:xfrm>
          <a:off x="1330655" y="1737362"/>
          <a:ext cx="5356748" cy="4595200"/>
        </p:xfrm>
        <a:graphic>
          <a:graphicData uri="http://schemas.openxmlformats.org/drawingml/2006/chart">
            <c:chart xmlns:c="http://schemas.openxmlformats.org/drawingml/2006/chart" xmlns:r="http://schemas.openxmlformats.org/officeDocument/2006/relationships" r:id="rId2"/>
          </a:graphicData>
        </a:graphic>
      </p:graphicFrame>
      <p:cxnSp>
        <p:nvCxnSpPr>
          <p:cNvPr id="13" name="Conector recto 12"/>
          <p:cNvCxnSpPr/>
          <p:nvPr/>
        </p:nvCxnSpPr>
        <p:spPr>
          <a:xfrm>
            <a:off x="1828802" y="5891050"/>
            <a:ext cx="4716000" cy="0"/>
          </a:xfrm>
          <a:prstGeom prst="line">
            <a:avLst/>
          </a:prstGeom>
          <a:ln w="2222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305376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PY" dirty="0" smtClean="0"/>
              <a:t>Resultados</a:t>
            </a:r>
            <a:endParaRPr lang="es-PY" dirty="0"/>
          </a:p>
        </p:txBody>
      </p:sp>
      <p:sp>
        <p:nvSpPr>
          <p:cNvPr id="10" name="CuadroTexto 9"/>
          <p:cNvSpPr txBox="1"/>
          <p:nvPr/>
        </p:nvSpPr>
        <p:spPr>
          <a:xfrm>
            <a:off x="7533563" y="5567888"/>
            <a:ext cx="1610437" cy="646331"/>
          </a:xfrm>
          <a:prstGeom prst="rect">
            <a:avLst/>
          </a:prstGeom>
          <a:noFill/>
        </p:spPr>
        <p:txBody>
          <a:bodyPr wrap="square" rtlCol="0">
            <a:spAutoFit/>
          </a:bodyPr>
          <a:lstStyle/>
          <a:p>
            <a:r>
              <a:rPr lang="es-PY" dirty="0" smtClean="0"/>
              <a:t>Nivel máximo permitido</a:t>
            </a:r>
            <a:endParaRPr lang="es-PY" dirty="0"/>
          </a:p>
        </p:txBody>
      </p:sp>
      <p:sp>
        <p:nvSpPr>
          <p:cNvPr id="11" name="CuadroTexto 10"/>
          <p:cNvSpPr txBox="1"/>
          <p:nvPr/>
        </p:nvSpPr>
        <p:spPr>
          <a:xfrm>
            <a:off x="109182" y="2520671"/>
            <a:ext cx="1529232" cy="646331"/>
          </a:xfrm>
          <a:prstGeom prst="rect">
            <a:avLst/>
          </a:prstGeom>
          <a:noFill/>
        </p:spPr>
        <p:txBody>
          <a:bodyPr wrap="square" rtlCol="0">
            <a:spAutoFit/>
          </a:bodyPr>
          <a:lstStyle/>
          <a:p>
            <a:pPr algn="ctr"/>
            <a:r>
              <a:rPr lang="es-PY" i="1" dirty="0" smtClean="0"/>
              <a:t>E. coli </a:t>
            </a:r>
            <a:r>
              <a:rPr lang="es-PY" dirty="0" smtClean="0"/>
              <a:t>(UFC/100 mL)</a:t>
            </a:r>
            <a:endParaRPr lang="es-PY" dirty="0"/>
          </a:p>
        </p:txBody>
      </p:sp>
      <p:graphicFrame>
        <p:nvGraphicFramePr>
          <p:cNvPr id="6" name="Gráfico 5"/>
          <p:cNvGraphicFramePr>
            <a:graphicFrameLocks/>
          </p:cNvGraphicFramePr>
          <p:nvPr>
            <p:extLst>
              <p:ext uri="{D42A27DB-BD31-4B8C-83A1-F6EECF244321}">
                <p14:modId xmlns:p14="http://schemas.microsoft.com/office/powerpoint/2010/main" val="2294481456"/>
              </p:ext>
            </p:extLst>
          </p:nvPr>
        </p:nvGraphicFramePr>
        <p:xfrm>
          <a:off x="1638414" y="1377002"/>
          <a:ext cx="5912892" cy="4914616"/>
        </p:xfrm>
        <a:graphic>
          <a:graphicData uri="http://schemas.openxmlformats.org/drawingml/2006/chart">
            <c:chart xmlns:c="http://schemas.openxmlformats.org/drawingml/2006/chart" xmlns:r="http://schemas.openxmlformats.org/officeDocument/2006/relationships" r:id="rId2"/>
          </a:graphicData>
        </a:graphic>
      </p:graphicFrame>
      <p:cxnSp>
        <p:nvCxnSpPr>
          <p:cNvPr id="13" name="Conector recto 12"/>
          <p:cNvCxnSpPr/>
          <p:nvPr/>
        </p:nvCxnSpPr>
        <p:spPr>
          <a:xfrm>
            <a:off x="2006217" y="5891054"/>
            <a:ext cx="5364000" cy="0"/>
          </a:xfrm>
          <a:prstGeom prst="line">
            <a:avLst/>
          </a:prstGeom>
          <a:ln w="2222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086644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PY" dirty="0" smtClean="0"/>
              <a:t>Resultados</a:t>
            </a:r>
            <a:endParaRPr lang="es-PY" dirty="0"/>
          </a:p>
        </p:txBody>
      </p:sp>
      <p:sp>
        <p:nvSpPr>
          <p:cNvPr id="10" name="CuadroTexto 9"/>
          <p:cNvSpPr txBox="1"/>
          <p:nvPr/>
        </p:nvSpPr>
        <p:spPr>
          <a:xfrm>
            <a:off x="7561541" y="5495162"/>
            <a:ext cx="1610437" cy="646331"/>
          </a:xfrm>
          <a:prstGeom prst="rect">
            <a:avLst/>
          </a:prstGeom>
          <a:noFill/>
        </p:spPr>
        <p:txBody>
          <a:bodyPr wrap="square" rtlCol="0">
            <a:spAutoFit/>
          </a:bodyPr>
          <a:lstStyle/>
          <a:p>
            <a:r>
              <a:rPr lang="es-PY" dirty="0" smtClean="0"/>
              <a:t>Nivel máximo permitido</a:t>
            </a:r>
            <a:endParaRPr lang="es-PY" dirty="0"/>
          </a:p>
        </p:txBody>
      </p:sp>
      <p:sp>
        <p:nvSpPr>
          <p:cNvPr id="11" name="CuadroTexto 10"/>
          <p:cNvSpPr txBox="1"/>
          <p:nvPr/>
        </p:nvSpPr>
        <p:spPr>
          <a:xfrm>
            <a:off x="177421" y="3659248"/>
            <a:ext cx="1897039" cy="923330"/>
          </a:xfrm>
          <a:prstGeom prst="rect">
            <a:avLst/>
          </a:prstGeom>
          <a:noFill/>
        </p:spPr>
        <p:txBody>
          <a:bodyPr wrap="square" rtlCol="0">
            <a:spAutoFit/>
          </a:bodyPr>
          <a:lstStyle/>
          <a:p>
            <a:pPr algn="ctr"/>
            <a:r>
              <a:rPr lang="es-PY" i="1" dirty="0" smtClean="0"/>
              <a:t>P. aeruginosa </a:t>
            </a:r>
            <a:r>
              <a:rPr lang="es-PY" dirty="0" smtClean="0"/>
              <a:t>(Presencia o Ausencia/100 mL)</a:t>
            </a:r>
            <a:endParaRPr lang="es-PY" dirty="0"/>
          </a:p>
        </p:txBody>
      </p:sp>
      <p:graphicFrame>
        <p:nvGraphicFramePr>
          <p:cNvPr id="7" name="Gráfico 6"/>
          <p:cNvGraphicFramePr>
            <a:graphicFrameLocks/>
          </p:cNvGraphicFramePr>
          <p:nvPr>
            <p:extLst>
              <p:ext uri="{D42A27DB-BD31-4B8C-83A1-F6EECF244321}">
                <p14:modId xmlns:p14="http://schemas.microsoft.com/office/powerpoint/2010/main" val="3956819078"/>
              </p:ext>
            </p:extLst>
          </p:nvPr>
        </p:nvGraphicFramePr>
        <p:xfrm>
          <a:off x="1835623" y="1936560"/>
          <a:ext cx="5854888" cy="4368706"/>
        </p:xfrm>
        <a:graphic>
          <a:graphicData uri="http://schemas.openxmlformats.org/drawingml/2006/chart">
            <c:chart xmlns:c="http://schemas.openxmlformats.org/drawingml/2006/chart" xmlns:r="http://schemas.openxmlformats.org/officeDocument/2006/relationships" r:id="rId2"/>
          </a:graphicData>
        </a:graphic>
      </p:graphicFrame>
      <p:cxnSp>
        <p:nvCxnSpPr>
          <p:cNvPr id="13" name="Conector recto 12"/>
          <p:cNvCxnSpPr/>
          <p:nvPr/>
        </p:nvCxnSpPr>
        <p:spPr>
          <a:xfrm>
            <a:off x="2224586" y="5891056"/>
            <a:ext cx="5213443" cy="0"/>
          </a:xfrm>
          <a:prstGeom prst="line">
            <a:avLst/>
          </a:prstGeom>
          <a:ln w="22225"/>
        </p:spPr>
        <p:style>
          <a:lnRef idx="1">
            <a:schemeClr val="accent1"/>
          </a:lnRef>
          <a:fillRef idx="0">
            <a:schemeClr val="accent1"/>
          </a:fillRef>
          <a:effectRef idx="0">
            <a:schemeClr val="accent1"/>
          </a:effectRef>
          <a:fontRef idx="minor">
            <a:schemeClr val="tx1"/>
          </a:fontRef>
        </p:style>
      </p:cxnSp>
      <p:sp>
        <p:nvSpPr>
          <p:cNvPr id="3" name="CuadroTexto 2"/>
          <p:cNvSpPr txBox="1"/>
          <p:nvPr/>
        </p:nvSpPr>
        <p:spPr>
          <a:xfrm>
            <a:off x="904166" y="2788444"/>
            <a:ext cx="1251500" cy="369332"/>
          </a:xfrm>
          <a:prstGeom prst="rect">
            <a:avLst/>
          </a:prstGeom>
          <a:solidFill>
            <a:schemeClr val="bg1"/>
          </a:solidFill>
        </p:spPr>
        <p:txBody>
          <a:bodyPr wrap="square" rtlCol="0">
            <a:spAutoFit/>
          </a:bodyPr>
          <a:lstStyle/>
          <a:p>
            <a:r>
              <a:rPr lang="es-PY" dirty="0" smtClean="0"/>
              <a:t>Presencia</a:t>
            </a:r>
            <a:endParaRPr lang="es-PY" dirty="0"/>
          </a:p>
        </p:txBody>
      </p:sp>
      <p:sp>
        <p:nvSpPr>
          <p:cNvPr id="12" name="CuadroTexto 11"/>
          <p:cNvSpPr txBox="1"/>
          <p:nvPr/>
        </p:nvSpPr>
        <p:spPr>
          <a:xfrm>
            <a:off x="1026996" y="5633661"/>
            <a:ext cx="1128670" cy="369332"/>
          </a:xfrm>
          <a:prstGeom prst="rect">
            <a:avLst/>
          </a:prstGeom>
          <a:solidFill>
            <a:schemeClr val="bg1"/>
          </a:solidFill>
        </p:spPr>
        <p:txBody>
          <a:bodyPr wrap="square" rtlCol="0">
            <a:spAutoFit/>
          </a:bodyPr>
          <a:lstStyle/>
          <a:p>
            <a:r>
              <a:rPr lang="es-PY" dirty="0" smtClean="0"/>
              <a:t>Ausencia</a:t>
            </a:r>
            <a:endParaRPr lang="es-PY" dirty="0"/>
          </a:p>
        </p:txBody>
      </p:sp>
    </p:spTree>
    <p:extLst>
      <p:ext uri="{BB962C8B-B14F-4D97-AF65-F5344CB8AC3E}">
        <p14:creationId xmlns:p14="http://schemas.microsoft.com/office/powerpoint/2010/main" val="413468567"/>
      </p:ext>
    </p:extLst>
  </p:cSld>
  <p:clrMapOvr>
    <a:masterClrMapping/>
  </p:clrMapOvr>
</p:sld>
</file>

<file path=ppt/theme/theme1.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Retrospect</Template>
  <TotalTime>12533</TotalTime>
  <Words>583</Words>
  <Application>Microsoft Office PowerPoint</Application>
  <PresentationFormat>Presentación en pantalla (4:3)</PresentationFormat>
  <Paragraphs>58</Paragraphs>
  <Slides>13</Slides>
  <Notes>1</Notes>
  <HiddenSlides>0</HiddenSlides>
  <MMClips>0</MMClips>
  <ScaleCrop>false</ScaleCrop>
  <HeadingPairs>
    <vt:vector size="6" baseType="variant">
      <vt:variant>
        <vt:lpstr>Fuentes usadas</vt:lpstr>
      </vt:variant>
      <vt:variant>
        <vt:i4>9</vt:i4>
      </vt:variant>
      <vt:variant>
        <vt:lpstr>Tema</vt:lpstr>
      </vt:variant>
      <vt:variant>
        <vt:i4>1</vt:i4>
      </vt:variant>
      <vt:variant>
        <vt:lpstr>Títulos de diapositiva</vt:lpstr>
      </vt:variant>
      <vt:variant>
        <vt:i4>13</vt:i4>
      </vt:variant>
    </vt:vector>
  </HeadingPairs>
  <TitlesOfParts>
    <vt:vector size="23" baseType="lpstr">
      <vt:lpstr>Calibri</vt:lpstr>
      <vt:lpstr>Liberation Serif</vt:lpstr>
      <vt:lpstr>Lohit Devanagari</vt:lpstr>
      <vt:lpstr>Arial</vt:lpstr>
      <vt:lpstr>AR PL SungtiL GB</vt:lpstr>
      <vt:lpstr>Times New Roman</vt:lpstr>
      <vt:lpstr>Roman</vt:lpstr>
      <vt:lpstr>Calibri Light</vt:lpstr>
      <vt:lpstr>MS Mincho</vt:lpstr>
      <vt:lpstr>Retrospect</vt:lpstr>
      <vt:lpstr>Presentación de PowerPoint</vt:lpstr>
      <vt:lpstr>Introducción</vt:lpstr>
      <vt:lpstr>Metodología</vt:lpstr>
      <vt:lpstr>Metodología</vt:lpstr>
      <vt:lpstr>Resultados</vt:lpstr>
      <vt:lpstr>Resultados</vt:lpstr>
      <vt:lpstr>Resultados</vt:lpstr>
      <vt:lpstr>Resultados</vt:lpstr>
      <vt:lpstr>Resultados</vt:lpstr>
      <vt:lpstr>Conclusión</vt:lpstr>
      <vt:lpstr>Conclusión</vt:lpstr>
      <vt:lpstr>Referencias</vt:lpstr>
      <vt:lpstr>Muchas gracias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Laura Rojas</dc:creator>
  <cp:lastModifiedBy>usuario</cp:lastModifiedBy>
  <cp:revision>67</cp:revision>
  <dcterms:modified xsi:type="dcterms:W3CDTF">2023-10-08T02:56:04Z</dcterms:modified>
</cp:coreProperties>
</file>