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13"/>
  </p:notesMasterIdLst>
  <p:sldIdLst>
    <p:sldId id="309" r:id="rId2"/>
    <p:sldId id="310" r:id="rId3"/>
    <p:sldId id="321" r:id="rId4"/>
    <p:sldId id="320" r:id="rId5"/>
    <p:sldId id="311" r:id="rId6"/>
    <p:sldId id="318" r:id="rId7"/>
    <p:sldId id="319" r:id="rId8"/>
    <p:sldId id="314" r:id="rId9"/>
    <p:sldId id="315" r:id="rId10"/>
    <p:sldId id="316" r:id="rId11"/>
    <p:sldId id="317"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PT Sans" panose="020B0503020203020204" pitchFamily="34" charset="0"/>
      <p:regular r:id="rId20"/>
      <p:bold r:id="rId21"/>
      <p:italic r:id="rId22"/>
      <p:boldItalic r:id="rId23"/>
    </p:embeddedFont>
    <p:embeddedFont>
      <p:font typeface="Tahoma" panose="020B0604030504040204" pitchFamily="34" charset="0"/>
      <p:regular r:id="rId24"/>
      <p:bold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3725" autoAdjust="0"/>
  </p:normalViewPr>
  <p:slideViewPr>
    <p:cSldViewPr snapToGrid="0">
      <p:cViewPr varScale="1">
        <p:scale>
          <a:sx n="74" d="100"/>
          <a:sy n="74" d="100"/>
        </p:scale>
        <p:origin x="1421"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367" name="Google Shape;367;p1: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s-PY" sz="1200" b="0" i="0" u="none" strike="noStrike" cap="none">
                <a:solidFill>
                  <a:srgbClr val="000000"/>
                </a:solidFill>
                <a:latin typeface="Arial"/>
                <a:ea typeface="Arial"/>
                <a:cs typeface="Arial"/>
                <a:sym typeface="Arial"/>
              </a:rPr>
              <a:t>1</a:t>
            </a:fld>
            <a:endParaRPr sz="1800" b="0" i="0" u="none" strike="noStrike" cap="none">
              <a:solidFill>
                <a:schemeClr val="dk1"/>
              </a:solidFill>
              <a:latin typeface="Arial"/>
              <a:ea typeface="Arial"/>
              <a:cs typeface="Arial"/>
              <a:sym typeface="Arial"/>
            </a:endParaRPr>
          </a:p>
        </p:txBody>
      </p:sp>
      <p:sp>
        <p:nvSpPr>
          <p:cNvPr id="368" name="Google Shape;3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367" name="Google Shape;367;p1: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s-PY" sz="1200" b="0" i="0" u="none" strike="noStrike" cap="none">
                <a:solidFill>
                  <a:srgbClr val="000000"/>
                </a:solidFill>
                <a:latin typeface="Arial"/>
                <a:ea typeface="Arial"/>
                <a:cs typeface="Arial"/>
                <a:sym typeface="Arial"/>
              </a:rPr>
              <a:t>10</a:t>
            </a:fld>
            <a:endParaRPr sz="1800" b="0" i="0" u="none" strike="noStrike" cap="none">
              <a:solidFill>
                <a:schemeClr val="dk1"/>
              </a:solidFill>
              <a:latin typeface="Arial"/>
              <a:ea typeface="Arial"/>
              <a:cs typeface="Arial"/>
              <a:sym typeface="Arial"/>
            </a:endParaRPr>
          </a:p>
        </p:txBody>
      </p:sp>
      <p:sp>
        <p:nvSpPr>
          <p:cNvPr id="368" name="Google Shape;3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4749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367" name="Google Shape;367;p1: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s-PY" sz="1200" b="0" i="0" u="none" strike="noStrike" cap="none">
                <a:solidFill>
                  <a:srgbClr val="000000"/>
                </a:solidFill>
                <a:latin typeface="Arial"/>
                <a:ea typeface="Arial"/>
                <a:cs typeface="Arial"/>
                <a:sym typeface="Arial"/>
              </a:rPr>
              <a:t>11</a:t>
            </a:fld>
            <a:endParaRPr sz="1800" b="0" i="0" u="none" strike="noStrike" cap="none">
              <a:solidFill>
                <a:schemeClr val="dk1"/>
              </a:solidFill>
              <a:latin typeface="Arial"/>
              <a:ea typeface="Arial"/>
              <a:cs typeface="Arial"/>
              <a:sym typeface="Arial"/>
            </a:endParaRPr>
          </a:p>
        </p:txBody>
      </p:sp>
      <p:sp>
        <p:nvSpPr>
          <p:cNvPr id="368" name="Google Shape;3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193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367" name="Google Shape;367;p1: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s-PY" sz="1200" b="0" i="0" u="none" strike="noStrike" cap="none">
                <a:solidFill>
                  <a:srgbClr val="000000"/>
                </a:solidFill>
                <a:latin typeface="Arial"/>
                <a:ea typeface="Arial"/>
                <a:cs typeface="Arial"/>
                <a:sym typeface="Arial"/>
              </a:rPr>
              <a:t>2</a:t>
            </a:fld>
            <a:endParaRPr sz="1800" b="0" i="0" u="none" strike="noStrike" cap="none">
              <a:solidFill>
                <a:schemeClr val="dk1"/>
              </a:solidFill>
              <a:latin typeface="Arial"/>
              <a:ea typeface="Arial"/>
              <a:cs typeface="Arial"/>
              <a:sym typeface="Arial"/>
            </a:endParaRPr>
          </a:p>
        </p:txBody>
      </p:sp>
      <p:sp>
        <p:nvSpPr>
          <p:cNvPr id="368" name="Google Shape;3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14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367" name="Google Shape;367;p1: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s-PY" sz="1200" b="0" i="0" u="none" strike="noStrike" cap="none">
                <a:solidFill>
                  <a:srgbClr val="000000"/>
                </a:solidFill>
                <a:latin typeface="Arial"/>
                <a:ea typeface="Arial"/>
                <a:cs typeface="Arial"/>
                <a:sym typeface="Arial"/>
              </a:rPr>
              <a:t>3</a:t>
            </a:fld>
            <a:endParaRPr sz="1800" b="0" i="0" u="none" strike="noStrike" cap="none">
              <a:solidFill>
                <a:schemeClr val="dk1"/>
              </a:solidFill>
              <a:latin typeface="Arial"/>
              <a:ea typeface="Arial"/>
              <a:cs typeface="Arial"/>
              <a:sym typeface="Arial"/>
            </a:endParaRPr>
          </a:p>
        </p:txBody>
      </p:sp>
      <p:sp>
        <p:nvSpPr>
          <p:cNvPr id="368" name="Google Shape;3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425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367" name="Google Shape;367;p1: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s-PY" sz="1200" b="0" i="0" u="none" strike="noStrike" cap="none">
                <a:solidFill>
                  <a:srgbClr val="000000"/>
                </a:solidFill>
                <a:latin typeface="Arial"/>
                <a:ea typeface="Arial"/>
                <a:cs typeface="Arial"/>
                <a:sym typeface="Arial"/>
              </a:rPr>
              <a:t>4</a:t>
            </a:fld>
            <a:endParaRPr sz="1800" b="0" i="0" u="none" strike="noStrike" cap="none">
              <a:solidFill>
                <a:schemeClr val="dk1"/>
              </a:solidFill>
              <a:latin typeface="Arial"/>
              <a:ea typeface="Arial"/>
              <a:cs typeface="Arial"/>
              <a:sym typeface="Arial"/>
            </a:endParaRPr>
          </a:p>
        </p:txBody>
      </p:sp>
      <p:sp>
        <p:nvSpPr>
          <p:cNvPr id="368" name="Google Shape;3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34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367" name="Google Shape;367;p1: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s-PY" sz="1200" b="0" i="0" u="none" strike="noStrike" cap="none">
                <a:solidFill>
                  <a:srgbClr val="000000"/>
                </a:solidFill>
                <a:latin typeface="Arial"/>
                <a:ea typeface="Arial"/>
                <a:cs typeface="Arial"/>
                <a:sym typeface="Arial"/>
              </a:rPr>
              <a:t>5</a:t>
            </a:fld>
            <a:endParaRPr sz="1800" b="0" i="0" u="none" strike="noStrike" cap="none">
              <a:solidFill>
                <a:schemeClr val="dk1"/>
              </a:solidFill>
              <a:latin typeface="Arial"/>
              <a:ea typeface="Arial"/>
              <a:cs typeface="Arial"/>
              <a:sym typeface="Arial"/>
            </a:endParaRPr>
          </a:p>
        </p:txBody>
      </p:sp>
      <p:sp>
        <p:nvSpPr>
          <p:cNvPr id="368" name="Google Shape;3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3644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367" name="Google Shape;367;p1: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s-PY" sz="1200" b="0" i="0" u="none" strike="noStrike" cap="none">
                <a:solidFill>
                  <a:srgbClr val="000000"/>
                </a:solidFill>
                <a:latin typeface="Arial"/>
                <a:ea typeface="Arial"/>
                <a:cs typeface="Arial"/>
                <a:sym typeface="Arial"/>
              </a:rPr>
              <a:t>6</a:t>
            </a:fld>
            <a:endParaRPr sz="1800" b="0" i="0" u="none" strike="noStrike" cap="none">
              <a:solidFill>
                <a:schemeClr val="dk1"/>
              </a:solidFill>
              <a:latin typeface="Arial"/>
              <a:ea typeface="Arial"/>
              <a:cs typeface="Arial"/>
              <a:sym typeface="Arial"/>
            </a:endParaRPr>
          </a:p>
        </p:txBody>
      </p:sp>
      <p:sp>
        <p:nvSpPr>
          <p:cNvPr id="368" name="Google Shape;3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6156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367" name="Google Shape;367;p1: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s-PY" sz="1200" b="0" i="0" u="none" strike="noStrike" cap="none">
                <a:solidFill>
                  <a:srgbClr val="000000"/>
                </a:solidFill>
                <a:latin typeface="Arial"/>
                <a:ea typeface="Arial"/>
                <a:cs typeface="Arial"/>
                <a:sym typeface="Arial"/>
              </a:rPr>
              <a:t>7</a:t>
            </a:fld>
            <a:endParaRPr sz="1800" b="0" i="0" u="none" strike="noStrike" cap="none">
              <a:solidFill>
                <a:schemeClr val="dk1"/>
              </a:solidFill>
              <a:latin typeface="Arial"/>
              <a:ea typeface="Arial"/>
              <a:cs typeface="Arial"/>
              <a:sym typeface="Arial"/>
            </a:endParaRPr>
          </a:p>
        </p:txBody>
      </p:sp>
      <p:sp>
        <p:nvSpPr>
          <p:cNvPr id="368" name="Google Shape;3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48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367" name="Google Shape;367;p1: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s-PY" sz="1200" b="0" i="0" u="none" strike="noStrike" cap="none">
                <a:solidFill>
                  <a:srgbClr val="000000"/>
                </a:solidFill>
                <a:latin typeface="Arial"/>
                <a:ea typeface="Arial"/>
                <a:cs typeface="Arial"/>
                <a:sym typeface="Arial"/>
              </a:rPr>
              <a:t>8</a:t>
            </a:fld>
            <a:endParaRPr sz="1800" b="0" i="0" u="none" strike="noStrike" cap="none">
              <a:solidFill>
                <a:schemeClr val="dk1"/>
              </a:solidFill>
              <a:latin typeface="Arial"/>
              <a:ea typeface="Arial"/>
              <a:cs typeface="Arial"/>
              <a:sym typeface="Arial"/>
            </a:endParaRPr>
          </a:p>
        </p:txBody>
      </p:sp>
      <p:sp>
        <p:nvSpPr>
          <p:cNvPr id="368" name="Google Shape;3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5582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367" name="Google Shape;367;p1: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s-PY" sz="1200" b="0" i="0" u="none" strike="noStrike" cap="none">
                <a:solidFill>
                  <a:srgbClr val="000000"/>
                </a:solidFill>
                <a:latin typeface="Arial"/>
                <a:ea typeface="Arial"/>
                <a:cs typeface="Arial"/>
                <a:sym typeface="Arial"/>
              </a:rPr>
              <a:t>9</a:t>
            </a:fld>
            <a:endParaRPr sz="1800" b="0" i="0" u="none" strike="noStrike" cap="none">
              <a:solidFill>
                <a:schemeClr val="dk1"/>
              </a:solidFill>
              <a:latin typeface="Arial"/>
              <a:ea typeface="Arial"/>
              <a:cs typeface="Arial"/>
              <a:sym typeface="Arial"/>
            </a:endParaRPr>
          </a:p>
        </p:txBody>
      </p:sp>
      <p:sp>
        <p:nvSpPr>
          <p:cNvPr id="368" name="Google Shape;3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140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39775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32029277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26642658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PY"/>
              <a:t>‹Nº›</a:t>
            </a:fld>
            <a:endParaRPr/>
          </a:p>
        </p:txBody>
      </p:sp>
    </p:spTree>
    <p:extLst>
      <p:ext uri="{BB962C8B-B14F-4D97-AF65-F5344CB8AC3E}">
        <p14:creationId xmlns:p14="http://schemas.microsoft.com/office/powerpoint/2010/main" val="251233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139651601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45467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199460146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155188714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31186382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9/29/2023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71367469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9/29/2023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20476813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118512237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9/29/2023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s-PY" smtClean="0"/>
              <a:t>‹Nº›</a:t>
            </a:fld>
            <a:endParaRPr lang="es-PY"/>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29137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3.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2" name="Google Shape;372;p34"/>
          <p:cNvSpPr/>
          <p:nvPr/>
        </p:nvSpPr>
        <p:spPr>
          <a:xfrm>
            <a:off x="155520" y="-14436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307800" y="792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460440" y="16020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612720" y="31284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11 CuadroTexto">
            <a:extLst>
              <a:ext uri="{FF2B5EF4-FFF2-40B4-BE49-F238E27FC236}">
                <a16:creationId xmlns:a16="http://schemas.microsoft.com/office/drawing/2014/main" id="{05519194-9CBA-4866-89E4-5F5E3A79BBCE}"/>
              </a:ext>
            </a:extLst>
          </p:cNvPr>
          <p:cNvSpPr txBox="1"/>
          <p:nvPr/>
        </p:nvSpPr>
        <p:spPr>
          <a:xfrm>
            <a:off x="917280" y="5912032"/>
            <a:ext cx="2486579" cy="307777"/>
          </a:xfrm>
          <a:prstGeom prst="rect">
            <a:avLst/>
          </a:prstGeom>
          <a:noFill/>
        </p:spPr>
        <p:txBody>
          <a:bodyPr wrap="none" rtlCol="0">
            <a:spAutoFit/>
          </a:bodyPr>
          <a:lstStyle/>
          <a:p>
            <a:pPr algn="ctr"/>
            <a:r>
              <a:rPr lang="pt-BR" sz="1400" dirty="0">
                <a:latin typeface="Arial" pitchFamily="34" charset="0"/>
                <a:cs typeface="Arial" pitchFamily="34" charset="0"/>
              </a:rPr>
              <a:t>jesuscaballero@fiuna.edu.py</a:t>
            </a:r>
            <a:endParaRPr lang="es-PY" sz="1400" dirty="0">
              <a:solidFill>
                <a:schemeClr val="tx1"/>
              </a:solidFill>
              <a:latin typeface="Arial" pitchFamily="34" charset="0"/>
              <a:cs typeface="Arial" pitchFamily="34" charset="0"/>
            </a:endParaRPr>
          </a:p>
        </p:txBody>
      </p:sp>
      <p:sp>
        <p:nvSpPr>
          <p:cNvPr id="18" name="6 CuadroTexto">
            <a:extLst>
              <a:ext uri="{FF2B5EF4-FFF2-40B4-BE49-F238E27FC236}">
                <a16:creationId xmlns:a16="http://schemas.microsoft.com/office/drawing/2014/main" id="{7BA66D96-8953-4428-80A4-2884BE88E65C}"/>
              </a:ext>
            </a:extLst>
          </p:cNvPr>
          <p:cNvSpPr txBox="1"/>
          <p:nvPr/>
        </p:nvSpPr>
        <p:spPr>
          <a:xfrm>
            <a:off x="612360" y="2052033"/>
            <a:ext cx="8474915" cy="2308324"/>
          </a:xfrm>
          <a:prstGeom prst="rect">
            <a:avLst/>
          </a:prstGeom>
          <a:noFill/>
        </p:spPr>
        <p:txBody>
          <a:bodyPr wrap="square" rtlCol="0">
            <a:spAutoFit/>
          </a:bodyPr>
          <a:lstStyle/>
          <a:p>
            <a:pPr algn="ctr"/>
            <a:r>
              <a:rPr lang="es-ES" sz="3600" b="1" dirty="0">
                <a:solidFill>
                  <a:srgbClr val="C00000"/>
                </a:solidFill>
                <a:latin typeface="Roman"/>
                <a:cs typeface="Calibri" pitchFamily="34" charset="0"/>
              </a:rPr>
              <a:t>ESTUDIO DE FACTIBILIDAD TÉCNICA DE LA UTILIZACIÓN DE LA SEMILLA DE </a:t>
            </a:r>
            <a:r>
              <a:rPr lang="es-ES" sz="3600" b="1" i="1" dirty="0">
                <a:solidFill>
                  <a:srgbClr val="C00000"/>
                </a:solidFill>
                <a:latin typeface="Roman"/>
                <a:cs typeface="Calibri" pitchFamily="34" charset="0"/>
              </a:rPr>
              <a:t>Moringa Oleífera </a:t>
            </a:r>
            <a:r>
              <a:rPr lang="es-ES" sz="3600" b="1" dirty="0">
                <a:solidFill>
                  <a:srgbClr val="C00000"/>
                </a:solidFill>
                <a:latin typeface="Roman"/>
                <a:cs typeface="Calibri" pitchFamily="34" charset="0"/>
              </a:rPr>
              <a:t>COMO COAGULANTE EN EL TRATAMIENTO DE AGUA </a:t>
            </a:r>
          </a:p>
        </p:txBody>
      </p:sp>
      <p:sp>
        <p:nvSpPr>
          <p:cNvPr id="26" name="Google Shape;377;p34">
            <a:extLst>
              <a:ext uri="{FF2B5EF4-FFF2-40B4-BE49-F238E27FC236}">
                <a16:creationId xmlns:a16="http://schemas.microsoft.com/office/drawing/2014/main" id="{98C9E8DA-5740-4730-8178-3EC33F1A714A}"/>
              </a:ext>
            </a:extLst>
          </p:cNvPr>
          <p:cNvSpPr txBox="1"/>
          <p:nvPr/>
        </p:nvSpPr>
        <p:spPr>
          <a:xfrm>
            <a:off x="612360" y="5335902"/>
            <a:ext cx="8474914" cy="6824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PY" sz="2400" dirty="0">
                <a:solidFill>
                  <a:schemeClr val="tx1">
                    <a:lumMod val="95000"/>
                    <a:lumOff val="5000"/>
                  </a:schemeClr>
                </a:solidFill>
              </a:rPr>
              <a:t>Arnaldo Jesús Caballero Romero(*), Osvaldo Frutos, Regina León</a:t>
            </a:r>
            <a:endParaRPr sz="1800" dirty="0">
              <a:solidFill>
                <a:schemeClr val="tx1">
                  <a:lumMod val="95000"/>
                  <a:lumOff val="5000"/>
                </a:schemeClr>
              </a:solidFill>
            </a:endParaRPr>
          </a:p>
        </p:txBody>
      </p:sp>
      <p:sp>
        <p:nvSpPr>
          <p:cNvPr id="2" name="6 CuadroTexto">
            <a:extLst>
              <a:ext uri="{FF2B5EF4-FFF2-40B4-BE49-F238E27FC236}">
                <a16:creationId xmlns:a16="http://schemas.microsoft.com/office/drawing/2014/main" id="{EE6CC453-6286-EEE2-DE57-8E1332F918DE}"/>
              </a:ext>
            </a:extLst>
          </p:cNvPr>
          <p:cNvSpPr txBox="1"/>
          <p:nvPr/>
        </p:nvSpPr>
        <p:spPr>
          <a:xfrm>
            <a:off x="270859" y="1694431"/>
            <a:ext cx="8474915" cy="400110"/>
          </a:xfrm>
          <a:prstGeom prst="rect">
            <a:avLst/>
          </a:prstGeom>
          <a:noFill/>
        </p:spPr>
        <p:txBody>
          <a:bodyPr wrap="square" rtlCol="0">
            <a:spAutoFit/>
          </a:bodyPr>
          <a:lstStyle/>
          <a:p>
            <a:pPr algn="ctr"/>
            <a:r>
              <a:rPr lang="es-ES" sz="2000" b="1" dirty="0">
                <a:latin typeface="Roman"/>
                <a:cs typeface="Calibri" pitchFamily="34" charset="0"/>
              </a:rPr>
              <a:t>Calidad de agua y </a:t>
            </a:r>
            <a:r>
              <a:rPr lang="es-ES" sz="2000" b="1" dirty="0" err="1">
                <a:latin typeface="Roman"/>
                <a:cs typeface="Calibri" pitchFamily="34" charset="0"/>
              </a:rPr>
              <a:t>ecohidrología</a:t>
            </a:r>
            <a:endParaRPr lang="es-PY" sz="2000" b="1" dirty="0">
              <a:latin typeface="Roman"/>
              <a:cs typeface="Calibri" pitchFamily="34" charset="0"/>
            </a:endParaRPr>
          </a:p>
        </p:txBody>
      </p:sp>
      <p:sp>
        <p:nvSpPr>
          <p:cNvPr id="11" name="TextBox 10">
            <a:extLst>
              <a:ext uri="{FF2B5EF4-FFF2-40B4-BE49-F238E27FC236}">
                <a16:creationId xmlns:a16="http://schemas.microsoft.com/office/drawing/2014/main" id="{6F1FE7DF-309D-002B-9956-2923E4D8F22B}"/>
              </a:ext>
            </a:extLst>
          </p:cNvPr>
          <p:cNvSpPr txBox="1"/>
          <p:nvPr/>
        </p:nvSpPr>
        <p:spPr>
          <a:xfrm>
            <a:off x="1649953" y="6421315"/>
            <a:ext cx="5887994" cy="348813"/>
          </a:xfrm>
          <a:prstGeom prst="rect">
            <a:avLst/>
          </a:prstGeom>
          <a:noFill/>
        </p:spPr>
        <p:txBody>
          <a:bodyPr wrap="square">
            <a:spAutoFit/>
          </a:bodyPr>
          <a:lstStyle/>
          <a:p>
            <a:pPr marL="0" marR="0" algn="ctr" hangingPunct="0">
              <a:lnSpc>
                <a:spcPts val="2000"/>
              </a:lnSpc>
              <a:spcBef>
                <a:spcPts val="0"/>
              </a:spcBef>
              <a:spcAft>
                <a:spcPts val="1900"/>
              </a:spcAft>
            </a:pPr>
            <a:r>
              <a:rPr lang="es-UY" sz="1800" b="1" kern="150" dirty="0">
                <a:effectLst/>
                <a:latin typeface="Times New Roman" panose="02020603050405020304" pitchFamily="18" charset="0"/>
                <a:ea typeface="Times New Roman" panose="02020603050405020304" pitchFamily="18" charset="0"/>
              </a:rPr>
              <a:t>III Congreso </a:t>
            </a:r>
            <a:r>
              <a:rPr lang="es-UY" b="1" kern="150" dirty="0">
                <a:latin typeface="Times New Roman" panose="02020603050405020304" pitchFamily="18" charset="0"/>
                <a:ea typeface="Times New Roman" panose="02020603050405020304" pitchFamily="18" charset="0"/>
              </a:rPr>
              <a:t>de </a:t>
            </a:r>
            <a:r>
              <a:rPr lang="es-UY" sz="1800" b="1" kern="150" dirty="0">
                <a:effectLst/>
                <a:latin typeface="Times New Roman" panose="02020603050405020304" pitchFamily="18" charset="0"/>
                <a:ea typeface="Times New Roman" panose="02020603050405020304" pitchFamily="18" charset="0"/>
              </a:rPr>
              <a:t>Agua Ambiente y Energía, AUGM</a:t>
            </a:r>
            <a:endParaRPr lang="en-US" sz="1800" b="1" kern="150" dirty="0">
              <a:effectLst/>
              <a:latin typeface="Times New Roman" panose="02020603050405020304" pitchFamily="18" charset="0"/>
              <a:ea typeface="MS Mincho" panose="02020609040205080304" pitchFamily="49" charset="-128"/>
            </a:endParaRPr>
          </a:p>
        </p:txBody>
      </p:sp>
      <p:pic>
        <p:nvPicPr>
          <p:cNvPr id="12" name="Picture 11">
            <a:extLst>
              <a:ext uri="{FF2B5EF4-FFF2-40B4-BE49-F238E27FC236}">
                <a16:creationId xmlns:a16="http://schemas.microsoft.com/office/drawing/2014/main" id="{E7F24843-89A1-BF9E-AAA5-0A97C229B686}"/>
              </a:ext>
            </a:extLst>
          </p:cNvPr>
          <p:cNvPicPr>
            <a:picLocks noChangeAspect="1"/>
          </p:cNvPicPr>
          <p:nvPr/>
        </p:nvPicPr>
        <p:blipFill>
          <a:blip r:embed="rId3"/>
          <a:stretch>
            <a:fillRect/>
          </a:stretch>
        </p:blipFill>
        <p:spPr>
          <a:xfrm>
            <a:off x="7677085" y="284057"/>
            <a:ext cx="1068689" cy="1341607"/>
          </a:xfrm>
          <a:prstGeom prst="rect">
            <a:avLst/>
          </a:prstGeom>
        </p:spPr>
      </p:pic>
      <p:pic>
        <p:nvPicPr>
          <p:cNvPr id="4" name="Imagen 3">
            <a:extLst>
              <a:ext uri="{FF2B5EF4-FFF2-40B4-BE49-F238E27FC236}">
                <a16:creationId xmlns:a16="http://schemas.microsoft.com/office/drawing/2014/main" id="{907AD40B-59B6-90D5-9DDF-E7E700397DBD}"/>
              </a:ext>
            </a:extLst>
          </p:cNvPr>
          <p:cNvPicPr>
            <a:picLocks noChangeAspect="1"/>
          </p:cNvPicPr>
          <p:nvPr/>
        </p:nvPicPr>
        <p:blipFill rotWithShape="1">
          <a:blip r:embed="rId4"/>
          <a:srcRect l="17166" t="17171" r="17630" b="16679"/>
          <a:stretch/>
        </p:blipFill>
        <p:spPr>
          <a:xfrm>
            <a:off x="423744" y="222287"/>
            <a:ext cx="1251147" cy="12692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2" name="Google Shape;372;p34"/>
          <p:cNvSpPr/>
          <p:nvPr/>
        </p:nvSpPr>
        <p:spPr>
          <a:xfrm>
            <a:off x="155520" y="-14436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307800" y="792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460440" y="16020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612720" y="31284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6 CuadroTexto">
            <a:extLst>
              <a:ext uri="{FF2B5EF4-FFF2-40B4-BE49-F238E27FC236}">
                <a16:creationId xmlns:a16="http://schemas.microsoft.com/office/drawing/2014/main" id="{7BA66D96-8953-4428-80A4-2884BE88E65C}"/>
              </a:ext>
            </a:extLst>
          </p:cNvPr>
          <p:cNvSpPr txBox="1"/>
          <p:nvPr/>
        </p:nvSpPr>
        <p:spPr>
          <a:xfrm>
            <a:off x="270859" y="1020410"/>
            <a:ext cx="8474915" cy="646331"/>
          </a:xfrm>
          <a:prstGeom prst="rect">
            <a:avLst/>
          </a:prstGeom>
          <a:noFill/>
        </p:spPr>
        <p:txBody>
          <a:bodyPr wrap="square" rtlCol="0">
            <a:spAutoFit/>
          </a:bodyPr>
          <a:lstStyle/>
          <a:p>
            <a:pPr algn="ctr"/>
            <a:r>
              <a:rPr lang="es-ES" sz="3600" b="1" dirty="0">
                <a:solidFill>
                  <a:srgbClr val="C00000"/>
                </a:solidFill>
                <a:latin typeface="Roman"/>
                <a:cs typeface="Calibri" pitchFamily="34" charset="0"/>
              </a:rPr>
              <a:t>CONCLUSIONES </a:t>
            </a:r>
          </a:p>
        </p:txBody>
      </p:sp>
      <p:sp>
        <p:nvSpPr>
          <p:cNvPr id="26" name="Google Shape;377;p34">
            <a:extLst>
              <a:ext uri="{FF2B5EF4-FFF2-40B4-BE49-F238E27FC236}">
                <a16:creationId xmlns:a16="http://schemas.microsoft.com/office/drawing/2014/main" id="{98C9E8DA-5740-4730-8178-3EC33F1A714A}"/>
              </a:ext>
            </a:extLst>
          </p:cNvPr>
          <p:cNvSpPr txBox="1"/>
          <p:nvPr/>
        </p:nvSpPr>
        <p:spPr>
          <a:xfrm>
            <a:off x="764999" y="1803471"/>
            <a:ext cx="7980773" cy="4576767"/>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lang="es-ES" sz="2400" dirty="0">
              <a:solidFill>
                <a:schemeClr val="tx1">
                  <a:lumMod val="95000"/>
                  <a:lumOff val="5000"/>
                </a:schemeClr>
              </a:solidFill>
            </a:endParaRPr>
          </a:p>
          <a:p>
            <a:pPr marL="0" lvl="0" indent="0" algn="just" rtl="0">
              <a:spcBef>
                <a:spcPts val="0"/>
              </a:spcBef>
              <a:spcAft>
                <a:spcPts val="0"/>
              </a:spcAft>
              <a:buNone/>
            </a:pPr>
            <a:r>
              <a:rPr lang="es-ES" sz="2400" dirty="0">
                <a:solidFill>
                  <a:schemeClr val="tx1">
                    <a:lumMod val="95000"/>
                    <a:lumOff val="5000"/>
                  </a:schemeClr>
                </a:solidFill>
              </a:rPr>
              <a:t>Los resultados obtenidos en este trabajo permiten concluir que la harina de la semilla de moringa es efectiva como coagulante natural para el tratamiento de agua de tajamares cuya dosis más adecuada para la muestra utilizada fue 1000 mg/L. </a:t>
            </a:r>
            <a:endParaRPr lang="es-ES" sz="2000" dirty="0">
              <a:solidFill>
                <a:srgbClr val="57576E"/>
              </a:solidFill>
            </a:endParaRPr>
          </a:p>
        </p:txBody>
      </p:sp>
      <p:sp>
        <p:nvSpPr>
          <p:cNvPr id="11" name="TextBox 10">
            <a:extLst>
              <a:ext uri="{FF2B5EF4-FFF2-40B4-BE49-F238E27FC236}">
                <a16:creationId xmlns:a16="http://schemas.microsoft.com/office/drawing/2014/main" id="{6F1FE7DF-309D-002B-9956-2923E4D8F22B}"/>
              </a:ext>
            </a:extLst>
          </p:cNvPr>
          <p:cNvSpPr txBox="1"/>
          <p:nvPr/>
        </p:nvSpPr>
        <p:spPr>
          <a:xfrm>
            <a:off x="1649953" y="6421315"/>
            <a:ext cx="5887994" cy="348813"/>
          </a:xfrm>
          <a:prstGeom prst="rect">
            <a:avLst/>
          </a:prstGeom>
          <a:noFill/>
        </p:spPr>
        <p:txBody>
          <a:bodyPr wrap="square">
            <a:spAutoFit/>
          </a:bodyPr>
          <a:lstStyle/>
          <a:p>
            <a:pPr marL="0" marR="0" algn="ctr" hangingPunct="0">
              <a:lnSpc>
                <a:spcPts val="2000"/>
              </a:lnSpc>
              <a:spcBef>
                <a:spcPts val="0"/>
              </a:spcBef>
              <a:spcAft>
                <a:spcPts val="1900"/>
              </a:spcAft>
            </a:pPr>
            <a:r>
              <a:rPr lang="es-UY" sz="1800" b="1" kern="150" dirty="0">
                <a:effectLst/>
                <a:latin typeface="Times New Roman" panose="02020603050405020304" pitchFamily="18" charset="0"/>
                <a:ea typeface="Times New Roman" panose="02020603050405020304" pitchFamily="18" charset="0"/>
              </a:rPr>
              <a:t>III Congreso </a:t>
            </a:r>
            <a:r>
              <a:rPr lang="es-UY" b="1" kern="150" dirty="0">
                <a:latin typeface="Times New Roman" panose="02020603050405020304" pitchFamily="18" charset="0"/>
                <a:ea typeface="Times New Roman" panose="02020603050405020304" pitchFamily="18" charset="0"/>
              </a:rPr>
              <a:t>de </a:t>
            </a:r>
            <a:r>
              <a:rPr lang="es-UY" sz="1800" b="1" kern="150" dirty="0">
                <a:effectLst/>
                <a:latin typeface="Times New Roman" panose="02020603050405020304" pitchFamily="18" charset="0"/>
                <a:ea typeface="Times New Roman" panose="02020603050405020304" pitchFamily="18" charset="0"/>
              </a:rPr>
              <a:t>Agua Ambiente y Energía, AUGM</a:t>
            </a:r>
            <a:endParaRPr lang="en-US" sz="1800" b="1" kern="150" dirty="0">
              <a:effectLst/>
              <a:latin typeface="Times New Roman" panose="02020603050405020304" pitchFamily="18" charset="0"/>
              <a:ea typeface="MS Mincho" panose="02020609040205080304" pitchFamily="49" charset="-128"/>
            </a:endParaRPr>
          </a:p>
        </p:txBody>
      </p:sp>
      <p:pic>
        <p:nvPicPr>
          <p:cNvPr id="12" name="Picture 11">
            <a:extLst>
              <a:ext uri="{FF2B5EF4-FFF2-40B4-BE49-F238E27FC236}">
                <a16:creationId xmlns:a16="http://schemas.microsoft.com/office/drawing/2014/main" id="{E7F24843-89A1-BF9E-AAA5-0A97C229B686}"/>
              </a:ext>
            </a:extLst>
          </p:cNvPr>
          <p:cNvPicPr>
            <a:picLocks noChangeAspect="1"/>
          </p:cNvPicPr>
          <p:nvPr/>
        </p:nvPicPr>
        <p:blipFill>
          <a:blip r:embed="rId3"/>
          <a:stretch>
            <a:fillRect/>
          </a:stretch>
        </p:blipFill>
        <p:spPr>
          <a:xfrm>
            <a:off x="7677085" y="284057"/>
            <a:ext cx="1068689" cy="1341607"/>
          </a:xfrm>
          <a:prstGeom prst="rect">
            <a:avLst/>
          </a:prstGeom>
        </p:spPr>
      </p:pic>
      <p:pic>
        <p:nvPicPr>
          <p:cNvPr id="4" name="Imagen 3">
            <a:extLst>
              <a:ext uri="{FF2B5EF4-FFF2-40B4-BE49-F238E27FC236}">
                <a16:creationId xmlns:a16="http://schemas.microsoft.com/office/drawing/2014/main" id="{907AD40B-59B6-90D5-9DDF-E7E700397DBD}"/>
              </a:ext>
            </a:extLst>
          </p:cNvPr>
          <p:cNvPicPr>
            <a:picLocks noChangeAspect="1"/>
          </p:cNvPicPr>
          <p:nvPr/>
        </p:nvPicPr>
        <p:blipFill rotWithShape="1">
          <a:blip r:embed="rId4"/>
          <a:srcRect l="17166" t="17171" r="17630" b="16679"/>
          <a:stretch/>
        </p:blipFill>
        <p:spPr>
          <a:xfrm>
            <a:off x="423744" y="222287"/>
            <a:ext cx="1251147" cy="1269279"/>
          </a:xfrm>
          <a:prstGeom prst="rect">
            <a:avLst/>
          </a:prstGeom>
        </p:spPr>
      </p:pic>
    </p:spTree>
    <p:extLst>
      <p:ext uri="{BB962C8B-B14F-4D97-AF65-F5344CB8AC3E}">
        <p14:creationId xmlns:p14="http://schemas.microsoft.com/office/powerpoint/2010/main" val="902431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2" name="Google Shape;372;p34"/>
          <p:cNvSpPr/>
          <p:nvPr/>
        </p:nvSpPr>
        <p:spPr>
          <a:xfrm>
            <a:off x="155520" y="-14436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307800" y="792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460440" y="16020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612720" y="31284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6 CuadroTexto">
            <a:extLst>
              <a:ext uri="{FF2B5EF4-FFF2-40B4-BE49-F238E27FC236}">
                <a16:creationId xmlns:a16="http://schemas.microsoft.com/office/drawing/2014/main" id="{7BA66D96-8953-4428-80A4-2884BE88E65C}"/>
              </a:ext>
            </a:extLst>
          </p:cNvPr>
          <p:cNvSpPr txBox="1"/>
          <p:nvPr/>
        </p:nvSpPr>
        <p:spPr>
          <a:xfrm>
            <a:off x="155520" y="2606469"/>
            <a:ext cx="8474915" cy="1015663"/>
          </a:xfrm>
          <a:prstGeom prst="rect">
            <a:avLst/>
          </a:prstGeom>
          <a:noFill/>
        </p:spPr>
        <p:txBody>
          <a:bodyPr wrap="square" rtlCol="0">
            <a:spAutoFit/>
          </a:bodyPr>
          <a:lstStyle/>
          <a:p>
            <a:pPr algn="ctr"/>
            <a:r>
              <a:rPr lang="es-ES" sz="6000" b="1" dirty="0">
                <a:solidFill>
                  <a:srgbClr val="C00000"/>
                </a:solidFill>
                <a:latin typeface="Roman"/>
                <a:cs typeface="Calibri" pitchFamily="34" charset="0"/>
              </a:rPr>
              <a:t>¡MUCHAS GRACIAS!</a:t>
            </a:r>
            <a:endParaRPr lang="es-ES" sz="3600" b="1" dirty="0">
              <a:solidFill>
                <a:srgbClr val="C00000"/>
              </a:solidFill>
              <a:latin typeface="Roman"/>
              <a:cs typeface="Calibri" pitchFamily="34" charset="0"/>
            </a:endParaRPr>
          </a:p>
        </p:txBody>
      </p:sp>
      <p:sp>
        <p:nvSpPr>
          <p:cNvPr id="11" name="TextBox 10">
            <a:extLst>
              <a:ext uri="{FF2B5EF4-FFF2-40B4-BE49-F238E27FC236}">
                <a16:creationId xmlns:a16="http://schemas.microsoft.com/office/drawing/2014/main" id="{6F1FE7DF-309D-002B-9956-2923E4D8F22B}"/>
              </a:ext>
            </a:extLst>
          </p:cNvPr>
          <p:cNvSpPr txBox="1"/>
          <p:nvPr/>
        </p:nvSpPr>
        <p:spPr>
          <a:xfrm>
            <a:off x="1649953" y="6421315"/>
            <a:ext cx="5887994" cy="348813"/>
          </a:xfrm>
          <a:prstGeom prst="rect">
            <a:avLst/>
          </a:prstGeom>
          <a:noFill/>
        </p:spPr>
        <p:txBody>
          <a:bodyPr wrap="square">
            <a:spAutoFit/>
          </a:bodyPr>
          <a:lstStyle/>
          <a:p>
            <a:pPr marL="0" marR="0" algn="ctr" hangingPunct="0">
              <a:lnSpc>
                <a:spcPts val="2000"/>
              </a:lnSpc>
              <a:spcBef>
                <a:spcPts val="0"/>
              </a:spcBef>
              <a:spcAft>
                <a:spcPts val="1900"/>
              </a:spcAft>
            </a:pPr>
            <a:r>
              <a:rPr lang="es-UY" sz="1800" b="1" kern="150" dirty="0">
                <a:effectLst/>
                <a:latin typeface="Times New Roman" panose="02020603050405020304" pitchFamily="18" charset="0"/>
                <a:ea typeface="Times New Roman" panose="02020603050405020304" pitchFamily="18" charset="0"/>
              </a:rPr>
              <a:t>III Congreso </a:t>
            </a:r>
            <a:r>
              <a:rPr lang="es-UY" b="1" kern="150" dirty="0">
                <a:latin typeface="Times New Roman" panose="02020603050405020304" pitchFamily="18" charset="0"/>
                <a:ea typeface="Times New Roman" panose="02020603050405020304" pitchFamily="18" charset="0"/>
              </a:rPr>
              <a:t>de </a:t>
            </a:r>
            <a:r>
              <a:rPr lang="es-UY" sz="1800" b="1" kern="150" dirty="0">
                <a:effectLst/>
                <a:latin typeface="Times New Roman" panose="02020603050405020304" pitchFamily="18" charset="0"/>
                <a:ea typeface="Times New Roman" panose="02020603050405020304" pitchFamily="18" charset="0"/>
              </a:rPr>
              <a:t>Agua Ambiente y Energía, AUGM</a:t>
            </a:r>
            <a:endParaRPr lang="en-US" sz="1800" b="1" kern="150" dirty="0">
              <a:effectLst/>
              <a:latin typeface="Times New Roman" panose="02020603050405020304" pitchFamily="18" charset="0"/>
              <a:ea typeface="MS Mincho" panose="02020609040205080304" pitchFamily="49" charset="-128"/>
            </a:endParaRPr>
          </a:p>
        </p:txBody>
      </p:sp>
      <p:pic>
        <p:nvPicPr>
          <p:cNvPr id="12" name="Picture 11">
            <a:extLst>
              <a:ext uri="{FF2B5EF4-FFF2-40B4-BE49-F238E27FC236}">
                <a16:creationId xmlns:a16="http://schemas.microsoft.com/office/drawing/2014/main" id="{E7F24843-89A1-BF9E-AAA5-0A97C229B686}"/>
              </a:ext>
            </a:extLst>
          </p:cNvPr>
          <p:cNvPicPr>
            <a:picLocks noChangeAspect="1"/>
          </p:cNvPicPr>
          <p:nvPr/>
        </p:nvPicPr>
        <p:blipFill>
          <a:blip r:embed="rId3"/>
          <a:stretch>
            <a:fillRect/>
          </a:stretch>
        </p:blipFill>
        <p:spPr>
          <a:xfrm>
            <a:off x="7677085" y="284057"/>
            <a:ext cx="1068689" cy="1341607"/>
          </a:xfrm>
          <a:prstGeom prst="rect">
            <a:avLst/>
          </a:prstGeom>
        </p:spPr>
      </p:pic>
      <p:pic>
        <p:nvPicPr>
          <p:cNvPr id="4" name="Imagen 3">
            <a:extLst>
              <a:ext uri="{FF2B5EF4-FFF2-40B4-BE49-F238E27FC236}">
                <a16:creationId xmlns:a16="http://schemas.microsoft.com/office/drawing/2014/main" id="{907AD40B-59B6-90D5-9DDF-E7E700397DBD}"/>
              </a:ext>
            </a:extLst>
          </p:cNvPr>
          <p:cNvPicPr>
            <a:picLocks noChangeAspect="1"/>
          </p:cNvPicPr>
          <p:nvPr/>
        </p:nvPicPr>
        <p:blipFill rotWithShape="1">
          <a:blip r:embed="rId4"/>
          <a:srcRect l="17166" t="17171" r="17630" b="16679"/>
          <a:stretch/>
        </p:blipFill>
        <p:spPr>
          <a:xfrm>
            <a:off x="423744" y="222287"/>
            <a:ext cx="1251147" cy="1269279"/>
          </a:xfrm>
          <a:prstGeom prst="rect">
            <a:avLst/>
          </a:prstGeom>
        </p:spPr>
      </p:pic>
    </p:spTree>
    <p:extLst>
      <p:ext uri="{BB962C8B-B14F-4D97-AF65-F5344CB8AC3E}">
        <p14:creationId xmlns:p14="http://schemas.microsoft.com/office/powerpoint/2010/main" val="210538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2" name="Google Shape;372;p34"/>
          <p:cNvSpPr/>
          <p:nvPr/>
        </p:nvSpPr>
        <p:spPr>
          <a:xfrm>
            <a:off x="155520" y="-14436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307800" y="792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460440" y="16020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612720" y="31284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6 CuadroTexto">
            <a:extLst>
              <a:ext uri="{FF2B5EF4-FFF2-40B4-BE49-F238E27FC236}">
                <a16:creationId xmlns:a16="http://schemas.microsoft.com/office/drawing/2014/main" id="{7BA66D96-8953-4428-80A4-2884BE88E65C}"/>
              </a:ext>
            </a:extLst>
          </p:cNvPr>
          <p:cNvSpPr txBox="1"/>
          <p:nvPr/>
        </p:nvSpPr>
        <p:spPr>
          <a:xfrm>
            <a:off x="270859" y="1020410"/>
            <a:ext cx="8474915" cy="646331"/>
          </a:xfrm>
          <a:prstGeom prst="rect">
            <a:avLst/>
          </a:prstGeom>
          <a:noFill/>
        </p:spPr>
        <p:txBody>
          <a:bodyPr wrap="square" rtlCol="0">
            <a:spAutoFit/>
          </a:bodyPr>
          <a:lstStyle/>
          <a:p>
            <a:pPr algn="ctr"/>
            <a:r>
              <a:rPr lang="es-ES" sz="3600" b="1" dirty="0">
                <a:solidFill>
                  <a:srgbClr val="C00000"/>
                </a:solidFill>
                <a:latin typeface="Roman"/>
                <a:cs typeface="Calibri" pitchFamily="34" charset="0"/>
              </a:rPr>
              <a:t>INTRODUCCIÓN</a:t>
            </a:r>
          </a:p>
        </p:txBody>
      </p:sp>
      <p:sp>
        <p:nvSpPr>
          <p:cNvPr id="26" name="Google Shape;377;p34">
            <a:extLst>
              <a:ext uri="{FF2B5EF4-FFF2-40B4-BE49-F238E27FC236}">
                <a16:creationId xmlns:a16="http://schemas.microsoft.com/office/drawing/2014/main" id="{98C9E8DA-5740-4730-8178-3EC33F1A714A}"/>
              </a:ext>
            </a:extLst>
          </p:cNvPr>
          <p:cNvSpPr txBox="1"/>
          <p:nvPr/>
        </p:nvSpPr>
        <p:spPr>
          <a:xfrm>
            <a:off x="270859" y="1694287"/>
            <a:ext cx="8474914" cy="1506113"/>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ES" sz="2000" dirty="0">
                <a:solidFill>
                  <a:schemeClr val="tx1">
                    <a:lumMod val="95000"/>
                    <a:lumOff val="5000"/>
                  </a:schemeClr>
                </a:solidFill>
              </a:rPr>
              <a:t>El agua potable es un recurso indispensable para la vida, sin embargo, la mala gestión de este recurso ha dificultado el acceso al mismo en cuanto a cantidad y calidad debido a la contaminación de las aguas superficiales y acuíferos, especialmente en los países en vías de desarrollo.</a:t>
            </a:r>
          </a:p>
        </p:txBody>
      </p:sp>
      <p:sp>
        <p:nvSpPr>
          <p:cNvPr id="11" name="TextBox 10">
            <a:extLst>
              <a:ext uri="{FF2B5EF4-FFF2-40B4-BE49-F238E27FC236}">
                <a16:creationId xmlns:a16="http://schemas.microsoft.com/office/drawing/2014/main" id="{6F1FE7DF-309D-002B-9956-2923E4D8F22B}"/>
              </a:ext>
            </a:extLst>
          </p:cNvPr>
          <p:cNvSpPr txBox="1"/>
          <p:nvPr/>
        </p:nvSpPr>
        <p:spPr>
          <a:xfrm>
            <a:off x="1649953" y="6421315"/>
            <a:ext cx="5887994" cy="348813"/>
          </a:xfrm>
          <a:prstGeom prst="rect">
            <a:avLst/>
          </a:prstGeom>
          <a:noFill/>
        </p:spPr>
        <p:txBody>
          <a:bodyPr wrap="square">
            <a:spAutoFit/>
          </a:bodyPr>
          <a:lstStyle/>
          <a:p>
            <a:pPr marL="0" marR="0" algn="ctr" hangingPunct="0">
              <a:lnSpc>
                <a:spcPts val="2000"/>
              </a:lnSpc>
              <a:spcBef>
                <a:spcPts val="0"/>
              </a:spcBef>
              <a:spcAft>
                <a:spcPts val="1900"/>
              </a:spcAft>
            </a:pPr>
            <a:r>
              <a:rPr lang="es-UY" sz="1800" b="1" kern="150" dirty="0">
                <a:effectLst/>
                <a:latin typeface="Times New Roman" panose="02020603050405020304" pitchFamily="18" charset="0"/>
                <a:ea typeface="Times New Roman" panose="02020603050405020304" pitchFamily="18" charset="0"/>
              </a:rPr>
              <a:t>III Congreso </a:t>
            </a:r>
            <a:r>
              <a:rPr lang="es-UY" b="1" kern="150" dirty="0">
                <a:latin typeface="Times New Roman" panose="02020603050405020304" pitchFamily="18" charset="0"/>
                <a:ea typeface="Times New Roman" panose="02020603050405020304" pitchFamily="18" charset="0"/>
              </a:rPr>
              <a:t>de </a:t>
            </a:r>
            <a:r>
              <a:rPr lang="es-UY" sz="1800" b="1" kern="150" dirty="0">
                <a:effectLst/>
                <a:latin typeface="Times New Roman" panose="02020603050405020304" pitchFamily="18" charset="0"/>
                <a:ea typeface="Times New Roman" panose="02020603050405020304" pitchFamily="18" charset="0"/>
              </a:rPr>
              <a:t>Agua Ambiente y Energía, AUGM</a:t>
            </a:r>
            <a:endParaRPr lang="en-US" sz="1800" b="1" kern="150" dirty="0">
              <a:effectLst/>
              <a:latin typeface="Times New Roman" panose="02020603050405020304" pitchFamily="18" charset="0"/>
              <a:ea typeface="MS Mincho" panose="02020609040205080304" pitchFamily="49" charset="-128"/>
            </a:endParaRPr>
          </a:p>
        </p:txBody>
      </p:sp>
      <p:pic>
        <p:nvPicPr>
          <p:cNvPr id="12" name="Picture 11">
            <a:extLst>
              <a:ext uri="{FF2B5EF4-FFF2-40B4-BE49-F238E27FC236}">
                <a16:creationId xmlns:a16="http://schemas.microsoft.com/office/drawing/2014/main" id="{E7F24843-89A1-BF9E-AAA5-0A97C229B686}"/>
              </a:ext>
            </a:extLst>
          </p:cNvPr>
          <p:cNvPicPr>
            <a:picLocks noChangeAspect="1"/>
          </p:cNvPicPr>
          <p:nvPr/>
        </p:nvPicPr>
        <p:blipFill>
          <a:blip r:embed="rId3"/>
          <a:stretch>
            <a:fillRect/>
          </a:stretch>
        </p:blipFill>
        <p:spPr>
          <a:xfrm>
            <a:off x="7677085" y="284057"/>
            <a:ext cx="1068689" cy="1341607"/>
          </a:xfrm>
          <a:prstGeom prst="rect">
            <a:avLst/>
          </a:prstGeom>
        </p:spPr>
      </p:pic>
      <p:pic>
        <p:nvPicPr>
          <p:cNvPr id="4" name="Imagen 3">
            <a:extLst>
              <a:ext uri="{FF2B5EF4-FFF2-40B4-BE49-F238E27FC236}">
                <a16:creationId xmlns:a16="http://schemas.microsoft.com/office/drawing/2014/main" id="{907AD40B-59B6-90D5-9DDF-E7E700397DBD}"/>
              </a:ext>
            </a:extLst>
          </p:cNvPr>
          <p:cNvPicPr>
            <a:picLocks noChangeAspect="1"/>
          </p:cNvPicPr>
          <p:nvPr/>
        </p:nvPicPr>
        <p:blipFill rotWithShape="1">
          <a:blip r:embed="rId4"/>
          <a:srcRect l="17166" t="17171" r="17630" b="16679"/>
          <a:stretch/>
        </p:blipFill>
        <p:spPr>
          <a:xfrm>
            <a:off x="423744" y="222287"/>
            <a:ext cx="1251147" cy="1269279"/>
          </a:xfrm>
          <a:prstGeom prst="rect">
            <a:avLst/>
          </a:prstGeom>
        </p:spPr>
      </p:pic>
      <p:pic>
        <p:nvPicPr>
          <p:cNvPr id="3" name="Imagen 2">
            <a:extLst>
              <a:ext uri="{FF2B5EF4-FFF2-40B4-BE49-F238E27FC236}">
                <a16:creationId xmlns:a16="http://schemas.microsoft.com/office/drawing/2014/main" id="{8FD61974-CC1C-1D9B-EC72-12362D12ED14}"/>
              </a:ext>
            </a:extLst>
          </p:cNvPr>
          <p:cNvPicPr>
            <a:picLocks noChangeAspect="1"/>
          </p:cNvPicPr>
          <p:nvPr/>
        </p:nvPicPr>
        <p:blipFill>
          <a:blip r:embed="rId5"/>
          <a:stretch>
            <a:fillRect/>
          </a:stretch>
        </p:blipFill>
        <p:spPr>
          <a:xfrm>
            <a:off x="1266560" y="3110873"/>
            <a:ext cx="3882504" cy="2784055"/>
          </a:xfrm>
          <a:prstGeom prst="rect">
            <a:avLst/>
          </a:prstGeom>
        </p:spPr>
      </p:pic>
      <p:pic>
        <p:nvPicPr>
          <p:cNvPr id="6" name="Imagen 5">
            <a:extLst>
              <a:ext uri="{FF2B5EF4-FFF2-40B4-BE49-F238E27FC236}">
                <a16:creationId xmlns:a16="http://schemas.microsoft.com/office/drawing/2014/main" id="{52AEF561-16F2-B183-CEC1-C9F833BCCC29}"/>
              </a:ext>
            </a:extLst>
          </p:cNvPr>
          <p:cNvPicPr>
            <a:picLocks noChangeAspect="1"/>
          </p:cNvPicPr>
          <p:nvPr/>
        </p:nvPicPr>
        <p:blipFill>
          <a:blip r:embed="rId6"/>
          <a:stretch>
            <a:fillRect/>
          </a:stretch>
        </p:blipFill>
        <p:spPr>
          <a:xfrm>
            <a:off x="5601921" y="3110873"/>
            <a:ext cx="3143852" cy="1776783"/>
          </a:xfrm>
          <a:prstGeom prst="rect">
            <a:avLst/>
          </a:prstGeom>
        </p:spPr>
      </p:pic>
      <p:sp>
        <p:nvSpPr>
          <p:cNvPr id="13" name="Rectángulo: esquinas redondeadas 12">
            <a:extLst>
              <a:ext uri="{FF2B5EF4-FFF2-40B4-BE49-F238E27FC236}">
                <a16:creationId xmlns:a16="http://schemas.microsoft.com/office/drawing/2014/main" id="{4A06ED16-AC9D-81E5-ABF7-A4FCD8BF34E0}"/>
              </a:ext>
            </a:extLst>
          </p:cNvPr>
          <p:cNvSpPr/>
          <p:nvPr/>
        </p:nvSpPr>
        <p:spPr>
          <a:xfrm>
            <a:off x="5174673" y="4593679"/>
            <a:ext cx="3882504" cy="15444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1200" b="0" i="0" dirty="0">
                <a:solidFill>
                  <a:srgbClr val="FFFFFF"/>
                </a:solidFill>
                <a:effectLst/>
                <a:latin typeface="PT Sans" panose="020F0502020204030204" pitchFamily="34" charset="0"/>
              </a:rPr>
              <a:t>'Estamos en crisis, la escuela ya está sin agua potable, el 30% de los alumnos ya no asisten por la falta de agua. Muchos envían justificativos que están enfermos. Acá el agua salada es imposible tomar, no se puede, la sal es tóxica. La gente trae del tajamar, pero cuando baja ya no se puede‘’ – </a:t>
            </a:r>
            <a:r>
              <a:rPr lang="es-ES" sz="1200" dirty="0">
                <a:solidFill>
                  <a:srgbClr val="FFFFFF"/>
                </a:solidFill>
                <a:latin typeface="PT Sans" panose="020F0502020204030204" pitchFamily="34" charset="0"/>
              </a:rPr>
              <a:t>D</a:t>
            </a:r>
            <a:r>
              <a:rPr lang="es-ES" sz="1200" b="0" i="0" dirty="0">
                <a:solidFill>
                  <a:srgbClr val="FFFFFF"/>
                </a:solidFill>
                <a:effectLst/>
                <a:latin typeface="PT Sans" panose="020F0502020204030204" pitchFamily="34" charset="0"/>
              </a:rPr>
              <a:t>ocente Comunidad Machareti. Telefuturo, Septiembre 2023. </a:t>
            </a:r>
            <a:endParaRPr lang="es-PY" sz="1200" dirty="0"/>
          </a:p>
        </p:txBody>
      </p:sp>
      <p:sp>
        <p:nvSpPr>
          <p:cNvPr id="14" name="Rectángulo: esquinas redondeadas 13">
            <a:extLst>
              <a:ext uri="{FF2B5EF4-FFF2-40B4-BE49-F238E27FC236}">
                <a16:creationId xmlns:a16="http://schemas.microsoft.com/office/drawing/2014/main" id="{36010F63-4E39-6CC7-7FA3-478D2EBB0118}"/>
              </a:ext>
            </a:extLst>
          </p:cNvPr>
          <p:cNvSpPr/>
          <p:nvPr/>
        </p:nvSpPr>
        <p:spPr>
          <a:xfrm>
            <a:off x="86823" y="4440555"/>
            <a:ext cx="3120989" cy="17292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1200" b="0" i="0" dirty="0">
                <a:solidFill>
                  <a:srgbClr val="FFFFFF"/>
                </a:solidFill>
                <a:effectLst/>
                <a:latin typeface="PT Sans" panose="020F0502020204030204" pitchFamily="34" charset="0"/>
              </a:rPr>
              <a:t>Cristina González, perteneciente a la comunidad </a:t>
            </a:r>
            <a:r>
              <a:rPr lang="es-ES" sz="1200" b="0" i="0" dirty="0" err="1">
                <a:solidFill>
                  <a:srgbClr val="FFFFFF"/>
                </a:solidFill>
                <a:effectLst/>
                <a:latin typeface="PT Sans" panose="020F0502020204030204" pitchFamily="34" charset="0"/>
              </a:rPr>
              <a:t>Yakye</a:t>
            </a:r>
            <a:r>
              <a:rPr lang="es-ES" sz="1200" b="0" i="0" dirty="0">
                <a:solidFill>
                  <a:srgbClr val="FFFFFF"/>
                </a:solidFill>
                <a:effectLst/>
                <a:latin typeface="PT Sans" panose="020F0502020204030204" pitchFamily="34" charset="0"/>
              </a:rPr>
              <a:t> Axa del Pueblo </a:t>
            </a:r>
            <a:r>
              <a:rPr lang="es-ES" sz="1200" b="0" i="0" dirty="0" err="1">
                <a:solidFill>
                  <a:srgbClr val="FFFFFF"/>
                </a:solidFill>
                <a:effectLst/>
                <a:latin typeface="PT Sans" panose="020F0502020204030204" pitchFamily="34" charset="0"/>
              </a:rPr>
              <a:t>Enxet</a:t>
            </a:r>
            <a:r>
              <a:rPr lang="es-ES" sz="1200" b="0" i="0" dirty="0">
                <a:solidFill>
                  <a:srgbClr val="FFFFFF"/>
                </a:solidFill>
                <a:effectLst/>
                <a:latin typeface="PT Sans" panose="020F0502020204030204" pitchFamily="34" charset="0"/>
              </a:rPr>
              <a:t>, ubicado en Presidente Hayes a la altura del kilómetro 368, comentó que por la falta del vital líquido están bebiendo lo que se acumula en los charcos ya que los aljibes están vacíos. </a:t>
            </a:r>
            <a:r>
              <a:rPr lang="es-ES" sz="1200" dirty="0">
                <a:solidFill>
                  <a:srgbClr val="FFFFFF"/>
                </a:solidFill>
                <a:latin typeface="PT Sans" panose="020F0502020204030204" pitchFamily="34" charset="0"/>
              </a:rPr>
              <a:t>Diario Extra, Julio 2023.</a:t>
            </a:r>
            <a:endParaRPr lang="es-PY" sz="1200" dirty="0"/>
          </a:p>
        </p:txBody>
      </p:sp>
    </p:spTree>
    <p:extLst>
      <p:ext uri="{BB962C8B-B14F-4D97-AF65-F5344CB8AC3E}">
        <p14:creationId xmlns:p14="http://schemas.microsoft.com/office/powerpoint/2010/main" val="175888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078" name="Picture 6" descr="aLTERNATIVA DE ADMINISTRACIÓN; COMITÉ DE ADMINISTRACIÓN; AUTO  ADMINISTRACIÓN DE CONDOMINIOS; condominios en Quintana Roo; México archivos  - Procondominios">
            <a:extLst>
              <a:ext uri="{FF2B5EF4-FFF2-40B4-BE49-F238E27FC236}">
                <a16:creationId xmlns:a16="http://schemas.microsoft.com/office/drawing/2014/main" id="{ABE3013E-E0E4-DA56-E7B8-BFEDA1B57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96060"/>
            <a:ext cx="3429000" cy="2143125"/>
          </a:xfrm>
          <a:prstGeom prst="rect">
            <a:avLst/>
          </a:prstGeom>
          <a:noFill/>
          <a:extLst>
            <a:ext uri="{909E8E84-426E-40DD-AFC4-6F175D3DCCD1}">
              <a14:hiddenFill xmlns:a14="http://schemas.microsoft.com/office/drawing/2010/main">
                <a:solidFill>
                  <a:srgbClr val="FFFFFF"/>
                </a:solidFill>
              </a14:hiddenFill>
            </a:ext>
          </a:extLst>
        </p:spPr>
      </p:pic>
      <p:sp>
        <p:nvSpPr>
          <p:cNvPr id="372" name="Google Shape;372;p34"/>
          <p:cNvSpPr/>
          <p:nvPr/>
        </p:nvSpPr>
        <p:spPr>
          <a:xfrm>
            <a:off x="155520" y="-14436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307800" y="792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460440" y="16020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612720" y="31284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6 CuadroTexto">
            <a:extLst>
              <a:ext uri="{FF2B5EF4-FFF2-40B4-BE49-F238E27FC236}">
                <a16:creationId xmlns:a16="http://schemas.microsoft.com/office/drawing/2014/main" id="{7BA66D96-8953-4428-80A4-2884BE88E65C}"/>
              </a:ext>
            </a:extLst>
          </p:cNvPr>
          <p:cNvSpPr txBox="1"/>
          <p:nvPr/>
        </p:nvSpPr>
        <p:spPr>
          <a:xfrm>
            <a:off x="270859" y="1020410"/>
            <a:ext cx="8474915" cy="646331"/>
          </a:xfrm>
          <a:prstGeom prst="rect">
            <a:avLst/>
          </a:prstGeom>
          <a:noFill/>
        </p:spPr>
        <p:txBody>
          <a:bodyPr wrap="square" rtlCol="0">
            <a:spAutoFit/>
          </a:bodyPr>
          <a:lstStyle/>
          <a:p>
            <a:pPr algn="ctr"/>
            <a:r>
              <a:rPr lang="es-ES" sz="3600" b="1" dirty="0">
                <a:solidFill>
                  <a:srgbClr val="C00000"/>
                </a:solidFill>
                <a:latin typeface="Roman"/>
                <a:cs typeface="Calibri" pitchFamily="34" charset="0"/>
              </a:rPr>
              <a:t>INTRODUCCIÓN</a:t>
            </a:r>
          </a:p>
        </p:txBody>
      </p:sp>
      <p:sp>
        <p:nvSpPr>
          <p:cNvPr id="26" name="Google Shape;377;p34">
            <a:extLst>
              <a:ext uri="{FF2B5EF4-FFF2-40B4-BE49-F238E27FC236}">
                <a16:creationId xmlns:a16="http://schemas.microsoft.com/office/drawing/2014/main" id="{98C9E8DA-5740-4730-8178-3EC33F1A714A}"/>
              </a:ext>
            </a:extLst>
          </p:cNvPr>
          <p:cNvSpPr txBox="1"/>
          <p:nvPr/>
        </p:nvSpPr>
        <p:spPr>
          <a:xfrm>
            <a:off x="270859" y="1694287"/>
            <a:ext cx="8474914" cy="1696731"/>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ES" sz="2000" dirty="0">
                <a:solidFill>
                  <a:schemeClr val="tx1">
                    <a:lumMod val="95000"/>
                    <a:lumOff val="5000"/>
                  </a:schemeClr>
                </a:solidFill>
              </a:rPr>
              <a:t>El proceso de tratamiento con coagulantes químicos es efectivo, siendo el sulfato de aluminio el más empleado por su alta disponibilidad y bajo costo, pero no es medioambientalmente amigable debido al efecto residual que tiene si no es correctamente manejado (</a:t>
            </a:r>
            <a:r>
              <a:rPr lang="es-ES" sz="2000" dirty="0" err="1">
                <a:solidFill>
                  <a:schemeClr val="tx1">
                    <a:lumMod val="95000"/>
                    <a:lumOff val="5000"/>
                  </a:schemeClr>
                </a:solidFill>
              </a:rPr>
              <a:t>Oladoja</a:t>
            </a:r>
            <a:r>
              <a:rPr lang="es-ES" sz="2000" dirty="0">
                <a:solidFill>
                  <a:schemeClr val="tx1">
                    <a:lumMod val="95000"/>
                    <a:lumOff val="5000"/>
                  </a:schemeClr>
                </a:solidFill>
              </a:rPr>
              <a:t> et al., 2016). Por este motivo sería interesante buscar una alternativa de origen natural.</a:t>
            </a:r>
          </a:p>
        </p:txBody>
      </p:sp>
      <p:sp>
        <p:nvSpPr>
          <p:cNvPr id="11" name="TextBox 10">
            <a:extLst>
              <a:ext uri="{FF2B5EF4-FFF2-40B4-BE49-F238E27FC236}">
                <a16:creationId xmlns:a16="http://schemas.microsoft.com/office/drawing/2014/main" id="{6F1FE7DF-309D-002B-9956-2923E4D8F22B}"/>
              </a:ext>
            </a:extLst>
          </p:cNvPr>
          <p:cNvSpPr txBox="1"/>
          <p:nvPr/>
        </p:nvSpPr>
        <p:spPr>
          <a:xfrm>
            <a:off x="1649953" y="6421315"/>
            <a:ext cx="5887994" cy="348813"/>
          </a:xfrm>
          <a:prstGeom prst="rect">
            <a:avLst/>
          </a:prstGeom>
          <a:noFill/>
        </p:spPr>
        <p:txBody>
          <a:bodyPr wrap="square">
            <a:spAutoFit/>
          </a:bodyPr>
          <a:lstStyle/>
          <a:p>
            <a:pPr marL="0" marR="0" algn="ctr" hangingPunct="0">
              <a:lnSpc>
                <a:spcPts val="2000"/>
              </a:lnSpc>
              <a:spcBef>
                <a:spcPts val="0"/>
              </a:spcBef>
              <a:spcAft>
                <a:spcPts val="1900"/>
              </a:spcAft>
            </a:pPr>
            <a:r>
              <a:rPr lang="es-UY" sz="1800" b="1" kern="150" dirty="0">
                <a:effectLst/>
                <a:latin typeface="Times New Roman" panose="02020603050405020304" pitchFamily="18" charset="0"/>
                <a:ea typeface="Times New Roman" panose="02020603050405020304" pitchFamily="18" charset="0"/>
              </a:rPr>
              <a:t>III Congreso </a:t>
            </a:r>
            <a:r>
              <a:rPr lang="es-UY" b="1" kern="150" dirty="0">
                <a:latin typeface="Times New Roman" panose="02020603050405020304" pitchFamily="18" charset="0"/>
                <a:ea typeface="Times New Roman" panose="02020603050405020304" pitchFamily="18" charset="0"/>
              </a:rPr>
              <a:t>de </a:t>
            </a:r>
            <a:r>
              <a:rPr lang="es-UY" sz="1800" b="1" kern="150" dirty="0">
                <a:effectLst/>
                <a:latin typeface="Times New Roman" panose="02020603050405020304" pitchFamily="18" charset="0"/>
                <a:ea typeface="Times New Roman" panose="02020603050405020304" pitchFamily="18" charset="0"/>
              </a:rPr>
              <a:t>Agua Ambiente y Energía, AUGM</a:t>
            </a:r>
            <a:endParaRPr lang="en-US" sz="1800" b="1" kern="150" dirty="0">
              <a:effectLst/>
              <a:latin typeface="Times New Roman" panose="02020603050405020304" pitchFamily="18" charset="0"/>
              <a:ea typeface="MS Mincho" panose="02020609040205080304" pitchFamily="49" charset="-128"/>
            </a:endParaRPr>
          </a:p>
        </p:txBody>
      </p:sp>
      <p:pic>
        <p:nvPicPr>
          <p:cNvPr id="12" name="Picture 11">
            <a:extLst>
              <a:ext uri="{FF2B5EF4-FFF2-40B4-BE49-F238E27FC236}">
                <a16:creationId xmlns:a16="http://schemas.microsoft.com/office/drawing/2014/main" id="{E7F24843-89A1-BF9E-AAA5-0A97C229B686}"/>
              </a:ext>
            </a:extLst>
          </p:cNvPr>
          <p:cNvPicPr>
            <a:picLocks noChangeAspect="1"/>
          </p:cNvPicPr>
          <p:nvPr/>
        </p:nvPicPr>
        <p:blipFill>
          <a:blip r:embed="rId4"/>
          <a:stretch>
            <a:fillRect/>
          </a:stretch>
        </p:blipFill>
        <p:spPr>
          <a:xfrm>
            <a:off x="7677085" y="284057"/>
            <a:ext cx="1068689" cy="1341607"/>
          </a:xfrm>
          <a:prstGeom prst="rect">
            <a:avLst/>
          </a:prstGeom>
        </p:spPr>
      </p:pic>
      <p:pic>
        <p:nvPicPr>
          <p:cNvPr id="4" name="Imagen 3">
            <a:extLst>
              <a:ext uri="{FF2B5EF4-FFF2-40B4-BE49-F238E27FC236}">
                <a16:creationId xmlns:a16="http://schemas.microsoft.com/office/drawing/2014/main" id="{907AD40B-59B6-90D5-9DDF-E7E700397DBD}"/>
              </a:ext>
            </a:extLst>
          </p:cNvPr>
          <p:cNvPicPr>
            <a:picLocks noChangeAspect="1"/>
          </p:cNvPicPr>
          <p:nvPr/>
        </p:nvPicPr>
        <p:blipFill rotWithShape="1">
          <a:blip r:embed="rId5"/>
          <a:srcRect l="17166" t="17171" r="17630" b="16679"/>
          <a:stretch/>
        </p:blipFill>
        <p:spPr>
          <a:xfrm>
            <a:off x="423744" y="222287"/>
            <a:ext cx="1251147" cy="1269279"/>
          </a:xfrm>
          <a:prstGeom prst="rect">
            <a:avLst/>
          </a:prstGeom>
        </p:spPr>
      </p:pic>
      <p:pic>
        <p:nvPicPr>
          <p:cNvPr id="3074" name="Picture 2" descr="SULFATO DE ALUMINIO SÓLIDO | J &amp; S Quimicos para el agua | cloro, piscina,  Quito - Ecuador">
            <a:extLst>
              <a:ext uri="{FF2B5EF4-FFF2-40B4-BE49-F238E27FC236}">
                <a16:creationId xmlns:a16="http://schemas.microsoft.com/office/drawing/2014/main" id="{0D37E98D-741E-98D8-DBBF-3CBB0FEE3C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360" y="3647697"/>
            <a:ext cx="2405495" cy="240549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7D4C7C4-7F44-9C6B-8E5B-FB8E3B84E955}"/>
              </a:ext>
            </a:extLst>
          </p:cNvPr>
          <p:cNvSpPr txBox="1"/>
          <p:nvPr/>
        </p:nvSpPr>
        <p:spPr>
          <a:xfrm>
            <a:off x="3169227" y="4621291"/>
            <a:ext cx="2805545" cy="646331"/>
          </a:xfrm>
          <a:prstGeom prst="rect">
            <a:avLst/>
          </a:prstGeom>
          <a:noFill/>
        </p:spPr>
        <p:txBody>
          <a:bodyPr wrap="square" rtlCol="0">
            <a:spAutoFit/>
          </a:bodyPr>
          <a:lstStyle/>
          <a:p>
            <a:r>
              <a:rPr lang="es-PY" sz="3600" b="1" dirty="0">
                <a:solidFill>
                  <a:srgbClr val="C00000"/>
                </a:solidFill>
                <a:latin typeface="Roman"/>
                <a:cs typeface="Calibri" pitchFamily="34" charset="0"/>
              </a:rPr>
              <a:t>¿Alternativa?</a:t>
            </a:r>
            <a:endParaRPr lang="es-PY" sz="2400" dirty="0"/>
          </a:p>
        </p:txBody>
      </p:sp>
    </p:spTree>
    <p:extLst>
      <p:ext uri="{BB962C8B-B14F-4D97-AF65-F5344CB8AC3E}">
        <p14:creationId xmlns:p14="http://schemas.microsoft.com/office/powerpoint/2010/main" val="352546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5" name="Imagen 4">
            <a:extLst>
              <a:ext uri="{FF2B5EF4-FFF2-40B4-BE49-F238E27FC236}">
                <a16:creationId xmlns:a16="http://schemas.microsoft.com/office/drawing/2014/main" id="{C4C76477-4417-6E65-DC8C-CFBAD62B0E7C}"/>
              </a:ext>
            </a:extLst>
          </p:cNvPr>
          <p:cNvPicPr>
            <a:picLocks noChangeAspect="1"/>
          </p:cNvPicPr>
          <p:nvPr/>
        </p:nvPicPr>
        <p:blipFill>
          <a:blip r:embed="rId3"/>
          <a:stretch>
            <a:fillRect/>
          </a:stretch>
        </p:blipFill>
        <p:spPr>
          <a:xfrm>
            <a:off x="4425111" y="3724117"/>
            <a:ext cx="4638800" cy="1701809"/>
          </a:xfrm>
          <a:prstGeom prst="rect">
            <a:avLst/>
          </a:prstGeom>
        </p:spPr>
      </p:pic>
      <p:sp>
        <p:nvSpPr>
          <p:cNvPr id="372" name="Google Shape;372;p34"/>
          <p:cNvSpPr/>
          <p:nvPr/>
        </p:nvSpPr>
        <p:spPr>
          <a:xfrm>
            <a:off x="155520" y="-14436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307800" y="792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460440" y="16020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612720" y="31284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6 CuadroTexto">
            <a:extLst>
              <a:ext uri="{FF2B5EF4-FFF2-40B4-BE49-F238E27FC236}">
                <a16:creationId xmlns:a16="http://schemas.microsoft.com/office/drawing/2014/main" id="{7BA66D96-8953-4428-80A4-2884BE88E65C}"/>
              </a:ext>
            </a:extLst>
          </p:cNvPr>
          <p:cNvSpPr txBox="1"/>
          <p:nvPr/>
        </p:nvSpPr>
        <p:spPr>
          <a:xfrm>
            <a:off x="270859" y="1020410"/>
            <a:ext cx="8474915" cy="646331"/>
          </a:xfrm>
          <a:prstGeom prst="rect">
            <a:avLst/>
          </a:prstGeom>
          <a:noFill/>
        </p:spPr>
        <p:txBody>
          <a:bodyPr wrap="square" rtlCol="0">
            <a:spAutoFit/>
          </a:bodyPr>
          <a:lstStyle/>
          <a:p>
            <a:pPr algn="ctr"/>
            <a:r>
              <a:rPr lang="es-ES" sz="3600" b="1" dirty="0">
                <a:solidFill>
                  <a:srgbClr val="C00000"/>
                </a:solidFill>
                <a:latin typeface="Roman"/>
                <a:cs typeface="Calibri" pitchFamily="34" charset="0"/>
              </a:rPr>
              <a:t>INTRODUCCIÓN</a:t>
            </a:r>
          </a:p>
        </p:txBody>
      </p:sp>
      <p:sp>
        <p:nvSpPr>
          <p:cNvPr id="26" name="Google Shape;377;p34">
            <a:extLst>
              <a:ext uri="{FF2B5EF4-FFF2-40B4-BE49-F238E27FC236}">
                <a16:creationId xmlns:a16="http://schemas.microsoft.com/office/drawing/2014/main" id="{98C9E8DA-5740-4730-8178-3EC33F1A714A}"/>
              </a:ext>
            </a:extLst>
          </p:cNvPr>
          <p:cNvSpPr txBox="1"/>
          <p:nvPr/>
        </p:nvSpPr>
        <p:spPr>
          <a:xfrm>
            <a:off x="270859" y="1694287"/>
            <a:ext cx="8474914" cy="2001703"/>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ES" sz="2000" dirty="0">
                <a:solidFill>
                  <a:schemeClr val="tx1">
                    <a:lumMod val="95000"/>
                    <a:lumOff val="5000"/>
                  </a:schemeClr>
                </a:solidFill>
              </a:rPr>
              <a:t>Un coagulante natural factible es la semilla de Moringa oleífera, originaria del Himalaya, (</a:t>
            </a:r>
            <a:r>
              <a:rPr lang="es-ES" sz="2000" dirty="0" err="1">
                <a:solidFill>
                  <a:schemeClr val="tx1">
                    <a:lumMod val="95000"/>
                    <a:lumOff val="5000"/>
                  </a:schemeClr>
                </a:solidFill>
              </a:rPr>
              <a:t>Foidl</a:t>
            </a:r>
            <a:r>
              <a:rPr lang="es-ES" sz="2000" dirty="0">
                <a:solidFill>
                  <a:schemeClr val="tx1">
                    <a:lumMod val="95000"/>
                    <a:lumOff val="5000"/>
                  </a:schemeClr>
                </a:solidFill>
              </a:rPr>
              <a:t> et al., 2001); además, en la actualidad se conoce las propiedades que sus semillas poseen para purificar el agua, debido a sus componentes catiónicos (</a:t>
            </a:r>
            <a:r>
              <a:rPr lang="es-ES" sz="2000" dirty="0" err="1">
                <a:solidFill>
                  <a:schemeClr val="tx1">
                    <a:lumMod val="95000"/>
                    <a:lumOff val="5000"/>
                  </a:schemeClr>
                </a:solidFill>
              </a:rPr>
              <a:t>Ndabigengesere</a:t>
            </a:r>
            <a:r>
              <a:rPr lang="es-ES" sz="2000" dirty="0">
                <a:solidFill>
                  <a:schemeClr val="tx1">
                    <a:lumMod val="95000"/>
                    <a:lumOff val="5000"/>
                  </a:schemeClr>
                </a:solidFill>
              </a:rPr>
              <a:t>, 1995) que al disolverse en agua atrae partículas de carga negativa (</a:t>
            </a:r>
            <a:r>
              <a:rPr lang="es-ES" sz="2000" dirty="0" err="1">
                <a:solidFill>
                  <a:schemeClr val="tx1">
                    <a:lumMod val="95000"/>
                    <a:lumOff val="5000"/>
                  </a:schemeClr>
                </a:solidFill>
              </a:rPr>
              <a:t>Paterniani</a:t>
            </a:r>
            <a:r>
              <a:rPr lang="es-ES" sz="2000" dirty="0">
                <a:solidFill>
                  <a:schemeClr val="tx1">
                    <a:lumMod val="95000"/>
                    <a:lumOff val="5000"/>
                  </a:schemeClr>
                </a:solidFill>
              </a:rPr>
              <a:t> et al., 2009), neutralizando las cargas de las mismas.</a:t>
            </a:r>
          </a:p>
        </p:txBody>
      </p:sp>
      <p:sp>
        <p:nvSpPr>
          <p:cNvPr id="11" name="TextBox 10">
            <a:extLst>
              <a:ext uri="{FF2B5EF4-FFF2-40B4-BE49-F238E27FC236}">
                <a16:creationId xmlns:a16="http://schemas.microsoft.com/office/drawing/2014/main" id="{6F1FE7DF-309D-002B-9956-2923E4D8F22B}"/>
              </a:ext>
            </a:extLst>
          </p:cNvPr>
          <p:cNvSpPr txBox="1"/>
          <p:nvPr/>
        </p:nvSpPr>
        <p:spPr>
          <a:xfrm>
            <a:off x="1649953" y="6421315"/>
            <a:ext cx="5887994" cy="348813"/>
          </a:xfrm>
          <a:prstGeom prst="rect">
            <a:avLst/>
          </a:prstGeom>
          <a:noFill/>
        </p:spPr>
        <p:txBody>
          <a:bodyPr wrap="square">
            <a:spAutoFit/>
          </a:bodyPr>
          <a:lstStyle/>
          <a:p>
            <a:pPr marL="0" marR="0" algn="ctr" hangingPunct="0">
              <a:lnSpc>
                <a:spcPts val="2000"/>
              </a:lnSpc>
              <a:spcBef>
                <a:spcPts val="0"/>
              </a:spcBef>
              <a:spcAft>
                <a:spcPts val="1900"/>
              </a:spcAft>
            </a:pPr>
            <a:r>
              <a:rPr lang="es-UY" sz="1800" b="1" kern="150" dirty="0">
                <a:effectLst/>
                <a:latin typeface="Times New Roman" panose="02020603050405020304" pitchFamily="18" charset="0"/>
                <a:ea typeface="Times New Roman" panose="02020603050405020304" pitchFamily="18" charset="0"/>
              </a:rPr>
              <a:t>III Congreso </a:t>
            </a:r>
            <a:r>
              <a:rPr lang="es-UY" b="1" kern="150" dirty="0">
                <a:latin typeface="Times New Roman" panose="02020603050405020304" pitchFamily="18" charset="0"/>
                <a:ea typeface="Times New Roman" panose="02020603050405020304" pitchFamily="18" charset="0"/>
              </a:rPr>
              <a:t>de </a:t>
            </a:r>
            <a:r>
              <a:rPr lang="es-UY" sz="1800" b="1" kern="150" dirty="0">
                <a:effectLst/>
                <a:latin typeface="Times New Roman" panose="02020603050405020304" pitchFamily="18" charset="0"/>
                <a:ea typeface="Times New Roman" panose="02020603050405020304" pitchFamily="18" charset="0"/>
              </a:rPr>
              <a:t>Agua Ambiente y Energía, AUGM</a:t>
            </a:r>
            <a:endParaRPr lang="en-US" sz="1800" b="1" kern="150" dirty="0">
              <a:effectLst/>
              <a:latin typeface="Times New Roman" panose="02020603050405020304" pitchFamily="18" charset="0"/>
              <a:ea typeface="MS Mincho" panose="02020609040205080304" pitchFamily="49" charset="-128"/>
            </a:endParaRPr>
          </a:p>
        </p:txBody>
      </p:sp>
      <p:pic>
        <p:nvPicPr>
          <p:cNvPr id="12" name="Picture 11">
            <a:extLst>
              <a:ext uri="{FF2B5EF4-FFF2-40B4-BE49-F238E27FC236}">
                <a16:creationId xmlns:a16="http://schemas.microsoft.com/office/drawing/2014/main" id="{E7F24843-89A1-BF9E-AAA5-0A97C229B686}"/>
              </a:ext>
            </a:extLst>
          </p:cNvPr>
          <p:cNvPicPr>
            <a:picLocks noChangeAspect="1"/>
          </p:cNvPicPr>
          <p:nvPr/>
        </p:nvPicPr>
        <p:blipFill>
          <a:blip r:embed="rId4"/>
          <a:stretch>
            <a:fillRect/>
          </a:stretch>
        </p:blipFill>
        <p:spPr>
          <a:xfrm>
            <a:off x="7677085" y="284057"/>
            <a:ext cx="1068689" cy="1341607"/>
          </a:xfrm>
          <a:prstGeom prst="rect">
            <a:avLst/>
          </a:prstGeom>
        </p:spPr>
      </p:pic>
      <p:pic>
        <p:nvPicPr>
          <p:cNvPr id="4" name="Imagen 3">
            <a:extLst>
              <a:ext uri="{FF2B5EF4-FFF2-40B4-BE49-F238E27FC236}">
                <a16:creationId xmlns:a16="http://schemas.microsoft.com/office/drawing/2014/main" id="{907AD40B-59B6-90D5-9DDF-E7E700397DBD}"/>
              </a:ext>
            </a:extLst>
          </p:cNvPr>
          <p:cNvPicPr>
            <a:picLocks noChangeAspect="1"/>
          </p:cNvPicPr>
          <p:nvPr/>
        </p:nvPicPr>
        <p:blipFill rotWithShape="1">
          <a:blip r:embed="rId5"/>
          <a:srcRect l="17166" t="17171" r="17630" b="16679"/>
          <a:stretch/>
        </p:blipFill>
        <p:spPr>
          <a:xfrm>
            <a:off x="423744" y="222287"/>
            <a:ext cx="1251147" cy="1269279"/>
          </a:xfrm>
          <a:prstGeom prst="rect">
            <a:avLst/>
          </a:prstGeom>
        </p:spPr>
      </p:pic>
      <p:pic>
        <p:nvPicPr>
          <p:cNvPr id="2" name="Imagen 1">
            <a:extLst>
              <a:ext uri="{FF2B5EF4-FFF2-40B4-BE49-F238E27FC236}">
                <a16:creationId xmlns:a16="http://schemas.microsoft.com/office/drawing/2014/main" id="{D02E34D9-DF94-EF6D-1A81-F8600ECFA0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2390601" y="3458867"/>
            <a:ext cx="1708178" cy="2277714"/>
          </a:xfrm>
          <a:prstGeom prst="rect">
            <a:avLst/>
          </a:prstGeom>
          <a:noFill/>
          <a:ln>
            <a:noFill/>
          </a:ln>
        </p:spPr>
      </p:pic>
      <p:pic>
        <p:nvPicPr>
          <p:cNvPr id="7" name="Imagen 6">
            <a:extLst>
              <a:ext uri="{FF2B5EF4-FFF2-40B4-BE49-F238E27FC236}">
                <a16:creationId xmlns:a16="http://schemas.microsoft.com/office/drawing/2014/main" id="{422201E0-D94D-C2D8-6B15-16ACC394FDC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204"/>
          <a:stretch/>
        </p:blipFill>
        <p:spPr bwMode="auto">
          <a:xfrm>
            <a:off x="155520" y="3610044"/>
            <a:ext cx="1925871" cy="2434183"/>
          </a:xfrm>
          <a:prstGeom prst="rect">
            <a:avLst/>
          </a:prstGeom>
          <a:noFill/>
          <a:ln>
            <a:noFill/>
          </a:ln>
          <a:extLst>
            <a:ext uri="{53640926-AAD7-44D8-BBD7-CCE9431645EC}">
              <a14:shadowObscured xmlns:a14="http://schemas.microsoft.com/office/drawing/2010/main"/>
            </a:ext>
          </a:extLst>
        </p:spPr>
      </p:pic>
      <p:sp>
        <p:nvSpPr>
          <p:cNvPr id="9" name="Rectángulo: esquinas redondeadas 8">
            <a:extLst>
              <a:ext uri="{FF2B5EF4-FFF2-40B4-BE49-F238E27FC236}">
                <a16:creationId xmlns:a16="http://schemas.microsoft.com/office/drawing/2014/main" id="{793EAFB1-44E6-E386-7E35-C0F9192CEDCA}"/>
              </a:ext>
            </a:extLst>
          </p:cNvPr>
          <p:cNvSpPr/>
          <p:nvPr/>
        </p:nvSpPr>
        <p:spPr>
          <a:xfrm>
            <a:off x="2105833" y="5506651"/>
            <a:ext cx="2319278" cy="55239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Y" dirty="0">
                <a:solidFill>
                  <a:schemeClr val="tx1">
                    <a:lumMod val="95000"/>
                    <a:lumOff val="5000"/>
                  </a:schemeClr>
                </a:solidFill>
              </a:rPr>
              <a:t>Vainas, semillas y hojas</a:t>
            </a:r>
          </a:p>
        </p:txBody>
      </p:sp>
      <p:sp>
        <p:nvSpPr>
          <p:cNvPr id="10" name="Rectángulo: esquinas redondeadas 9">
            <a:extLst>
              <a:ext uri="{FF2B5EF4-FFF2-40B4-BE49-F238E27FC236}">
                <a16:creationId xmlns:a16="http://schemas.microsoft.com/office/drawing/2014/main" id="{7FCCE010-3FCF-95D4-458E-C282CF294718}"/>
              </a:ext>
            </a:extLst>
          </p:cNvPr>
          <p:cNvSpPr/>
          <p:nvPr/>
        </p:nvSpPr>
        <p:spPr>
          <a:xfrm>
            <a:off x="71096" y="5889431"/>
            <a:ext cx="1956441" cy="55239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Y" dirty="0">
                <a:solidFill>
                  <a:schemeClr val="tx1">
                    <a:lumMod val="95000"/>
                    <a:lumOff val="5000"/>
                  </a:schemeClr>
                </a:solidFill>
              </a:rPr>
              <a:t>Árbol</a:t>
            </a:r>
          </a:p>
        </p:txBody>
      </p:sp>
    </p:spTree>
    <p:extLst>
      <p:ext uri="{BB962C8B-B14F-4D97-AF65-F5344CB8AC3E}">
        <p14:creationId xmlns:p14="http://schemas.microsoft.com/office/powerpoint/2010/main" val="6223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2" name="Google Shape;372;p34"/>
          <p:cNvSpPr/>
          <p:nvPr/>
        </p:nvSpPr>
        <p:spPr>
          <a:xfrm>
            <a:off x="155520" y="-14436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307800" y="792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460440" y="16020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612720" y="31284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6 CuadroTexto">
            <a:extLst>
              <a:ext uri="{FF2B5EF4-FFF2-40B4-BE49-F238E27FC236}">
                <a16:creationId xmlns:a16="http://schemas.microsoft.com/office/drawing/2014/main" id="{7BA66D96-8953-4428-80A4-2884BE88E65C}"/>
              </a:ext>
            </a:extLst>
          </p:cNvPr>
          <p:cNvSpPr txBox="1"/>
          <p:nvPr/>
        </p:nvSpPr>
        <p:spPr>
          <a:xfrm>
            <a:off x="270859" y="1020410"/>
            <a:ext cx="8474915" cy="646331"/>
          </a:xfrm>
          <a:prstGeom prst="rect">
            <a:avLst/>
          </a:prstGeom>
          <a:noFill/>
        </p:spPr>
        <p:txBody>
          <a:bodyPr wrap="square" rtlCol="0">
            <a:spAutoFit/>
          </a:bodyPr>
          <a:lstStyle/>
          <a:p>
            <a:pPr algn="ctr"/>
            <a:r>
              <a:rPr lang="es-ES" sz="3600" b="1" dirty="0">
                <a:solidFill>
                  <a:srgbClr val="C00000"/>
                </a:solidFill>
                <a:latin typeface="Roman"/>
                <a:cs typeface="Calibri" pitchFamily="34" charset="0"/>
              </a:rPr>
              <a:t>OBJETIVO</a:t>
            </a:r>
          </a:p>
        </p:txBody>
      </p:sp>
      <p:sp>
        <p:nvSpPr>
          <p:cNvPr id="26" name="Google Shape;377;p34">
            <a:extLst>
              <a:ext uri="{FF2B5EF4-FFF2-40B4-BE49-F238E27FC236}">
                <a16:creationId xmlns:a16="http://schemas.microsoft.com/office/drawing/2014/main" id="{98C9E8DA-5740-4730-8178-3EC33F1A714A}"/>
              </a:ext>
            </a:extLst>
          </p:cNvPr>
          <p:cNvSpPr txBox="1"/>
          <p:nvPr/>
        </p:nvSpPr>
        <p:spPr>
          <a:xfrm>
            <a:off x="270859" y="1803471"/>
            <a:ext cx="8474914" cy="682403"/>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lang="es-ES" sz="2400" dirty="0">
              <a:solidFill>
                <a:schemeClr val="tx1">
                  <a:lumMod val="95000"/>
                  <a:lumOff val="5000"/>
                </a:schemeClr>
              </a:solidFill>
            </a:endParaRPr>
          </a:p>
          <a:p>
            <a:pPr marL="0" lvl="0" indent="0" algn="just" rtl="0">
              <a:spcBef>
                <a:spcPts val="0"/>
              </a:spcBef>
              <a:spcAft>
                <a:spcPts val="0"/>
              </a:spcAft>
              <a:buNone/>
            </a:pPr>
            <a:r>
              <a:rPr lang="es-ES" sz="2400" dirty="0">
                <a:solidFill>
                  <a:schemeClr val="tx1">
                    <a:lumMod val="95000"/>
                    <a:lumOff val="5000"/>
                  </a:schemeClr>
                </a:solidFill>
              </a:rPr>
              <a:t>Evaluar el uso de las semillas de </a:t>
            </a:r>
            <a:r>
              <a:rPr lang="es-ES" sz="2400" i="1" dirty="0">
                <a:solidFill>
                  <a:schemeClr val="tx1">
                    <a:lumMod val="95000"/>
                    <a:lumOff val="5000"/>
                  </a:schemeClr>
                </a:solidFill>
              </a:rPr>
              <a:t>Moringa oleífera </a:t>
            </a:r>
            <a:r>
              <a:rPr lang="es-ES" sz="2400" dirty="0">
                <a:solidFill>
                  <a:schemeClr val="tx1">
                    <a:lumMod val="95000"/>
                    <a:lumOff val="5000"/>
                  </a:schemeClr>
                </a:solidFill>
              </a:rPr>
              <a:t>como posible coagulante en el tratamiento de agua para consumo.</a:t>
            </a:r>
          </a:p>
          <a:p>
            <a:pPr marL="0" lvl="0" indent="0" algn="just" rtl="0">
              <a:spcBef>
                <a:spcPts val="0"/>
              </a:spcBef>
              <a:spcAft>
                <a:spcPts val="0"/>
              </a:spcAft>
              <a:buNone/>
            </a:pPr>
            <a:endParaRPr lang="es-ES" sz="2000" dirty="0">
              <a:solidFill>
                <a:srgbClr val="57576E"/>
              </a:solidFill>
            </a:endParaRPr>
          </a:p>
        </p:txBody>
      </p:sp>
      <p:sp>
        <p:nvSpPr>
          <p:cNvPr id="11" name="TextBox 10">
            <a:extLst>
              <a:ext uri="{FF2B5EF4-FFF2-40B4-BE49-F238E27FC236}">
                <a16:creationId xmlns:a16="http://schemas.microsoft.com/office/drawing/2014/main" id="{6F1FE7DF-309D-002B-9956-2923E4D8F22B}"/>
              </a:ext>
            </a:extLst>
          </p:cNvPr>
          <p:cNvSpPr txBox="1"/>
          <p:nvPr/>
        </p:nvSpPr>
        <p:spPr>
          <a:xfrm>
            <a:off x="1649953" y="6421315"/>
            <a:ext cx="5887994" cy="348813"/>
          </a:xfrm>
          <a:prstGeom prst="rect">
            <a:avLst/>
          </a:prstGeom>
          <a:noFill/>
        </p:spPr>
        <p:txBody>
          <a:bodyPr wrap="square">
            <a:spAutoFit/>
          </a:bodyPr>
          <a:lstStyle/>
          <a:p>
            <a:pPr marL="0" marR="0" algn="ctr" hangingPunct="0">
              <a:lnSpc>
                <a:spcPts val="2000"/>
              </a:lnSpc>
              <a:spcBef>
                <a:spcPts val="0"/>
              </a:spcBef>
              <a:spcAft>
                <a:spcPts val="1900"/>
              </a:spcAft>
            </a:pPr>
            <a:r>
              <a:rPr lang="es-UY" sz="1800" b="1" kern="150" dirty="0">
                <a:effectLst/>
                <a:latin typeface="Times New Roman" panose="02020603050405020304" pitchFamily="18" charset="0"/>
                <a:ea typeface="Times New Roman" panose="02020603050405020304" pitchFamily="18" charset="0"/>
              </a:rPr>
              <a:t>III Congreso </a:t>
            </a:r>
            <a:r>
              <a:rPr lang="es-UY" b="1" kern="150" dirty="0">
                <a:latin typeface="Times New Roman" panose="02020603050405020304" pitchFamily="18" charset="0"/>
                <a:ea typeface="Times New Roman" panose="02020603050405020304" pitchFamily="18" charset="0"/>
              </a:rPr>
              <a:t>de </a:t>
            </a:r>
            <a:r>
              <a:rPr lang="es-UY" sz="1800" b="1" kern="150" dirty="0">
                <a:effectLst/>
                <a:latin typeface="Times New Roman" panose="02020603050405020304" pitchFamily="18" charset="0"/>
                <a:ea typeface="Times New Roman" panose="02020603050405020304" pitchFamily="18" charset="0"/>
              </a:rPr>
              <a:t>Agua Ambiente y Energía, AUGM</a:t>
            </a:r>
            <a:endParaRPr lang="en-US" sz="1800" b="1" kern="150" dirty="0">
              <a:effectLst/>
              <a:latin typeface="Times New Roman" panose="02020603050405020304" pitchFamily="18" charset="0"/>
              <a:ea typeface="MS Mincho" panose="02020609040205080304" pitchFamily="49" charset="-128"/>
            </a:endParaRPr>
          </a:p>
        </p:txBody>
      </p:sp>
      <p:pic>
        <p:nvPicPr>
          <p:cNvPr id="12" name="Picture 11">
            <a:extLst>
              <a:ext uri="{FF2B5EF4-FFF2-40B4-BE49-F238E27FC236}">
                <a16:creationId xmlns:a16="http://schemas.microsoft.com/office/drawing/2014/main" id="{E7F24843-89A1-BF9E-AAA5-0A97C229B686}"/>
              </a:ext>
            </a:extLst>
          </p:cNvPr>
          <p:cNvPicPr>
            <a:picLocks noChangeAspect="1"/>
          </p:cNvPicPr>
          <p:nvPr/>
        </p:nvPicPr>
        <p:blipFill>
          <a:blip r:embed="rId3"/>
          <a:stretch>
            <a:fillRect/>
          </a:stretch>
        </p:blipFill>
        <p:spPr>
          <a:xfrm>
            <a:off x="7677085" y="284057"/>
            <a:ext cx="1068689" cy="1341607"/>
          </a:xfrm>
          <a:prstGeom prst="rect">
            <a:avLst/>
          </a:prstGeom>
        </p:spPr>
      </p:pic>
      <p:pic>
        <p:nvPicPr>
          <p:cNvPr id="4" name="Imagen 3">
            <a:extLst>
              <a:ext uri="{FF2B5EF4-FFF2-40B4-BE49-F238E27FC236}">
                <a16:creationId xmlns:a16="http://schemas.microsoft.com/office/drawing/2014/main" id="{907AD40B-59B6-90D5-9DDF-E7E700397DBD}"/>
              </a:ext>
            </a:extLst>
          </p:cNvPr>
          <p:cNvPicPr>
            <a:picLocks noChangeAspect="1"/>
          </p:cNvPicPr>
          <p:nvPr/>
        </p:nvPicPr>
        <p:blipFill rotWithShape="1">
          <a:blip r:embed="rId4"/>
          <a:srcRect l="17166" t="17171" r="17630" b="16679"/>
          <a:stretch/>
        </p:blipFill>
        <p:spPr>
          <a:xfrm>
            <a:off x="423744" y="222287"/>
            <a:ext cx="1251147" cy="1269279"/>
          </a:xfrm>
          <a:prstGeom prst="rect">
            <a:avLst/>
          </a:prstGeom>
        </p:spPr>
      </p:pic>
    </p:spTree>
    <p:extLst>
      <p:ext uri="{BB962C8B-B14F-4D97-AF65-F5344CB8AC3E}">
        <p14:creationId xmlns:p14="http://schemas.microsoft.com/office/powerpoint/2010/main" val="206381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2" name="Google Shape;372;p34"/>
          <p:cNvSpPr/>
          <p:nvPr/>
        </p:nvSpPr>
        <p:spPr>
          <a:xfrm>
            <a:off x="155520" y="-14436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307800" y="792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460440" y="16020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612720" y="31284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6 CuadroTexto">
            <a:extLst>
              <a:ext uri="{FF2B5EF4-FFF2-40B4-BE49-F238E27FC236}">
                <a16:creationId xmlns:a16="http://schemas.microsoft.com/office/drawing/2014/main" id="{7BA66D96-8953-4428-80A4-2884BE88E65C}"/>
              </a:ext>
            </a:extLst>
          </p:cNvPr>
          <p:cNvSpPr txBox="1"/>
          <p:nvPr/>
        </p:nvSpPr>
        <p:spPr>
          <a:xfrm>
            <a:off x="270859" y="1020410"/>
            <a:ext cx="8474915" cy="646331"/>
          </a:xfrm>
          <a:prstGeom prst="rect">
            <a:avLst/>
          </a:prstGeom>
          <a:noFill/>
        </p:spPr>
        <p:txBody>
          <a:bodyPr wrap="square" rtlCol="0">
            <a:spAutoFit/>
          </a:bodyPr>
          <a:lstStyle/>
          <a:p>
            <a:pPr algn="ctr"/>
            <a:r>
              <a:rPr lang="es-ES" sz="3600" b="1" dirty="0">
                <a:solidFill>
                  <a:srgbClr val="C00000"/>
                </a:solidFill>
                <a:latin typeface="Roman"/>
                <a:cs typeface="Calibri" pitchFamily="34" charset="0"/>
              </a:rPr>
              <a:t>METODOLOGÍA</a:t>
            </a:r>
          </a:p>
        </p:txBody>
      </p:sp>
      <p:sp>
        <p:nvSpPr>
          <p:cNvPr id="11" name="TextBox 10">
            <a:extLst>
              <a:ext uri="{FF2B5EF4-FFF2-40B4-BE49-F238E27FC236}">
                <a16:creationId xmlns:a16="http://schemas.microsoft.com/office/drawing/2014/main" id="{6F1FE7DF-309D-002B-9956-2923E4D8F22B}"/>
              </a:ext>
            </a:extLst>
          </p:cNvPr>
          <p:cNvSpPr txBox="1"/>
          <p:nvPr/>
        </p:nvSpPr>
        <p:spPr>
          <a:xfrm>
            <a:off x="1649953" y="6421315"/>
            <a:ext cx="5887994" cy="348813"/>
          </a:xfrm>
          <a:prstGeom prst="rect">
            <a:avLst/>
          </a:prstGeom>
          <a:noFill/>
        </p:spPr>
        <p:txBody>
          <a:bodyPr wrap="square">
            <a:spAutoFit/>
          </a:bodyPr>
          <a:lstStyle/>
          <a:p>
            <a:pPr marL="0" marR="0" algn="ctr" hangingPunct="0">
              <a:lnSpc>
                <a:spcPts val="2000"/>
              </a:lnSpc>
              <a:spcBef>
                <a:spcPts val="0"/>
              </a:spcBef>
              <a:spcAft>
                <a:spcPts val="1900"/>
              </a:spcAft>
            </a:pPr>
            <a:r>
              <a:rPr lang="es-UY" sz="1800" b="1" kern="150" dirty="0">
                <a:effectLst/>
                <a:latin typeface="Times New Roman" panose="02020603050405020304" pitchFamily="18" charset="0"/>
                <a:ea typeface="Times New Roman" panose="02020603050405020304" pitchFamily="18" charset="0"/>
              </a:rPr>
              <a:t>III Congreso </a:t>
            </a:r>
            <a:r>
              <a:rPr lang="es-UY" b="1" kern="150" dirty="0">
                <a:latin typeface="Times New Roman" panose="02020603050405020304" pitchFamily="18" charset="0"/>
                <a:ea typeface="Times New Roman" panose="02020603050405020304" pitchFamily="18" charset="0"/>
              </a:rPr>
              <a:t>de </a:t>
            </a:r>
            <a:r>
              <a:rPr lang="es-UY" sz="1800" b="1" kern="150" dirty="0">
                <a:effectLst/>
                <a:latin typeface="Times New Roman" panose="02020603050405020304" pitchFamily="18" charset="0"/>
                <a:ea typeface="Times New Roman" panose="02020603050405020304" pitchFamily="18" charset="0"/>
              </a:rPr>
              <a:t>Agua Ambiente y Energía, AUGM</a:t>
            </a:r>
            <a:endParaRPr lang="en-US" sz="1800" b="1" kern="150" dirty="0">
              <a:effectLst/>
              <a:latin typeface="Times New Roman" panose="02020603050405020304" pitchFamily="18" charset="0"/>
              <a:ea typeface="MS Mincho" panose="02020609040205080304" pitchFamily="49" charset="-128"/>
            </a:endParaRPr>
          </a:p>
        </p:txBody>
      </p:sp>
      <p:pic>
        <p:nvPicPr>
          <p:cNvPr id="12" name="Picture 11">
            <a:extLst>
              <a:ext uri="{FF2B5EF4-FFF2-40B4-BE49-F238E27FC236}">
                <a16:creationId xmlns:a16="http://schemas.microsoft.com/office/drawing/2014/main" id="{E7F24843-89A1-BF9E-AAA5-0A97C229B686}"/>
              </a:ext>
            </a:extLst>
          </p:cNvPr>
          <p:cNvPicPr>
            <a:picLocks noChangeAspect="1"/>
          </p:cNvPicPr>
          <p:nvPr/>
        </p:nvPicPr>
        <p:blipFill>
          <a:blip r:embed="rId3"/>
          <a:stretch>
            <a:fillRect/>
          </a:stretch>
        </p:blipFill>
        <p:spPr>
          <a:xfrm>
            <a:off x="7677085" y="284057"/>
            <a:ext cx="1068689" cy="1341607"/>
          </a:xfrm>
          <a:prstGeom prst="rect">
            <a:avLst/>
          </a:prstGeom>
        </p:spPr>
      </p:pic>
      <p:pic>
        <p:nvPicPr>
          <p:cNvPr id="4" name="Imagen 3">
            <a:extLst>
              <a:ext uri="{FF2B5EF4-FFF2-40B4-BE49-F238E27FC236}">
                <a16:creationId xmlns:a16="http://schemas.microsoft.com/office/drawing/2014/main" id="{907AD40B-59B6-90D5-9DDF-E7E700397DBD}"/>
              </a:ext>
            </a:extLst>
          </p:cNvPr>
          <p:cNvPicPr>
            <a:picLocks noChangeAspect="1"/>
          </p:cNvPicPr>
          <p:nvPr/>
        </p:nvPicPr>
        <p:blipFill rotWithShape="1">
          <a:blip r:embed="rId4"/>
          <a:srcRect l="17166" t="17171" r="17630" b="16679"/>
          <a:stretch/>
        </p:blipFill>
        <p:spPr>
          <a:xfrm>
            <a:off x="423744" y="222287"/>
            <a:ext cx="1251147" cy="1269279"/>
          </a:xfrm>
          <a:prstGeom prst="rect">
            <a:avLst/>
          </a:prstGeom>
        </p:spPr>
      </p:pic>
      <p:sp>
        <p:nvSpPr>
          <p:cNvPr id="2" name="Google Shape;377;p34">
            <a:extLst>
              <a:ext uri="{FF2B5EF4-FFF2-40B4-BE49-F238E27FC236}">
                <a16:creationId xmlns:a16="http://schemas.microsoft.com/office/drawing/2014/main" id="{C5FF42EB-D446-9FA8-A192-549B94D82FA5}"/>
              </a:ext>
            </a:extLst>
          </p:cNvPr>
          <p:cNvSpPr txBox="1"/>
          <p:nvPr/>
        </p:nvSpPr>
        <p:spPr>
          <a:xfrm>
            <a:off x="844153" y="2870523"/>
            <a:ext cx="2199222" cy="418920"/>
          </a:xfrm>
          <a:prstGeom prst="rect">
            <a:avLst/>
          </a:prstGeom>
          <a:noFill/>
          <a:ln>
            <a:noFill/>
          </a:ln>
        </p:spPr>
        <p:txBody>
          <a:bodyPr spcFirstLastPara="1" wrap="square" lIns="91425" tIns="91425" rIns="91425" bIns="91425" anchor="t" anchorCtr="0">
            <a:noAutofit/>
          </a:bodyPr>
          <a:lstStyle/>
          <a:p>
            <a:pPr lvl="0" algn="ctr" rtl="0">
              <a:spcBef>
                <a:spcPts val="0"/>
              </a:spcBef>
              <a:spcAft>
                <a:spcPts val="0"/>
              </a:spcAft>
            </a:pPr>
            <a:r>
              <a:rPr lang="es-ES" sz="2000" dirty="0">
                <a:solidFill>
                  <a:schemeClr val="tx1">
                    <a:lumMod val="95000"/>
                    <a:lumOff val="5000"/>
                  </a:schemeClr>
                </a:solidFill>
              </a:rPr>
              <a:t>Laboratorio de Química</a:t>
            </a:r>
          </a:p>
        </p:txBody>
      </p:sp>
      <p:pic>
        <p:nvPicPr>
          <p:cNvPr id="1026" name="Picture 2" descr="Facultad de Ingeniería UNA - Llamado a concurso para postularse a los  cargos de Profesores Encargados, Auxiliares de la Enseñanza y de  Laboratorio para las Cátedras de las carreras de la FIUNA,">
            <a:extLst>
              <a:ext uri="{FF2B5EF4-FFF2-40B4-BE49-F238E27FC236}">
                <a16:creationId xmlns:a16="http://schemas.microsoft.com/office/drawing/2014/main" id="{5BFB771E-D578-9EF4-9DA5-7CA1903C08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82" y="2457412"/>
            <a:ext cx="1304074" cy="136724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C8C4576B-3687-C03A-8A7F-7BF128305AB9}"/>
              </a:ext>
            </a:extLst>
          </p:cNvPr>
          <p:cNvPicPr>
            <a:picLocks noChangeAspect="1"/>
          </p:cNvPicPr>
          <p:nvPr/>
        </p:nvPicPr>
        <p:blipFill>
          <a:blip r:embed="rId6"/>
          <a:stretch>
            <a:fillRect/>
          </a:stretch>
        </p:blipFill>
        <p:spPr>
          <a:xfrm>
            <a:off x="3830792" y="2237151"/>
            <a:ext cx="1146247" cy="1146247"/>
          </a:xfrm>
          <a:prstGeom prst="rect">
            <a:avLst/>
          </a:prstGeom>
        </p:spPr>
      </p:pic>
      <p:sp>
        <p:nvSpPr>
          <p:cNvPr id="6" name="Google Shape;377;p34">
            <a:extLst>
              <a:ext uri="{FF2B5EF4-FFF2-40B4-BE49-F238E27FC236}">
                <a16:creationId xmlns:a16="http://schemas.microsoft.com/office/drawing/2014/main" id="{755205CD-9420-6A75-7DCB-A775A5391499}"/>
              </a:ext>
            </a:extLst>
          </p:cNvPr>
          <p:cNvSpPr txBox="1"/>
          <p:nvPr/>
        </p:nvSpPr>
        <p:spPr>
          <a:xfrm>
            <a:off x="3310042" y="3372846"/>
            <a:ext cx="2199222" cy="418920"/>
          </a:xfrm>
          <a:prstGeom prst="rect">
            <a:avLst/>
          </a:prstGeom>
          <a:noFill/>
          <a:ln>
            <a:noFill/>
          </a:ln>
        </p:spPr>
        <p:txBody>
          <a:bodyPr spcFirstLastPara="1" wrap="square" lIns="91425" tIns="91425" rIns="91425" bIns="91425" anchor="t" anchorCtr="0">
            <a:noAutofit/>
          </a:bodyPr>
          <a:lstStyle/>
          <a:p>
            <a:pPr lvl="0" algn="ctr" rtl="0">
              <a:spcBef>
                <a:spcPts val="0"/>
              </a:spcBef>
              <a:spcAft>
                <a:spcPts val="0"/>
              </a:spcAft>
            </a:pPr>
            <a:r>
              <a:rPr lang="es-ES" sz="2000" dirty="0">
                <a:solidFill>
                  <a:schemeClr val="tx1">
                    <a:lumMod val="95000"/>
                    <a:lumOff val="5000"/>
                  </a:schemeClr>
                </a:solidFill>
              </a:rPr>
              <a:t>Enero a Junio 2023</a:t>
            </a:r>
          </a:p>
        </p:txBody>
      </p:sp>
      <p:pic>
        <p:nvPicPr>
          <p:cNvPr id="8" name="Imagen 7">
            <a:extLst>
              <a:ext uri="{FF2B5EF4-FFF2-40B4-BE49-F238E27FC236}">
                <a16:creationId xmlns:a16="http://schemas.microsoft.com/office/drawing/2014/main" id="{8F4BA5E8-79B9-718D-4027-E5554629FB71}"/>
              </a:ext>
            </a:extLst>
          </p:cNvPr>
          <p:cNvPicPr>
            <a:picLocks noChangeAspect="1"/>
          </p:cNvPicPr>
          <p:nvPr/>
        </p:nvPicPr>
        <p:blipFill>
          <a:blip r:embed="rId7"/>
          <a:stretch>
            <a:fillRect/>
          </a:stretch>
        </p:blipFill>
        <p:spPr>
          <a:xfrm>
            <a:off x="7176474" y="3148256"/>
            <a:ext cx="1684606" cy="1263454"/>
          </a:xfrm>
          <a:prstGeom prst="rect">
            <a:avLst/>
          </a:prstGeom>
        </p:spPr>
      </p:pic>
      <p:pic>
        <p:nvPicPr>
          <p:cNvPr id="14" name="Imagen 13">
            <a:extLst>
              <a:ext uri="{FF2B5EF4-FFF2-40B4-BE49-F238E27FC236}">
                <a16:creationId xmlns:a16="http://schemas.microsoft.com/office/drawing/2014/main" id="{F89E42E9-15EC-D74A-0712-9B0A1583AE42}"/>
              </a:ext>
            </a:extLst>
          </p:cNvPr>
          <p:cNvPicPr>
            <a:picLocks noChangeAspect="1"/>
          </p:cNvPicPr>
          <p:nvPr/>
        </p:nvPicPr>
        <p:blipFill>
          <a:blip r:embed="rId8"/>
          <a:stretch>
            <a:fillRect/>
          </a:stretch>
        </p:blipFill>
        <p:spPr>
          <a:xfrm>
            <a:off x="5815472" y="2448339"/>
            <a:ext cx="1019310" cy="1084596"/>
          </a:xfrm>
          <a:prstGeom prst="rect">
            <a:avLst/>
          </a:prstGeom>
        </p:spPr>
      </p:pic>
      <p:pic>
        <p:nvPicPr>
          <p:cNvPr id="19" name="Imagen 18">
            <a:extLst>
              <a:ext uri="{FF2B5EF4-FFF2-40B4-BE49-F238E27FC236}">
                <a16:creationId xmlns:a16="http://schemas.microsoft.com/office/drawing/2014/main" id="{EF8CEA6F-63AA-1E6D-094A-106A059CBABB}"/>
              </a:ext>
            </a:extLst>
          </p:cNvPr>
          <p:cNvPicPr>
            <a:picLocks noChangeAspect="1"/>
          </p:cNvPicPr>
          <p:nvPr/>
        </p:nvPicPr>
        <p:blipFill>
          <a:blip r:embed="rId9"/>
          <a:stretch>
            <a:fillRect/>
          </a:stretch>
        </p:blipFill>
        <p:spPr>
          <a:xfrm>
            <a:off x="6349180" y="3014843"/>
            <a:ext cx="131665" cy="175014"/>
          </a:xfrm>
          <a:prstGeom prst="rect">
            <a:avLst/>
          </a:prstGeom>
        </p:spPr>
      </p:pic>
      <p:pic>
        <p:nvPicPr>
          <p:cNvPr id="21" name="Imagen 20">
            <a:extLst>
              <a:ext uri="{FF2B5EF4-FFF2-40B4-BE49-F238E27FC236}">
                <a16:creationId xmlns:a16="http://schemas.microsoft.com/office/drawing/2014/main" id="{16B611FD-5F8C-6BAC-3647-CF3EA78CF4CE}"/>
              </a:ext>
            </a:extLst>
          </p:cNvPr>
          <p:cNvPicPr>
            <a:picLocks noChangeAspect="1"/>
          </p:cNvPicPr>
          <p:nvPr/>
        </p:nvPicPr>
        <p:blipFill>
          <a:blip r:embed="rId9"/>
          <a:stretch>
            <a:fillRect/>
          </a:stretch>
        </p:blipFill>
        <p:spPr>
          <a:xfrm>
            <a:off x="6634042" y="2302211"/>
            <a:ext cx="209918" cy="279031"/>
          </a:xfrm>
          <a:prstGeom prst="rect">
            <a:avLst/>
          </a:prstGeom>
        </p:spPr>
      </p:pic>
      <p:sp>
        <p:nvSpPr>
          <p:cNvPr id="22" name="Google Shape;377;p34">
            <a:extLst>
              <a:ext uri="{FF2B5EF4-FFF2-40B4-BE49-F238E27FC236}">
                <a16:creationId xmlns:a16="http://schemas.microsoft.com/office/drawing/2014/main" id="{A7F35FED-FF5A-4B60-4453-EE25FAE171CB}"/>
              </a:ext>
            </a:extLst>
          </p:cNvPr>
          <p:cNvSpPr txBox="1"/>
          <p:nvPr/>
        </p:nvSpPr>
        <p:spPr>
          <a:xfrm>
            <a:off x="6803860" y="2202433"/>
            <a:ext cx="2340140" cy="1263454"/>
          </a:xfrm>
          <a:prstGeom prst="rect">
            <a:avLst/>
          </a:prstGeom>
          <a:noFill/>
          <a:ln>
            <a:noFill/>
          </a:ln>
        </p:spPr>
        <p:txBody>
          <a:bodyPr spcFirstLastPara="1" wrap="square" lIns="91425" tIns="91425" rIns="91425" bIns="91425" anchor="t" anchorCtr="0">
            <a:noAutofit/>
          </a:bodyPr>
          <a:lstStyle/>
          <a:p>
            <a:pPr lvl="0" rtl="0">
              <a:spcBef>
                <a:spcPts val="0"/>
              </a:spcBef>
              <a:spcAft>
                <a:spcPts val="0"/>
              </a:spcAft>
            </a:pPr>
            <a:r>
              <a:rPr lang="es-ES" dirty="0">
                <a:solidFill>
                  <a:schemeClr val="tx1">
                    <a:lumMod val="95000"/>
                    <a:lumOff val="5000"/>
                  </a:schemeClr>
                </a:solidFill>
              </a:rPr>
              <a:t>Cerrito – Distrito Benjamín Acebal Dpto. Presidente Hayes</a:t>
            </a:r>
          </a:p>
        </p:txBody>
      </p:sp>
      <p:sp>
        <p:nvSpPr>
          <p:cNvPr id="23" name="Flecha: a la derecha 22">
            <a:extLst>
              <a:ext uri="{FF2B5EF4-FFF2-40B4-BE49-F238E27FC236}">
                <a16:creationId xmlns:a16="http://schemas.microsoft.com/office/drawing/2014/main" id="{D3EC315F-6CC9-8B26-207A-AAFD37C9D60A}"/>
              </a:ext>
            </a:extLst>
          </p:cNvPr>
          <p:cNvSpPr/>
          <p:nvPr/>
        </p:nvSpPr>
        <p:spPr>
          <a:xfrm>
            <a:off x="2729058" y="2825560"/>
            <a:ext cx="580984" cy="41892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4" name="Flecha: a la derecha 23">
            <a:extLst>
              <a:ext uri="{FF2B5EF4-FFF2-40B4-BE49-F238E27FC236}">
                <a16:creationId xmlns:a16="http://schemas.microsoft.com/office/drawing/2014/main" id="{680A51BB-B7E9-D28F-2F11-B7E976629207}"/>
              </a:ext>
            </a:extLst>
          </p:cNvPr>
          <p:cNvSpPr/>
          <p:nvPr/>
        </p:nvSpPr>
        <p:spPr>
          <a:xfrm>
            <a:off x="5274002" y="2833458"/>
            <a:ext cx="580984" cy="41892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5" name="Flecha: doblada hacia arriba 24">
            <a:extLst>
              <a:ext uri="{FF2B5EF4-FFF2-40B4-BE49-F238E27FC236}">
                <a16:creationId xmlns:a16="http://schemas.microsoft.com/office/drawing/2014/main" id="{B649ADA8-4D05-633D-F1F6-FF4651AAF30C}"/>
              </a:ext>
            </a:extLst>
          </p:cNvPr>
          <p:cNvSpPr/>
          <p:nvPr/>
        </p:nvSpPr>
        <p:spPr>
          <a:xfrm rot="16200000" flipH="1">
            <a:off x="6909842" y="4606416"/>
            <a:ext cx="864479" cy="878775"/>
          </a:xfrm>
          <a:prstGeom prst="bentUp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27" name="Imagen 26">
            <a:extLst>
              <a:ext uri="{FF2B5EF4-FFF2-40B4-BE49-F238E27FC236}">
                <a16:creationId xmlns:a16="http://schemas.microsoft.com/office/drawing/2014/main" id="{0D093C6F-C7EC-60A0-C9BB-57A1915F755D}"/>
              </a:ext>
            </a:extLst>
          </p:cNvPr>
          <p:cNvPicPr>
            <a:picLocks noChangeAspect="1"/>
          </p:cNvPicPr>
          <p:nvPr/>
        </p:nvPicPr>
        <p:blipFill rotWithShape="1">
          <a:blip r:embed="rId10"/>
          <a:srcRect t="23680"/>
          <a:stretch/>
        </p:blipFill>
        <p:spPr>
          <a:xfrm>
            <a:off x="3441627" y="4072256"/>
            <a:ext cx="2133378" cy="2170928"/>
          </a:xfrm>
          <a:prstGeom prst="rect">
            <a:avLst/>
          </a:prstGeom>
        </p:spPr>
      </p:pic>
      <p:sp>
        <p:nvSpPr>
          <p:cNvPr id="29" name="Rectángulo: esquinas redondeadas 28">
            <a:extLst>
              <a:ext uri="{FF2B5EF4-FFF2-40B4-BE49-F238E27FC236}">
                <a16:creationId xmlns:a16="http://schemas.microsoft.com/office/drawing/2014/main" id="{C2595400-D493-D6D9-4D92-2763A39BC7D1}"/>
              </a:ext>
            </a:extLst>
          </p:cNvPr>
          <p:cNvSpPr/>
          <p:nvPr/>
        </p:nvSpPr>
        <p:spPr>
          <a:xfrm>
            <a:off x="627643" y="1834945"/>
            <a:ext cx="1715204" cy="3787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Y" dirty="0"/>
              <a:t>Lugar</a:t>
            </a:r>
          </a:p>
        </p:txBody>
      </p:sp>
      <p:sp>
        <p:nvSpPr>
          <p:cNvPr id="30" name="Rectángulo: esquinas redondeadas 29">
            <a:extLst>
              <a:ext uri="{FF2B5EF4-FFF2-40B4-BE49-F238E27FC236}">
                <a16:creationId xmlns:a16="http://schemas.microsoft.com/office/drawing/2014/main" id="{CC1D054A-BE11-087C-BBDA-07430E84D2D7}"/>
              </a:ext>
            </a:extLst>
          </p:cNvPr>
          <p:cNvSpPr/>
          <p:nvPr/>
        </p:nvSpPr>
        <p:spPr>
          <a:xfrm>
            <a:off x="3468210" y="1843600"/>
            <a:ext cx="1715204" cy="3787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Y" dirty="0"/>
              <a:t>Periodo</a:t>
            </a:r>
          </a:p>
        </p:txBody>
      </p:sp>
      <p:sp>
        <p:nvSpPr>
          <p:cNvPr id="31" name="Rectángulo: esquinas redondeadas 30">
            <a:extLst>
              <a:ext uri="{FF2B5EF4-FFF2-40B4-BE49-F238E27FC236}">
                <a16:creationId xmlns:a16="http://schemas.microsoft.com/office/drawing/2014/main" id="{3FC3B167-2A91-8AE6-D095-B5D5AD3BA09B}"/>
              </a:ext>
            </a:extLst>
          </p:cNvPr>
          <p:cNvSpPr/>
          <p:nvPr/>
        </p:nvSpPr>
        <p:spPr>
          <a:xfrm>
            <a:off x="6171802" y="1839278"/>
            <a:ext cx="2689278" cy="3787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Y" dirty="0"/>
              <a:t>Colección de la muestra</a:t>
            </a:r>
          </a:p>
        </p:txBody>
      </p:sp>
      <p:sp>
        <p:nvSpPr>
          <p:cNvPr id="32" name="Rectángulo: esquinas redondeadas 31">
            <a:extLst>
              <a:ext uri="{FF2B5EF4-FFF2-40B4-BE49-F238E27FC236}">
                <a16:creationId xmlns:a16="http://schemas.microsoft.com/office/drawing/2014/main" id="{6A493028-F217-C27C-E702-78C9C52D6319}"/>
              </a:ext>
            </a:extLst>
          </p:cNvPr>
          <p:cNvSpPr/>
          <p:nvPr/>
        </p:nvSpPr>
        <p:spPr>
          <a:xfrm>
            <a:off x="1629879" y="4722265"/>
            <a:ext cx="1715204" cy="7756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Y" dirty="0"/>
              <a:t>Muestra recolectada</a:t>
            </a:r>
          </a:p>
        </p:txBody>
      </p:sp>
    </p:spTree>
    <p:extLst>
      <p:ext uri="{BB962C8B-B14F-4D97-AF65-F5344CB8AC3E}">
        <p14:creationId xmlns:p14="http://schemas.microsoft.com/office/powerpoint/2010/main" val="32856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4098" name="Picture 2" descr="SULFATO DE ALUMINIO TECNOCLOR 700GR (6) - Casa Grütter">
            <a:extLst>
              <a:ext uri="{FF2B5EF4-FFF2-40B4-BE49-F238E27FC236}">
                <a16:creationId xmlns:a16="http://schemas.microsoft.com/office/drawing/2014/main" id="{5AF52A0B-056E-3675-8D19-2CF010A04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866" y="2907885"/>
            <a:ext cx="1209968" cy="1209968"/>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77;p34">
            <a:extLst>
              <a:ext uri="{FF2B5EF4-FFF2-40B4-BE49-F238E27FC236}">
                <a16:creationId xmlns:a16="http://schemas.microsoft.com/office/drawing/2014/main" id="{06D034DE-2CDE-6EAF-B6B7-6E2D1F054E1D}"/>
              </a:ext>
            </a:extLst>
          </p:cNvPr>
          <p:cNvSpPr txBox="1"/>
          <p:nvPr/>
        </p:nvSpPr>
        <p:spPr>
          <a:xfrm>
            <a:off x="6665303" y="2222391"/>
            <a:ext cx="2564055" cy="1572364"/>
          </a:xfrm>
          <a:prstGeom prst="rect">
            <a:avLst/>
          </a:prstGeom>
          <a:noFill/>
          <a:ln>
            <a:noFill/>
          </a:ln>
        </p:spPr>
        <p:txBody>
          <a:bodyPr spcFirstLastPara="1" wrap="square" lIns="91425" tIns="91425" rIns="91425" bIns="91425" anchor="t" anchorCtr="0">
            <a:noAutofit/>
          </a:bodyPr>
          <a:lstStyle/>
          <a:p>
            <a:pPr lvl="0" algn="ctr" rtl="0">
              <a:spcBef>
                <a:spcPts val="0"/>
              </a:spcBef>
              <a:spcAft>
                <a:spcPts val="0"/>
              </a:spcAft>
            </a:pPr>
            <a:r>
              <a:rPr lang="es-ES" sz="2000" dirty="0">
                <a:solidFill>
                  <a:schemeClr val="tx1">
                    <a:lumMod val="95000"/>
                    <a:lumOff val="5000"/>
                  </a:schemeClr>
                </a:solidFill>
              </a:rPr>
              <a:t>Completamente al azar con tres repeticiones</a:t>
            </a:r>
          </a:p>
        </p:txBody>
      </p:sp>
      <p:sp>
        <p:nvSpPr>
          <p:cNvPr id="20" name="Rectángulo: esquinas redondeadas 19">
            <a:extLst>
              <a:ext uri="{FF2B5EF4-FFF2-40B4-BE49-F238E27FC236}">
                <a16:creationId xmlns:a16="http://schemas.microsoft.com/office/drawing/2014/main" id="{E7C2A7D1-2CD4-0616-5D17-E25EC258EB2F}"/>
              </a:ext>
            </a:extLst>
          </p:cNvPr>
          <p:cNvSpPr/>
          <p:nvPr/>
        </p:nvSpPr>
        <p:spPr>
          <a:xfrm>
            <a:off x="6680344" y="1834945"/>
            <a:ext cx="2328573" cy="3792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Y" dirty="0"/>
              <a:t>Diseño Experimental</a:t>
            </a:r>
          </a:p>
        </p:txBody>
      </p:sp>
      <p:sp>
        <p:nvSpPr>
          <p:cNvPr id="17" name="Rectángulo: esquinas redondeadas 16">
            <a:extLst>
              <a:ext uri="{FF2B5EF4-FFF2-40B4-BE49-F238E27FC236}">
                <a16:creationId xmlns:a16="http://schemas.microsoft.com/office/drawing/2014/main" id="{7712C371-B47C-002B-911A-BF62030468F2}"/>
              </a:ext>
            </a:extLst>
          </p:cNvPr>
          <p:cNvSpPr/>
          <p:nvPr/>
        </p:nvSpPr>
        <p:spPr>
          <a:xfrm>
            <a:off x="3881774" y="1834945"/>
            <a:ext cx="1715204" cy="3787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Y" dirty="0"/>
              <a:t>Coagulantes</a:t>
            </a:r>
          </a:p>
        </p:txBody>
      </p:sp>
      <p:sp>
        <p:nvSpPr>
          <p:cNvPr id="372" name="Google Shape;372;p34"/>
          <p:cNvSpPr/>
          <p:nvPr/>
        </p:nvSpPr>
        <p:spPr>
          <a:xfrm>
            <a:off x="155520" y="-14436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307800" y="792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460440" y="16020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612720" y="31284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6 CuadroTexto">
            <a:extLst>
              <a:ext uri="{FF2B5EF4-FFF2-40B4-BE49-F238E27FC236}">
                <a16:creationId xmlns:a16="http://schemas.microsoft.com/office/drawing/2014/main" id="{7BA66D96-8953-4428-80A4-2884BE88E65C}"/>
              </a:ext>
            </a:extLst>
          </p:cNvPr>
          <p:cNvSpPr txBox="1"/>
          <p:nvPr/>
        </p:nvSpPr>
        <p:spPr>
          <a:xfrm>
            <a:off x="270859" y="1020410"/>
            <a:ext cx="8474915" cy="646331"/>
          </a:xfrm>
          <a:prstGeom prst="rect">
            <a:avLst/>
          </a:prstGeom>
          <a:noFill/>
        </p:spPr>
        <p:txBody>
          <a:bodyPr wrap="square" rtlCol="0">
            <a:spAutoFit/>
          </a:bodyPr>
          <a:lstStyle/>
          <a:p>
            <a:pPr algn="ctr"/>
            <a:r>
              <a:rPr lang="es-ES" sz="3600" b="1" dirty="0">
                <a:solidFill>
                  <a:srgbClr val="C00000"/>
                </a:solidFill>
                <a:latin typeface="Roman"/>
                <a:cs typeface="Calibri" pitchFamily="34" charset="0"/>
              </a:rPr>
              <a:t>METODOLOGÍA</a:t>
            </a:r>
          </a:p>
        </p:txBody>
      </p:sp>
      <p:sp>
        <p:nvSpPr>
          <p:cNvPr id="11" name="TextBox 10">
            <a:extLst>
              <a:ext uri="{FF2B5EF4-FFF2-40B4-BE49-F238E27FC236}">
                <a16:creationId xmlns:a16="http://schemas.microsoft.com/office/drawing/2014/main" id="{6F1FE7DF-309D-002B-9956-2923E4D8F22B}"/>
              </a:ext>
            </a:extLst>
          </p:cNvPr>
          <p:cNvSpPr txBox="1"/>
          <p:nvPr/>
        </p:nvSpPr>
        <p:spPr>
          <a:xfrm>
            <a:off x="1649953" y="6421315"/>
            <a:ext cx="5887994" cy="348813"/>
          </a:xfrm>
          <a:prstGeom prst="rect">
            <a:avLst/>
          </a:prstGeom>
          <a:noFill/>
        </p:spPr>
        <p:txBody>
          <a:bodyPr wrap="square">
            <a:spAutoFit/>
          </a:bodyPr>
          <a:lstStyle/>
          <a:p>
            <a:pPr marL="0" marR="0" algn="ctr" hangingPunct="0">
              <a:lnSpc>
                <a:spcPts val="2000"/>
              </a:lnSpc>
              <a:spcBef>
                <a:spcPts val="0"/>
              </a:spcBef>
              <a:spcAft>
                <a:spcPts val="1900"/>
              </a:spcAft>
            </a:pPr>
            <a:r>
              <a:rPr lang="es-UY" sz="1800" b="1" kern="150" dirty="0">
                <a:effectLst/>
                <a:latin typeface="Times New Roman" panose="02020603050405020304" pitchFamily="18" charset="0"/>
                <a:ea typeface="Times New Roman" panose="02020603050405020304" pitchFamily="18" charset="0"/>
              </a:rPr>
              <a:t>III Congreso </a:t>
            </a:r>
            <a:r>
              <a:rPr lang="es-UY" b="1" kern="150" dirty="0">
                <a:latin typeface="Times New Roman" panose="02020603050405020304" pitchFamily="18" charset="0"/>
                <a:ea typeface="Times New Roman" panose="02020603050405020304" pitchFamily="18" charset="0"/>
              </a:rPr>
              <a:t>de </a:t>
            </a:r>
            <a:r>
              <a:rPr lang="es-UY" sz="1800" b="1" kern="150" dirty="0">
                <a:effectLst/>
                <a:latin typeface="Times New Roman" panose="02020603050405020304" pitchFamily="18" charset="0"/>
                <a:ea typeface="Times New Roman" panose="02020603050405020304" pitchFamily="18" charset="0"/>
              </a:rPr>
              <a:t>Agua Ambiente y Energía, AUGM</a:t>
            </a:r>
            <a:endParaRPr lang="en-US" sz="1800" b="1" kern="150" dirty="0">
              <a:effectLst/>
              <a:latin typeface="Times New Roman" panose="02020603050405020304" pitchFamily="18" charset="0"/>
              <a:ea typeface="MS Mincho" panose="02020609040205080304" pitchFamily="49" charset="-128"/>
            </a:endParaRPr>
          </a:p>
        </p:txBody>
      </p:sp>
      <p:pic>
        <p:nvPicPr>
          <p:cNvPr id="12" name="Picture 11">
            <a:extLst>
              <a:ext uri="{FF2B5EF4-FFF2-40B4-BE49-F238E27FC236}">
                <a16:creationId xmlns:a16="http://schemas.microsoft.com/office/drawing/2014/main" id="{E7F24843-89A1-BF9E-AAA5-0A97C229B686}"/>
              </a:ext>
            </a:extLst>
          </p:cNvPr>
          <p:cNvPicPr>
            <a:picLocks noChangeAspect="1"/>
          </p:cNvPicPr>
          <p:nvPr/>
        </p:nvPicPr>
        <p:blipFill>
          <a:blip r:embed="rId4"/>
          <a:stretch>
            <a:fillRect/>
          </a:stretch>
        </p:blipFill>
        <p:spPr>
          <a:xfrm>
            <a:off x="7677085" y="284057"/>
            <a:ext cx="1068689" cy="1341607"/>
          </a:xfrm>
          <a:prstGeom prst="rect">
            <a:avLst/>
          </a:prstGeom>
        </p:spPr>
      </p:pic>
      <p:pic>
        <p:nvPicPr>
          <p:cNvPr id="4" name="Imagen 3">
            <a:extLst>
              <a:ext uri="{FF2B5EF4-FFF2-40B4-BE49-F238E27FC236}">
                <a16:creationId xmlns:a16="http://schemas.microsoft.com/office/drawing/2014/main" id="{907AD40B-59B6-90D5-9DDF-E7E700397DBD}"/>
              </a:ext>
            </a:extLst>
          </p:cNvPr>
          <p:cNvPicPr>
            <a:picLocks noChangeAspect="1"/>
          </p:cNvPicPr>
          <p:nvPr/>
        </p:nvPicPr>
        <p:blipFill rotWithShape="1">
          <a:blip r:embed="rId5"/>
          <a:srcRect l="17166" t="17171" r="17630" b="16679"/>
          <a:stretch/>
        </p:blipFill>
        <p:spPr>
          <a:xfrm>
            <a:off x="423744" y="222287"/>
            <a:ext cx="1251147" cy="1269279"/>
          </a:xfrm>
          <a:prstGeom prst="rect">
            <a:avLst/>
          </a:prstGeom>
        </p:spPr>
      </p:pic>
      <p:sp>
        <p:nvSpPr>
          <p:cNvPr id="6" name="Google Shape;377;p34">
            <a:extLst>
              <a:ext uri="{FF2B5EF4-FFF2-40B4-BE49-F238E27FC236}">
                <a16:creationId xmlns:a16="http://schemas.microsoft.com/office/drawing/2014/main" id="{755205CD-9420-6A75-7DCB-A775A5391499}"/>
              </a:ext>
            </a:extLst>
          </p:cNvPr>
          <p:cNvSpPr txBox="1"/>
          <p:nvPr/>
        </p:nvSpPr>
        <p:spPr>
          <a:xfrm>
            <a:off x="3392668" y="1963015"/>
            <a:ext cx="2693416" cy="993101"/>
          </a:xfrm>
          <a:prstGeom prst="rect">
            <a:avLst/>
          </a:prstGeom>
          <a:noFill/>
          <a:ln>
            <a:noFill/>
          </a:ln>
        </p:spPr>
        <p:txBody>
          <a:bodyPr spcFirstLastPara="1" wrap="square" lIns="91425" tIns="91425" rIns="91425" bIns="91425" anchor="t" anchorCtr="0">
            <a:noAutofit/>
          </a:bodyPr>
          <a:lstStyle/>
          <a:p>
            <a:pPr lvl="0" algn="ctr" rtl="0">
              <a:spcBef>
                <a:spcPts val="0"/>
              </a:spcBef>
              <a:spcAft>
                <a:spcPts val="0"/>
              </a:spcAft>
            </a:pPr>
            <a:endParaRPr lang="es-ES" sz="2000" dirty="0">
              <a:solidFill>
                <a:schemeClr val="tx1">
                  <a:lumMod val="95000"/>
                  <a:lumOff val="5000"/>
                </a:schemeClr>
              </a:solidFill>
            </a:endParaRPr>
          </a:p>
          <a:p>
            <a:pPr marL="342900" lvl="0" indent="-342900" rtl="0">
              <a:spcBef>
                <a:spcPts val="0"/>
              </a:spcBef>
              <a:spcAft>
                <a:spcPts val="0"/>
              </a:spcAft>
              <a:buFont typeface="Arial" panose="020B0604020202020204" pitchFamily="34" charset="0"/>
              <a:buChar char="•"/>
            </a:pPr>
            <a:r>
              <a:rPr lang="es-ES" sz="2000" dirty="0">
                <a:solidFill>
                  <a:schemeClr val="tx1">
                    <a:lumMod val="95000"/>
                    <a:lumOff val="5000"/>
                  </a:schemeClr>
                </a:solidFill>
              </a:rPr>
              <a:t>Sulfato de Aluminio</a:t>
            </a:r>
          </a:p>
          <a:p>
            <a:pPr marL="342900" lvl="0" indent="-342900" rtl="0">
              <a:spcBef>
                <a:spcPts val="0"/>
              </a:spcBef>
              <a:spcAft>
                <a:spcPts val="0"/>
              </a:spcAft>
              <a:buFont typeface="Arial" panose="020B0604020202020204" pitchFamily="34" charset="0"/>
              <a:buChar char="•"/>
            </a:pPr>
            <a:r>
              <a:rPr lang="es-ES" sz="2000" dirty="0">
                <a:solidFill>
                  <a:schemeClr val="tx1">
                    <a:lumMod val="95000"/>
                    <a:lumOff val="5000"/>
                  </a:schemeClr>
                </a:solidFill>
              </a:rPr>
              <a:t>Harina de Moringa</a:t>
            </a:r>
          </a:p>
          <a:p>
            <a:pPr marL="342900" lvl="0" indent="-342900" rtl="0">
              <a:spcBef>
                <a:spcPts val="0"/>
              </a:spcBef>
              <a:spcAft>
                <a:spcPts val="0"/>
              </a:spcAft>
              <a:buFont typeface="Arial" panose="020B0604020202020204" pitchFamily="34" charset="0"/>
              <a:buChar char="•"/>
            </a:pPr>
            <a:endParaRPr lang="es-ES" sz="2000" dirty="0">
              <a:solidFill>
                <a:schemeClr val="tx1">
                  <a:lumMod val="95000"/>
                  <a:lumOff val="5000"/>
                </a:schemeClr>
              </a:solidFill>
            </a:endParaRPr>
          </a:p>
        </p:txBody>
      </p:sp>
      <p:sp>
        <p:nvSpPr>
          <p:cNvPr id="23" name="Flecha: a la derecha 22">
            <a:extLst>
              <a:ext uri="{FF2B5EF4-FFF2-40B4-BE49-F238E27FC236}">
                <a16:creationId xmlns:a16="http://schemas.microsoft.com/office/drawing/2014/main" id="{D3EC315F-6CC9-8B26-207A-AAFD37C9D60A}"/>
              </a:ext>
            </a:extLst>
          </p:cNvPr>
          <p:cNvSpPr/>
          <p:nvPr/>
        </p:nvSpPr>
        <p:spPr>
          <a:xfrm>
            <a:off x="2729058" y="2555394"/>
            <a:ext cx="580984" cy="41892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4" name="Flecha: a la derecha 23">
            <a:extLst>
              <a:ext uri="{FF2B5EF4-FFF2-40B4-BE49-F238E27FC236}">
                <a16:creationId xmlns:a16="http://schemas.microsoft.com/office/drawing/2014/main" id="{680A51BB-B7E9-D28F-2F11-B7E976629207}"/>
              </a:ext>
            </a:extLst>
          </p:cNvPr>
          <p:cNvSpPr/>
          <p:nvPr/>
        </p:nvSpPr>
        <p:spPr>
          <a:xfrm>
            <a:off x="6168710" y="2530602"/>
            <a:ext cx="580984" cy="41892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5" name="Flecha: doblada hacia arriba 24">
            <a:extLst>
              <a:ext uri="{FF2B5EF4-FFF2-40B4-BE49-F238E27FC236}">
                <a16:creationId xmlns:a16="http://schemas.microsoft.com/office/drawing/2014/main" id="{B649ADA8-4D05-633D-F1F6-FF4651AAF30C}"/>
              </a:ext>
            </a:extLst>
          </p:cNvPr>
          <p:cNvSpPr/>
          <p:nvPr/>
        </p:nvSpPr>
        <p:spPr>
          <a:xfrm rot="16200000" flipH="1">
            <a:off x="7339802" y="4574965"/>
            <a:ext cx="864479" cy="878775"/>
          </a:xfrm>
          <a:prstGeom prst="bentUp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7" name="Imagen 6">
            <a:extLst>
              <a:ext uri="{FF2B5EF4-FFF2-40B4-BE49-F238E27FC236}">
                <a16:creationId xmlns:a16="http://schemas.microsoft.com/office/drawing/2014/main" id="{55D70377-A2C9-BE5F-8177-5129C6F1618B}"/>
              </a:ext>
            </a:extLst>
          </p:cNvPr>
          <p:cNvPicPr>
            <a:picLocks noChangeAspect="1"/>
          </p:cNvPicPr>
          <p:nvPr/>
        </p:nvPicPr>
        <p:blipFill rotWithShape="1">
          <a:blip r:embed="rId6"/>
          <a:srcRect l="12098" t="1282" r="17564" b="31666"/>
          <a:stretch/>
        </p:blipFill>
        <p:spPr>
          <a:xfrm>
            <a:off x="319902" y="2257718"/>
            <a:ext cx="2199222" cy="1572365"/>
          </a:xfrm>
          <a:prstGeom prst="rect">
            <a:avLst/>
          </a:prstGeom>
        </p:spPr>
      </p:pic>
      <p:sp>
        <p:nvSpPr>
          <p:cNvPr id="10" name="Google Shape;377;p34">
            <a:extLst>
              <a:ext uri="{FF2B5EF4-FFF2-40B4-BE49-F238E27FC236}">
                <a16:creationId xmlns:a16="http://schemas.microsoft.com/office/drawing/2014/main" id="{524C9A5D-853B-67A3-D465-4845DE9B7E96}"/>
              </a:ext>
            </a:extLst>
          </p:cNvPr>
          <p:cNvSpPr txBox="1"/>
          <p:nvPr/>
        </p:nvSpPr>
        <p:spPr>
          <a:xfrm>
            <a:off x="3896591" y="3999612"/>
            <a:ext cx="3121211" cy="2031965"/>
          </a:xfrm>
          <a:prstGeom prst="rect">
            <a:avLst/>
          </a:prstGeom>
          <a:noFill/>
          <a:ln>
            <a:noFill/>
          </a:ln>
        </p:spPr>
        <p:txBody>
          <a:bodyPr spcFirstLastPara="1" wrap="square" lIns="91425" tIns="91425" rIns="91425" bIns="91425" anchor="t" anchorCtr="0">
            <a:noAutofit/>
          </a:bodyPr>
          <a:lstStyle/>
          <a:p>
            <a:pPr lvl="0" algn="ctr" rtl="0">
              <a:spcBef>
                <a:spcPts val="0"/>
              </a:spcBef>
              <a:spcAft>
                <a:spcPts val="0"/>
              </a:spcAft>
            </a:pPr>
            <a:endParaRPr lang="es-ES" sz="2000" dirty="0">
              <a:solidFill>
                <a:schemeClr val="tx1">
                  <a:lumMod val="95000"/>
                  <a:lumOff val="5000"/>
                </a:schemeClr>
              </a:solidFill>
            </a:endParaRPr>
          </a:p>
          <a:p>
            <a:pPr lvl="0" algn="ctr" rtl="0">
              <a:spcBef>
                <a:spcPts val="0"/>
              </a:spcBef>
              <a:spcAft>
                <a:spcPts val="0"/>
              </a:spcAft>
            </a:pPr>
            <a:endParaRPr lang="es-ES" sz="2000" dirty="0">
              <a:solidFill>
                <a:schemeClr val="tx1">
                  <a:lumMod val="95000"/>
                  <a:lumOff val="5000"/>
                </a:schemeClr>
              </a:solidFill>
            </a:endParaRPr>
          </a:p>
          <a:p>
            <a:pPr marL="342900" lvl="0" indent="-342900" rtl="0">
              <a:spcBef>
                <a:spcPts val="0"/>
              </a:spcBef>
              <a:spcAft>
                <a:spcPts val="0"/>
              </a:spcAft>
              <a:buFont typeface="Arial" panose="020B0604020202020204" pitchFamily="34" charset="0"/>
              <a:buChar char="•"/>
            </a:pPr>
            <a:r>
              <a:rPr lang="es-ES" sz="2000" dirty="0">
                <a:solidFill>
                  <a:schemeClr val="tx1">
                    <a:lumMod val="95000"/>
                    <a:lumOff val="5000"/>
                  </a:schemeClr>
                </a:solidFill>
              </a:rPr>
              <a:t>Turbidez</a:t>
            </a:r>
          </a:p>
          <a:p>
            <a:pPr marL="342900" lvl="0" indent="-342900" rtl="0">
              <a:spcBef>
                <a:spcPts val="0"/>
              </a:spcBef>
              <a:spcAft>
                <a:spcPts val="0"/>
              </a:spcAft>
              <a:buFont typeface="Arial" panose="020B0604020202020204" pitchFamily="34" charset="0"/>
              <a:buChar char="•"/>
            </a:pPr>
            <a:r>
              <a:rPr lang="es-ES" sz="2000" dirty="0">
                <a:solidFill>
                  <a:schemeClr val="tx1">
                    <a:lumMod val="95000"/>
                    <a:lumOff val="5000"/>
                  </a:schemeClr>
                </a:solidFill>
              </a:rPr>
              <a:t>pH</a:t>
            </a:r>
          </a:p>
          <a:p>
            <a:pPr marL="342900" lvl="0" indent="-342900" rtl="0">
              <a:spcBef>
                <a:spcPts val="0"/>
              </a:spcBef>
              <a:spcAft>
                <a:spcPts val="0"/>
              </a:spcAft>
              <a:buFont typeface="Arial" panose="020B0604020202020204" pitchFamily="34" charset="0"/>
              <a:buChar char="•"/>
            </a:pPr>
            <a:r>
              <a:rPr lang="es-ES" sz="2000" dirty="0">
                <a:solidFill>
                  <a:schemeClr val="tx1">
                    <a:lumMod val="95000"/>
                    <a:lumOff val="5000"/>
                  </a:schemeClr>
                </a:solidFill>
              </a:rPr>
              <a:t>Conductividad Eléctrica</a:t>
            </a:r>
          </a:p>
          <a:p>
            <a:pPr marL="342900" lvl="0" indent="-342900" rtl="0">
              <a:spcBef>
                <a:spcPts val="0"/>
              </a:spcBef>
              <a:spcAft>
                <a:spcPts val="0"/>
              </a:spcAft>
              <a:buFont typeface="Arial" panose="020B0604020202020204" pitchFamily="34" charset="0"/>
              <a:buChar char="•"/>
            </a:pPr>
            <a:r>
              <a:rPr lang="es-ES" sz="2000" dirty="0">
                <a:solidFill>
                  <a:schemeClr val="tx1">
                    <a:lumMod val="95000"/>
                    <a:lumOff val="5000"/>
                  </a:schemeClr>
                </a:solidFill>
              </a:rPr>
              <a:t>Coliformes Totales</a:t>
            </a:r>
          </a:p>
          <a:p>
            <a:pPr marL="342900" lvl="0" indent="-342900" rtl="0">
              <a:spcBef>
                <a:spcPts val="0"/>
              </a:spcBef>
              <a:spcAft>
                <a:spcPts val="0"/>
              </a:spcAft>
              <a:buFont typeface="Arial" panose="020B0604020202020204" pitchFamily="34" charset="0"/>
              <a:buChar char="•"/>
            </a:pPr>
            <a:endParaRPr lang="es-ES" sz="2000" dirty="0">
              <a:solidFill>
                <a:schemeClr val="tx1">
                  <a:lumMod val="95000"/>
                  <a:lumOff val="5000"/>
                </a:schemeClr>
              </a:solidFill>
            </a:endParaRPr>
          </a:p>
          <a:p>
            <a:pPr marL="342900" lvl="0" indent="-342900" rtl="0">
              <a:spcBef>
                <a:spcPts val="0"/>
              </a:spcBef>
              <a:spcAft>
                <a:spcPts val="0"/>
              </a:spcAft>
              <a:buFont typeface="Arial" panose="020B0604020202020204" pitchFamily="34" charset="0"/>
              <a:buChar char="•"/>
            </a:pPr>
            <a:endParaRPr lang="es-ES" sz="2000" dirty="0">
              <a:solidFill>
                <a:schemeClr val="tx1">
                  <a:lumMod val="95000"/>
                  <a:lumOff val="5000"/>
                </a:schemeClr>
              </a:solidFill>
            </a:endParaRPr>
          </a:p>
        </p:txBody>
      </p:sp>
      <p:sp>
        <p:nvSpPr>
          <p:cNvPr id="13" name="Flecha: a la derecha 12">
            <a:extLst>
              <a:ext uri="{FF2B5EF4-FFF2-40B4-BE49-F238E27FC236}">
                <a16:creationId xmlns:a16="http://schemas.microsoft.com/office/drawing/2014/main" id="{8E57BD41-72E3-F955-19EE-7DAFBE95109A}"/>
              </a:ext>
            </a:extLst>
          </p:cNvPr>
          <p:cNvSpPr/>
          <p:nvPr/>
        </p:nvSpPr>
        <p:spPr>
          <a:xfrm flipH="1">
            <a:off x="2729058" y="5027672"/>
            <a:ext cx="580984" cy="41892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5" name="Google Shape;377;p34">
            <a:extLst>
              <a:ext uri="{FF2B5EF4-FFF2-40B4-BE49-F238E27FC236}">
                <a16:creationId xmlns:a16="http://schemas.microsoft.com/office/drawing/2014/main" id="{FF063D40-B952-1428-FC30-0E612437F72E}"/>
              </a:ext>
            </a:extLst>
          </p:cNvPr>
          <p:cNvSpPr txBox="1"/>
          <p:nvPr/>
        </p:nvSpPr>
        <p:spPr>
          <a:xfrm>
            <a:off x="107162" y="4283006"/>
            <a:ext cx="2464470" cy="2177935"/>
          </a:xfrm>
          <a:prstGeom prst="rect">
            <a:avLst/>
          </a:prstGeom>
          <a:noFill/>
          <a:ln>
            <a:noFill/>
          </a:ln>
        </p:spPr>
        <p:txBody>
          <a:bodyPr spcFirstLastPara="1" wrap="square" lIns="91425" tIns="91425" rIns="91425" bIns="91425" anchor="t" anchorCtr="0">
            <a:noAutofit/>
          </a:bodyPr>
          <a:lstStyle/>
          <a:p>
            <a:pPr lvl="0" algn="ctr" rtl="0">
              <a:spcBef>
                <a:spcPts val="0"/>
              </a:spcBef>
              <a:spcAft>
                <a:spcPts val="0"/>
              </a:spcAft>
            </a:pPr>
            <a:endParaRPr lang="es-ES" sz="2000" dirty="0">
              <a:solidFill>
                <a:schemeClr val="tx1">
                  <a:lumMod val="95000"/>
                  <a:lumOff val="5000"/>
                </a:schemeClr>
              </a:solidFill>
            </a:endParaRPr>
          </a:p>
          <a:p>
            <a:pPr marL="342900" lvl="0" indent="-342900" rtl="0">
              <a:spcBef>
                <a:spcPts val="0"/>
              </a:spcBef>
              <a:spcAft>
                <a:spcPts val="0"/>
              </a:spcAft>
              <a:buFont typeface="Arial" panose="020B0604020202020204" pitchFamily="34" charset="0"/>
              <a:buChar char="•"/>
            </a:pPr>
            <a:r>
              <a:rPr lang="es-ES" sz="2000" dirty="0">
                <a:solidFill>
                  <a:schemeClr val="tx1">
                    <a:lumMod val="95000"/>
                    <a:lumOff val="5000"/>
                  </a:schemeClr>
                </a:solidFill>
              </a:rPr>
              <a:t>ANAVA</a:t>
            </a:r>
          </a:p>
          <a:p>
            <a:pPr marL="342900" lvl="0" indent="-342900" rtl="0">
              <a:spcBef>
                <a:spcPts val="0"/>
              </a:spcBef>
              <a:spcAft>
                <a:spcPts val="0"/>
              </a:spcAft>
              <a:buFont typeface="Arial" panose="020B0604020202020204" pitchFamily="34" charset="0"/>
              <a:buChar char="•"/>
            </a:pPr>
            <a:r>
              <a:rPr lang="es-ES" sz="2000" dirty="0">
                <a:solidFill>
                  <a:schemeClr val="tx1">
                    <a:lumMod val="95000"/>
                    <a:lumOff val="5000"/>
                  </a:schemeClr>
                </a:solidFill>
              </a:rPr>
              <a:t>Prueba de Tukey al 5% de Probabilidad de error</a:t>
            </a:r>
          </a:p>
          <a:p>
            <a:pPr marL="342900" lvl="0" indent="-342900" rtl="0">
              <a:spcBef>
                <a:spcPts val="0"/>
              </a:spcBef>
              <a:spcAft>
                <a:spcPts val="0"/>
              </a:spcAft>
              <a:buFont typeface="Arial" panose="020B0604020202020204" pitchFamily="34" charset="0"/>
              <a:buChar char="•"/>
            </a:pPr>
            <a:endParaRPr lang="es-ES" sz="2000" dirty="0">
              <a:solidFill>
                <a:schemeClr val="tx1">
                  <a:lumMod val="95000"/>
                  <a:lumOff val="5000"/>
                </a:schemeClr>
              </a:solidFill>
            </a:endParaRPr>
          </a:p>
          <a:p>
            <a:pPr marL="342900" lvl="0" indent="-342900" rtl="0">
              <a:spcBef>
                <a:spcPts val="0"/>
              </a:spcBef>
              <a:spcAft>
                <a:spcPts val="0"/>
              </a:spcAft>
              <a:buFont typeface="Arial" panose="020B0604020202020204" pitchFamily="34" charset="0"/>
              <a:buChar char="•"/>
            </a:pPr>
            <a:endParaRPr lang="es-ES" sz="2000" dirty="0">
              <a:solidFill>
                <a:schemeClr val="tx1">
                  <a:lumMod val="95000"/>
                  <a:lumOff val="5000"/>
                </a:schemeClr>
              </a:solidFill>
            </a:endParaRPr>
          </a:p>
          <a:p>
            <a:pPr marL="342900" lvl="0" indent="-342900" rtl="0">
              <a:spcBef>
                <a:spcPts val="0"/>
              </a:spcBef>
              <a:spcAft>
                <a:spcPts val="0"/>
              </a:spcAft>
              <a:buFont typeface="Arial" panose="020B0604020202020204" pitchFamily="34" charset="0"/>
              <a:buChar char="•"/>
            </a:pPr>
            <a:endParaRPr lang="es-ES" sz="2000" dirty="0">
              <a:solidFill>
                <a:schemeClr val="tx1">
                  <a:lumMod val="95000"/>
                  <a:lumOff val="5000"/>
                </a:schemeClr>
              </a:solidFill>
            </a:endParaRPr>
          </a:p>
        </p:txBody>
      </p:sp>
      <p:sp>
        <p:nvSpPr>
          <p:cNvPr id="26" name="Rectángulo: esquinas redondeadas 25">
            <a:extLst>
              <a:ext uri="{FF2B5EF4-FFF2-40B4-BE49-F238E27FC236}">
                <a16:creationId xmlns:a16="http://schemas.microsoft.com/office/drawing/2014/main" id="{D29C16D1-11FB-8442-1FC2-F224B321152F}"/>
              </a:ext>
            </a:extLst>
          </p:cNvPr>
          <p:cNvSpPr/>
          <p:nvPr/>
        </p:nvSpPr>
        <p:spPr>
          <a:xfrm>
            <a:off x="627643" y="1834945"/>
            <a:ext cx="1715204" cy="3787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Y" dirty="0"/>
              <a:t>Test de Jarras</a:t>
            </a:r>
          </a:p>
        </p:txBody>
      </p:sp>
      <p:sp>
        <p:nvSpPr>
          <p:cNvPr id="29" name="Rectángulo: esquinas redondeadas 28">
            <a:extLst>
              <a:ext uri="{FF2B5EF4-FFF2-40B4-BE49-F238E27FC236}">
                <a16:creationId xmlns:a16="http://schemas.microsoft.com/office/drawing/2014/main" id="{E4676104-999C-5B27-A6D3-2813888009B5}"/>
              </a:ext>
            </a:extLst>
          </p:cNvPr>
          <p:cNvSpPr/>
          <p:nvPr/>
        </p:nvSpPr>
        <p:spPr>
          <a:xfrm>
            <a:off x="627524" y="4222596"/>
            <a:ext cx="1891599" cy="3787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Y" dirty="0"/>
              <a:t>Análisis de Datos</a:t>
            </a:r>
          </a:p>
        </p:txBody>
      </p:sp>
      <p:sp>
        <p:nvSpPr>
          <p:cNvPr id="30" name="Rectángulo: esquinas redondeadas 29">
            <a:extLst>
              <a:ext uri="{FF2B5EF4-FFF2-40B4-BE49-F238E27FC236}">
                <a16:creationId xmlns:a16="http://schemas.microsoft.com/office/drawing/2014/main" id="{8CB3183C-EDEC-29CD-1378-1115E3F882E1}"/>
              </a:ext>
            </a:extLst>
          </p:cNvPr>
          <p:cNvSpPr/>
          <p:nvPr/>
        </p:nvSpPr>
        <p:spPr>
          <a:xfrm>
            <a:off x="4094743" y="4240058"/>
            <a:ext cx="2498000" cy="3787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Y" dirty="0"/>
              <a:t>Variables Medidas</a:t>
            </a:r>
          </a:p>
        </p:txBody>
      </p:sp>
      <p:pic>
        <p:nvPicPr>
          <p:cNvPr id="31" name="Imagen 30">
            <a:extLst>
              <a:ext uri="{FF2B5EF4-FFF2-40B4-BE49-F238E27FC236}">
                <a16:creationId xmlns:a16="http://schemas.microsoft.com/office/drawing/2014/main" id="{629789C8-6954-2653-2EED-7F47437B6F8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690" t="37818" r="13933" b="28754"/>
          <a:stretch/>
        </p:blipFill>
        <p:spPr bwMode="auto">
          <a:xfrm>
            <a:off x="4572000" y="3019533"/>
            <a:ext cx="1449734" cy="9866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774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2" name="Google Shape;372;p34"/>
          <p:cNvSpPr/>
          <p:nvPr/>
        </p:nvSpPr>
        <p:spPr>
          <a:xfrm>
            <a:off x="155520" y="-14436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307800" y="792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460440" y="16020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612720" y="31284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6 CuadroTexto">
            <a:extLst>
              <a:ext uri="{FF2B5EF4-FFF2-40B4-BE49-F238E27FC236}">
                <a16:creationId xmlns:a16="http://schemas.microsoft.com/office/drawing/2014/main" id="{7BA66D96-8953-4428-80A4-2884BE88E65C}"/>
              </a:ext>
            </a:extLst>
          </p:cNvPr>
          <p:cNvSpPr txBox="1"/>
          <p:nvPr/>
        </p:nvSpPr>
        <p:spPr>
          <a:xfrm>
            <a:off x="270859" y="1020410"/>
            <a:ext cx="8474915" cy="646331"/>
          </a:xfrm>
          <a:prstGeom prst="rect">
            <a:avLst/>
          </a:prstGeom>
          <a:noFill/>
        </p:spPr>
        <p:txBody>
          <a:bodyPr wrap="square" rtlCol="0">
            <a:spAutoFit/>
          </a:bodyPr>
          <a:lstStyle/>
          <a:p>
            <a:pPr algn="ctr"/>
            <a:r>
              <a:rPr lang="es-ES" sz="3600" b="1" dirty="0">
                <a:solidFill>
                  <a:srgbClr val="C00000"/>
                </a:solidFill>
                <a:latin typeface="Roman"/>
                <a:cs typeface="Calibri" pitchFamily="34" charset="0"/>
              </a:rPr>
              <a:t>RESULTADOS</a:t>
            </a:r>
          </a:p>
        </p:txBody>
      </p:sp>
      <p:sp>
        <p:nvSpPr>
          <p:cNvPr id="26" name="Google Shape;377;p34">
            <a:extLst>
              <a:ext uri="{FF2B5EF4-FFF2-40B4-BE49-F238E27FC236}">
                <a16:creationId xmlns:a16="http://schemas.microsoft.com/office/drawing/2014/main" id="{98C9E8DA-5740-4730-8178-3EC33F1A714A}"/>
              </a:ext>
            </a:extLst>
          </p:cNvPr>
          <p:cNvSpPr txBox="1"/>
          <p:nvPr/>
        </p:nvSpPr>
        <p:spPr>
          <a:xfrm>
            <a:off x="612359" y="1680639"/>
            <a:ext cx="8133414" cy="722455"/>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ES" sz="2400" dirty="0">
                <a:solidFill>
                  <a:schemeClr val="tx1">
                    <a:lumMod val="95000"/>
                    <a:lumOff val="5000"/>
                  </a:schemeClr>
                </a:solidFill>
              </a:rPr>
              <a:t>Tabla 1: Resultados obtenidos al contrastar ambos coagulantes y el agua cruda. FIUNA, San Lorenzo, Paraguay. Año 2023.</a:t>
            </a:r>
          </a:p>
          <a:p>
            <a:pPr marL="0" lvl="0" indent="0" algn="just" rtl="0">
              <a:spcBef>
                <a:spcPts val="0"/>
              </a:spcBef>
              <a:spcAft>
                <a:spcPts val="0"/>
              </a:spcAft>
              <a:buNone/>
            </a:pPr>
            <a:endParaRPr lang="es-ES" sz="2000" dirty="0">
              <a:solidFill>
                <a:schemeClr val="tx1">
                  <a:lumMod val="95000"/>
                  <a:lumOff val="5000"/>
                </a:schemeClr>
              </a:solidFill>
            </a:endParaRPr>
          </a:p>
          <a:p>
            <a:pPr marL="0" lvl="0" indent="0" algn="just" rtl="0">
              <a:spcBef>
                <a:spcPts val="0"/>
              </a:spcBef>
              <a:spcAft>
                <a:spcPts val="0"/>
              </a:spcAft>
              <a:buNone/>
            </a:pPr>
            <a:endParaRPr lang="es-ES" sz="2000" dirty="0">
              <a:solidFill>
                <a:schemeClr val="tx1">
                  <a:lumMod val="95000"/>
                  <a:lumOff val="5000"/>
                </a:schemeClr>
              </a:solidFill>
            </a:endParaRPr>
          </a:p>
          <a:p>
            <a:pPr marL="0" lvl="0" indent="0" algn="just" rtl="0">
              <a:spcBef>
                <a:spcPts val="0"/>
              </a:spcBef>
              <a:spcAft>
                <a:spcPts val="0"/>
              </a:spcAft>
              <a:buNone/>
            </a:pPr>
            <a:endParaRPr lang="es-ES" sz="2000" dirty="0">
              <a:solidFill>
                <a:schemeClr val="tx1">
                  <a:lumMod val="95000"/>
                  <a:lumOff val="5000"/>
                </a:schemeClr>
              </a:solidFill>
            </a:endParaRPr>
          </a:p>
          <a:p>
            <a:pPr marL="0" lvl="0" indent="0" algn="just" rtl="0">
              <a:spcBef>
                <a:spcPts val="0"/>
              </a:spcBef>
              <a:spcAft>
                <a:spcPts val="0"/>
              </a:spcAft>
              <a:buNone/>
            </a:pPr>
            <a:endParaRPr lang="es-ES" sz="2000" dirty="0">
              <a:solidFill>
                <a:schemeClr val="tx1">
                  <a:lumMod val="95000"/>
                  <a:lumOff val="5000"/>
                </a:schemeClr>
              </a:solidFill>
            </a:endParaRPr>
          </a:p>
          <a:p>
            <a:pPr marL="0" lvl="0" indent="0" algn="just" rtl="0">
              <a:spcBef>
                <a:spcPts val="0"/>
              </a:spcBef>
              <a:spcAft>
                <a:spcPts val="0"/>
              </a:spcAft>
              <a:buNone/>
            </a:pPr>
            <a:endParaRPr lang="es-ES" sz="2000" dirty="0">
              <a:solidFill>
                <a:schemeClr val="tx1">
                  <a:lumMod val="95000"/>
                  <a:lumOff val="5000"/>
                </a:schemeClr>
              </a:solidFill>
            </a:endParaRPr>
          </a:p>
          <a:p>
            <a:pPr marL="0" lvl="0" indent="0" algn="just" rtl="0">
              <a:spcBef>
                <a:spcPts val="0"/>
              </a:spcBef>
              <a:spcAft>
                <a:spcPts val="0"/>
              </a:spcAft>
              <a:buNone/>
            </a:pPr>
            <a:endParaRPr lang="es-ES" sz="2000" dirty="0">
              <a:solidFill>
                <a:schemeClr val="tx1">
                  <a:lumMod val="95000"/>
                  <a:lumOff val="5000"/>
                </a:schemeClr>
              </a:solidFill>
            </a:endParaRPr>
          </a:p>
          <a:p>
            <a:pPr marL="0" lvl="0" indent="0" algn="just" rtl="0">
              <a:spcBef>
                <a:spcPts val="0"/>
              </a:spcBef>
              <a:spcAft>
                <a:spcPts val="0"/>
              </a:spcAft>
              <a:buNone/>
            </a:pPr>
            <a:endParaRPr lang="es-ES" sz="2000" dirty="0">
              <a:solidFill>
                <a:schemeClr val="tx1">
                  <a:lumMod val="95000"/>
                  <a:lumOff val="5000"/>
                </a:schemeClr>
              </a:solidFill>
            </a:endParaRPr>
          </a:p>
          <a:p>
            <a:pPr marL="0" lvl="0" indent="0" algn="just" rtl="0">
              <a:spcBef>
                <a:spcPts val="0"/>
              </a:spcBef>
              <a:spcAft>
                <a:spcPts val="0"/>
              </a:spcAft>
              <a:buNone/>
            </a:pPr>
            <a:endParaRPr lang="es-ES" sz="2000" dirty="0">
              <a:solidFill>
                <a:schemeClr val="tx1">
                  <a:lumMod val="95000"/>
                  <a:lumOff val="5000"/>
                </a:schemeClr>
              </a:solidFill>
            </a:endParaRPr>
          </a:p>
          <a:p>
            <a:pPr marL="0" lvl="0" indent="0" algn="just" rtl="0">
              <a:spcBef>
                <a:spcPts val="0"/>
              </a:spcBef>
              <a:spcAft>
                <a:spcPts val="0"/>
              </a:spcAft>
              <a:buNone/>
            </a:pPr>
            <a:endParaRPr lang="es-ES" sz="2000" dirty="0">
              <a:solidFill>
                <a:schemeClr val="tx1">
                  <a:lumMod val="95000"/>
                  <a:lumOff val="5000"/>
                </a:schemeClr>
              </a:solidFill>
            </a:endParaRPr>
          </a:p>
          <a:p>
            <a:pPr marL="0" lvl="0" indent="0" algn="just" rtl="0">
              <a:spcBef>
                <a:spcPts val="0"/>
              </a:spcBef>
              <a:spcAft>
                <a:spcPts val="0"/>
              </a:spcAft>
              <a:buNone/>
            </a:pPr>
            <a:endParaRPr lang="es-ES" sz="2000" dirty="0">
              <a:solidFill>
                <a:schemeClr val="tx1">
                  <a:lumMod val="95000"/>
                  <a:lumOff val="5000"/>
                </a:schemeClr>
              </a:solidFill>
            </a:endParaRPr>
          </a:p>
          <a:p>
            <a:pPr marL="0" lvl="0" indent="0" algn="just" rtl="0">
              <a:spcBef>
                <a:spcPts val="0"/>
              </a:spcBef>
              <a:spcAft>
                <a:spcPts val="0"/>
              </a:spcAft>
              <a:buNone/>
            </a:pPr>
            <a:endParaRPr lang="es-ES" sz="2000" dirty="0">
              <a:solidFill>
                <a:schemeClr val="tx1">
                  <a:lumMod val="95000"/>
                  <a:lumOff val="5000"/>
                </a:schemeClr>
              </a:solidFill>
            </a:endParaRPr>
          </a:p>
          <a:p>
            <a:pPr marL="0" lvl="0" indent="0" algn="just" rtl="0">
              <a:spcBef>
                <a:spcPts val="0"/>
              </a:spcBef>
              <a:spcAft>
                <a:spcPts val="0"/>
              </a:spcAft>
              <a:buNone/>
            </a:pPr>
            <a:endParaRPr lang="es-ES" sz="2000" dirty="0">
              <a:solidFill>
                <a:srgbClr val="57576E"/>
              </a:solidFill>
            </a:endParaRPr>
          </a:p>
        </p:txBody>
      </p:sp>
      <p:sp>
        <p:nvSpPr>
          <p:cNvPr id="11" name="TextBox 10">
            <a:extLst>
              <a:ext uri="{FF2B5EF4-FFF2-40B4-BE49-F238E27FC236}">
                <a16:creationId xmlns:a16="http://schemas.microsoft.com/office/drawing/2014/main" id="{6F1FE7DF-309D-002B-9956-2923E4D8F22B}"/>
              </a:ext>
            </a:extLst>
          </p:cNvPr>
          <p:cNvSpPr txBox="1"/>
          <p:nvPr/>
        </p:nvSpPr>
        <p:spPr>
          <a:xfrm>
            <a:off x="1649953" y="6421315"/>
            <a:ext cx="5887994" cy="348813"/>
          </a:xfrm>
          <a:prstGeom prst="rect">
            <a:avLst/>
          </a:prstGeom>
          <a:noFill/>
        </p:spPr>
        <p:txBody>
          <a:bodyPr wrap="square">
            <a:spAutoFit/>
          </a:bodyPr>
          <a:lstStyle/>
          <a:p>
            <a:pPr marL="0" marR="0" algn="ctr" hangingPunct="0">
              <a:lnSpc>
                <a:spcPts val="2000"/>
              </a:lnSpc>
              <a:spcBef>
                <a:spcPts val="0"/>
              </a:spcBef>
              <a:spcAft>
                <a:spcPts val="1900"/>
              </a:spcAft>
            </a:pPr>
            <a:r>
              <a:rPr lang="es-UY" sz="1800" b="1" kern="150" dirty="0">
                <a:effectLst/>
                <a:latin typeface="Times New Roman" panose="02020603050405020304" pitchFamily="18" charset="0"/>
                <a:ea typeface="Times New Roman" panose="02020603050405020304" pitchFamily="18" charset="0"/>
              </a:rPr>
              <a:t>III Congreso </a:t>
            </a:r>
            <a:r>
              <a:rPr lang="es-UY" b="1" kern="150" dirty="0">
                <a:latin typeface="Times New Roman" panose="02020603050405020304" pitchFamily="18" charset="0"/>
                <a:ea typeface="Times New Roman" panose="02020603050405020304" pitchFamily="18" charset="0"/>
              </a:rPr>
              <a:t>de </a:t>
            </a:r>
            <a:r>
              <a:rPr lang="es-UY" sz="1800" b="1" kern="150" dirty="0">
                <a:effectLst/>
                <a:latin typeface="Times New Roman" panose="02020603050405020304" pitchFamily="18" charset="0"/>
                <a:ea typeface="Times New Roman" panose="02020603050405020304" pitchFamily="18" charset="0"/>
              </a:rPr>
              <a:t>Agua Ambiente y Energía, AUGM</a:t>
            </a:r>
            <a:endParaRPr lang="en-US" sz="1800" b="1" kern="150" dirty="0">
              <a:effectLst/>
              <a:latin typeface="Times New Roman" panose="02020603050405020304" pitchFamily="18" charset="0"/>
              <a:ea typeface="MS Mincho" panose="02020609040205080304" pitchFamily="49" charset="-128"/>
            </a:endParaRPr>
          </a:p>
        </p:txBody>
      </p:sp>
      <p:pic>
        <p:nvPicPr>
          <p:cNvPr id="12" name="Picture 11">
            <a:extLst>
              <a:ext uri="{FF2B5EF4-FFF2-40B4-BE49-F238E27FC236}">
                <a16:creationId xmlns:a16="http://schemas.microsoft.com/office/drawing/2014/main" id="{E7F24843-89A1-BF9E-AAA5-0A97C229B686}"/>
              </a:ext>
            </a:extLst>
          </p:cNvPr>
          <p:cNvPicPr>
            <a:picLocks noChangeAspect="1"/>
          </p:cNvPicPr>
          <p:nvPr/>
        </p:nvPicPr>
        <p:blipFill>
          <a:blip r:embed="rId3"/>
          <a:stretch>
            <a:fillRect/>
          </a:stretch>
        </p:blipFill>
        <p:spPr>
          <a:xfrm>
            <a:off x="7677085" y="284057"/>
            <a:ext cx="1068689" cy="1341607"/>
          </a:xfrm>
          <a:prstGeom prst="rect">
            <a:avLst/>
          </a:prstGeom>
        </p:spPr>
      </p:pic>
      <p:pic>
        <p:nvPicPr>
          <p:cNvPr id="4" name="Imagen 3">
            <a:extLst>
              <a:ext uri="{FF2B5EF4-FFF2-40B4-BE49-F238E27FC236}">
                <a16:creationId xmlns:a16="http://schemas.microsoft.com/office/drawing/2014/main" id="{907AD40B-59B6-90D5-9DDF-E7E700397DBD}"/>
              </a:ext>
            </a:extLst>
          </p:cNvPr>
          <p:cNvPicPr>
            <a:picLocks noChangeAspect="1"/>
          </p:cNvPicPr>
          <p:nvPr/>
        </p:nvPicPr>
        <p:blipFill rotWithShape="1">
          <a:blip r:embed="rId4"/>
          <a:srcRect l="17166" t="17171" r="17630" b="16679"/>
          <a:stretch/>
        </p:blipFill>
        <p:spPr>
          <a:xfrm>
            <a:off x="423744" y="222287"/>
            <a:ext cx="1251147" cy="1269279"/>
          </a:xfrm>
          <a:prstGeom prst="rect">
            <a:avLst/>
          </a:prstGeom>
        </p:spPr>
      </p:pic>
      <p:graphicFrame>
        <p:nvGraphicFramePr>
          <p:cNvPr id="2" name="Tabla 1">
            <a:extLst>
              <a:ext uri="{FF2B5EF4-FFF2-40B4-BE49-F238E27FC236}">
                <a16:creationId xmlns:a16="http://schemas.microsoft.com/office/drawing/2014/main" id="{13851731-BF91-C45E-4D9A-F2155E15718E}"/>
              </a:ext>
            </a:extLst>
          </p:cNvPr>
          <p:cNvGraphicFramePr>
            <a:graphicFrameLocks noGrp="1"/>
          </p:cNvGraphicFramePr>
          <p:nvPr>
            <p:extLst>
              <p:ext uri="{D42A27DB-BD31-4B8C-83A1-F6EECF244321}">
                <p14:modId xmlns:p14="http://schemas.microsoft.com/office/powerpoint/2010/main" val="3175966618"/>
              </p:ext>
            </p:extLst>
          </p:nvPr>
        </p:nvGraphicFramePr>
        <p:xfrm>
          <a:off x="612360" y="2625257"/>
          <a:ext cx="8133413" cy="3120070"/>
        </p:xfrm>
        <a:graphic>
          <a:graphicData uri="http://schemas.openxmlformats.org/drawingml/2006/table">
            <a:tbl>
              <a:tblPr firstRow="1" firstCol="1" bandRow="1"/>
              <a:tblGrid>
                <a:gridCol w="1767076">
                  <a:extLst>
                    <a:ext uri="{9D8B030D-6E8A-4147-A177-3AD203B41FA5}">
                      <a16:colId xmlns:a16="http://schemas.microsoft.com/office/drawing/2014/main" val="132735377"/>
                    </a:ext>
                  </a:extLst>
                </a:gridCol>
                <a:gridCol w="754515">
                  <a:extLst>
                    <a:ext uri="{9D8B030D-6E8A-4147-A177-3AD203B41FA5}">
                      <a16:colId xmlns:a16="http://schemas.microsoft.com/office/drawing/2014/main" val="3576081436"/>
                    </a:ext>
                  </a:extLst>
                </a:gridCol>
                <a:gridCol w="294055">
                  <a:extLst>
                    <a:ext uri="{9D8B030D-6E8A-4147-A177-3AD203B41FA5}">
                      <a16:colId xmlns:a16="http://schemas.microsoft.com/office/drawing/2014/main" val="3037155686"/>
                    </a:ext>
                  </a:extLst>
                </a:gridCol>
                <a:gridCol w="523245">
                  <a:extLst>
                    <a:ext uri="{9D8B030D-6E8A-4147-A177-3AD203B41FA5}">
                      <a16:colId xmlns:a16="http://schemas.microsoft.com/office/drawing/2014/main" val="1811002256"/>
                    </a:ext>
                  </a:extLst>
                </a:gridCol>
                <a:gridCol w="596925">
                  <a:extLst>
                    <a:ext uri="{9D8B030D-6E8A-4147-A177-3AD203B41FA5}">
                      <a16:colId xmlns:a16="http://schemas.microsoft.com/office/drawing/2014/main" val="420045584"/>
                    </a:ext>
                  </a:extLst>
                </a:gridCol>
                <a:gridCol w="395713">
                  <a:extLst>
                    <a:ext uri="{9D8B030D-6E8A-4147-A177-3AD203B41FA5}">
                      <a16:colId xmlns:a16="http://schemas.microsoft.com/office/drawing/2014/main" val="631238500"/>
                    </a:ext>
                  </a:extLst>
                </a:gridCol>
                <a:gridCol w="231573">
                  <a:extLst>
                    <a:ext uri="{9D8B030D-6E8A-4147-A177-3AD203B41FA5}">
                      <a16:colId xmlns:a16="http://schemas.microsoft.com/office/drawing/2014/main" val="897602584"/>
                    </a:ext>
                  </a:extLst>
                </a:gridCol>
                <a:gridCol w="1226476">
                  <a:extLst>
                    <a:ext uri="{9D8B030D-6E8A-4147-A177-3AD203B41FA5}">
                      <a16:colId xmlns:a16="http://schemas.microsoft.com/office/drawing/2014/main" val="36667444"/>
                    </a:ext>
                  </a:extLst>
                </a:gridCol>
                <a:gridCol w="413976">
                  <a:extLst>
                    <a:ext uri="{9D8B030D-6E8A-4147-A177-3AD203B41FA5}">
                      <a16:colId xmlns:a16="http://schemas.microsoft.com/office/drawing/2014/main" val="2088027102"/>
                    </a:ext>
                  </a:extLst>
                </a:gridCol>
                <a:gridCol w="412962">
                  <a:extLst>
                    <a:ext uri="{9D8B030D-6E8A-4147-A177-3AD203B41FA5}">
                      <a16:colId xmlns:a16="http://schemas.microsoft.com/office/drawing/2014/main" val="2563931057"/>
                    </a:ext>
                  </a:extLst>
                </a:gridCol>
                <a:gridCol w="731560">
                  <a:extLst>
                    <a:ext uri="{9D8B030D-6E8A-4147-A177-3AD203B41FA5}">
                      <a16:colId xmlns:a16="http://schemas.microsoft.com/office/drawing/2014/main" val="2198655962"/>
                    </a:ext>
                  </a:extLst>
                </a:gridCol>
                <a:gridCol w="395713">
                  <a:extLst>
                    <a:ext uri="{9D8B030D-6E8A-4147-A177-3AD203B41FA5}">
                      <a16:colId xmlns:a16="http://schemas.microsoft.com/office/drawing/2014/main" val="400971437"/>
                    </a:ext>
                  </a:extLst>
                </a:gridCol>
                <a:gridCol w="389624">
                  <a:extLst>
                    <a:ext uri="{9D8B030D-6E8A-4147-A177-3AD203B41FA5}">
                      <a16:colId xmlns:a16="http://schemas.microsoft.com/office/drawing/2014/main" val="1292390014"/>
                    </a:ext>
                  </a:extLst>
                </a:gridCol>
              </a:tblGrid>
              <a:tr h="891073">
                <a:tc>
                  <a:txBody>
                    <a:bodyPr/>
                    <a:lstStyle/>
                    <a:p>
                      <a:pPr algn="ctr"/>
                      <a:r>
                        <a:rPr lang="es-UY" sz="1800" b="1"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Tipo de Coagulante</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es-UY" sz="1800" b="1"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Turbidez</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p>
                      <a:pPr algn="ctr"/>
                      <a:r>
                        <a:rPr lang="es-UY" sz="1800"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NTU</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Y"/>
                    </a:p>
                  </a:txBody>
                  <a:tcPr/>
                </a:tc>
                <a:tc hMerge="1">
                  <a:txBody>
                    <a:bodyPr/>
                    <a:lstStyle/>
                    <a:p>
                      <a:endParaRPr lang="es-PY"/>
                    </a:p>
                  </a:txBody>
                  <a:tcPr/>
                </a:tc>
                <a:tc gridSpan="3">
                  <a:txBody>
                    <a:bodyPr/>
                    <a:lstStyle/>
                    <a:p>
                      <a:pPr algn="ctr"/>
                      <a:r>
                        <a:rPr lang="es-UY" sz="1800" b="1"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pH</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Y"/>
                    </a:p>
                  </a:txBody>
                  <a:tcPr/>
                </a:tc>
                <a:tc hMerge="1">
                  <a:txBody>
                    <a:bodyPr/>
                    <a:lstStyle/>
                    <a:p>
                      <a:endParaRPr lang="es-PY"/>
                    </a:p>
                  </a:txBody>
                  <a:tcPr/>
                </a:tc>
                <a:tc gridSpan="3">
                  <a:txBody>
                    <a:bodyPr/>
                    <a:lstStyle/>
                    <a:p>
                      <a:pPr algn="ctr"/>
                      <a:r>
                        <a:rPr lang="es-UY" sz="1800" b="1"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Conductividad</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p>
                      <a:pPr algn="ctr"/>
                      <a:r>
                        <a:rPr lang="es-UY" sz="1800" kern="150" dirty="0">
                          <a:effectLst/>
                          <a:latin typeface="Tahoma" panose="020B0604030504040204" pitchFamily="34" charset="0"/>
                          <a:ea typeface="Tahoma" panose="020B0604030504040204" pitchFamily="34" charset="0"/>
                          <a:cs typeface="Tahoma" panose="020B0604030504040204" pitchFamily="34" charset="0"/>
                        </a:rPr>
                        <a:t>µ</a:t>
                      </a:r>
                      <a:r>
                        <a:rPr lang="es-UY" sz="1800"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S/cm</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Y"/>
                    </a:p>
                  </a:txBody>
                  <a:tcPr/>
                </a:tc>
                <a:tc hMerge="1">
                  <a:txBody>
                    <a:bodyPr/>
                    <a:lstStyle/>
                    <a:p>
                      <a:endParaRPr lang="es-PY"/>
                    </a:p>
                  </a:txBody>
                  <a:tcPr/>
                </a:tc>
                <a:tc gridSpan="3">
                  <a:txBody>
                    <a:bodyPr/>
                    <a:lstStyle/>
                    <a:p>
                      <a:pPr algn="ctr"/>
                      <a:r>
                        <a:rPr lang="es-UY" sz="1800" b="1"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Coliformes Totales</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p>
                      <a:pPr algn="ctr"/>
                      <a:r>
                        <a:rPr lang="es-UY" sz="1800"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UFC</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Y"/>
                    </a:p>
                  </a:txBody>
                  <a:tcPr/>
                </a:tc>
                <a:tc hMerge="1">
                  <a:txBody>
                    <a:bodyPr/>
                    <a:lstStyle/>
                    <a:p>
                      <a:endParaRPr lang="es-PY"/>
                    </a:p>
                  </a:txBody>
                  <a:tcPr/>
                </a:tc>
                <a:extLst>
                  <a:ext uri="{0D108BD9-81ED-4DB2-BD59-A6C34878D82A}">
                    <a16:rowId xmlns:a16="http://schemas.microsoft.com/office/drawing/2014/main" val="1107924913"/>
                  </a:ext>
                </a:extLst>
              </a:tr>
              <a:tr h="514964">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Agua Cruda </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48,15    </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B</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6,94   </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A</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98,27 </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A</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258</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B</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6955756"/>
                  </a:ext>
                </a:extLst>
              </a:tr>
              <a:tr h="594049">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Moringa (1000mg/L)</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10,90</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A</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7,02</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A</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146,7</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A</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1</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A</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526084"/>
                  </a:ext>
                </a:extLst>
              </a:tr>
              <a:tr h="772447">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Sulfato de Aluminio (100mg/L)</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10,35</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A</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3,48</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B</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345,05</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B</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0</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A</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UY" sz="1800"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737992"/>
                  </a:ext>
                </a:extLst>
              </a:tr>
              <a:tr h="297024">
                <a:tc>
                  <a:txBody>
                    <a:bodyPr/>
                    <a:lstStyle/>
                    <a:p>
                      <a:r>
                        <a:rPr lang="es-UY" sz="1800"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CV (%)</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1,85</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Y"/>
                    </a:p>
                  </a:txBody>
                  <a:tcPr/>
                </a:tc>
                <a:tc hMerge="1">
                  <a:txBody>
                    <a:bodyPr/>
                    <a:lstStyle/>
                    <a:p>
                      <a:endParaRPr lang="es-PY"/>
                    </a:p>
                  </a:txBody>
                  <a:tcPr/>
                </a:tc>
                <a:tc gridSpan="3">
                  <a:txBody>
                    <a:bodyPr/>
                    <a:lstStyle/>
                    <a:p>
                      <a:pPr algn="ctr"/>
                      <a:r>
                        <a:rPr lang="es-UY" sz="1800" kern="150">
                          <a:solidFill>
                            <a:srgbClr val="000000"/>
                          </a:solidFill>
                          <a:effectLst/>
                          <a:latin typeface="Tahoma" panose="020B0604030504040204" pitchFamily="34" charset="0"/>
                          <a:ea typeface="Tahoma" panose="020B0604030504040204" pitchFamily="34" charset="0"/>
                          <a:cs typeface="Tahoma" panose="020B0604030504040204" pitchFamily="34" charset="0"/>
                        </a:rPr>
                        <a:t>0,81</a:t>
                      </a:r>
                      <a:endParaRPr lang="en-US" sz="1800" kern="15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Y"/>
                    </a:p>
                  </a:txBody>
                  <a:tcPr/>
                </a:tc>
                <a:tc hMerge="1">
                  <a:txBody>
                    <a:bodyPr/>
                    <a:lstStyle/>
                    <a:p>
                      <a:endParaRPr lang="es-PY"/>
                    </a:p>
                  </a:txBody>
                  <a:tcPr/>
                </a:tc>
                <a:tc gridSpan="3">
                  <a:txBody>
                    <a:bodyPr/>
                    <a:lstStyle/>
                    <a:p>
                      <a:pPr algn="ctr"/>
                      <a:r>
                        <a:rPr lang="es-UY" sz="1800"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11,31</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Y"/>
                    </a:p>
                  </a:txBody>
                  <a:tcPr/>
                </a:tc>
                <a:tc hMerge="1">
                  <a:txBody>
                    <a:bodyPr/>
                    <a:lstStyle/>
                    <a:p>
                      <a:endParaRPr lang="es-PY"/>
                    </a:p>
                  </a:txBody>
                  <a:tcPr/>
                </a:tc>
                <a:tc gridSpan="3">
                  <a:txBody>
                    <a:bodyPr/>
                    <a:lstStyle/>
                    <a:p>
                      <a:pPr algn="ctr"/>
                      <a:r>
                        <a:rPr lang="es-UY" sz="1800" kern="150" dirty="0">
                          <a:solidFill>
                            <a:srgbClr val="000000"/>
                          </a:solidFill>
                          <a:effectLst/>
                          <a:latin typeface="Tahoma" panose="020B0604030504040204" pitchFamily="34" charset="0"/>
                          <a:ea typeface="Tahoma" panose="020B0604030504040204" pitchFamily="34" charset="0"/>
                          <a:cs typeface="Tahoma" panose="020B0604030504040204" pitchFamily="34" charset="0"/>
                        </a:rPr>
                        <a:t> 4,71</a:t>
                      </a:r>
                      <a:endParaRPr lang="en-US" sz="1800" kern="15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Y"/>
                    </a:p>
                  </a:txBody>
                  <a:tcPr/>
                </a:tc>
                <a:tc hMerge="1">
                  <a:txBody>
                    <a:bodyPr/>
                    <a:lstStyle/>
                    <a:p>
                      <a:endParaRPr lang="es-PY"/>
                    </a:p>
                  </a:txBody>
                  <a:tcPr/>
                </a:tc>
                <a:extLst>
                  <a:ext uri="{0D108BD9-81ED-4DB2-BD59-A6C34878D82A}">
                    <a16:rowId xmlns:a16="http://schemas.microsoft.com/office/drawing/2014/main" val="2938820966"/>
                  </a:ext>
                </a:extLst>
              </a:tr>
            </a:tbl>
          </a:graphicData>
        </a:graphic>
      </p:graphicFrame>
      <p:sp>
        <p:nvSpPr>
          <p:cNvPr id="5" name="CuadroTexto 4">
            <a:extLst>
              <a:ext uri="{FF2B5EF4-FFF2-40B4-BE49-F238E27FC236}">
                <a16:creationId xmlns:a16="http://schemas.microsoft.com/office/drawing/2014/main" id="{FF2DB253-E27F-8DA0-44CF-272C54168E19}"/>
              </a:ext>
            </a:extLst>
          </p:cNvPr>
          <p:cNvSpPr txBox="1"/>
          <p:nvPr/>
        </p:nvSpPr>
        <p:spPr>
          <a:xfrm>
            <a:off x="612361" y="5712383"/>
            <a:ext cx="8133412" cy="923330"/>
          </a:xfrm>
          <a:prstGeom prst="rect">
            <a:avLst/>
          </a:prstGeom>
          <a:noFill/>
        </p:spPr>
        <p:txBody>
          <a:bodyPr wrap="square">
            <a:spAutoFit/>
          </a:bodyPr>
          <a:lstStyle/>
          <a:p>
            <a:pPr marL="0" lvl="0" indent="0" algn="just" rtl="0">
              <a:spcBef>
                <a:spcPts val="0"/>
              </a:spcBef>
              <a:spcAft>
                <a:spcPts val="0"/>
              </a:spcAft>
              <a:buNone/>
            </a:pPr>
            <a:r>
              <a:rPr lang="es-ES" sz="1800" dirty="0">
                <a:solidFill>
                  <a:schemeClr val="tx1">
                    <a:lumMod val="95000"/>
                    <a:lumOff val="5000"/>
                  </a:schemeClr>
                </a:solidFill>
              </a:rPr>
              <a:t>*Medias seguidas por la misma letra en columnas no difieren entre sí por el Test de Tukey al 5% de probabilidad.</a:t>
            </a:r>
          </a:p>
          <a:p>
            <a:pPr marL="0" lvl="0" indent="0" algn="just" rtl="0">
              <a:spcBef>
                <a:spcPts val="0"/>
              </a:spcBef>
              <a:spcAft>
                <a:spcPts val="0"/>
              </a:spcAft>
              <a:buNone/>
            </a:pPr>
            <a:endParaRPr lang="es-ES" sz="1800" dirty="0">
              <a:solidFill>
                <a:srgbClr val="57576E"/>
              </a:solidFill>
            </a:endParaRPr>
          </a:p>
        </p:txBody>
      </p:sp>
    </p:spTree>
    <p:extLst>
      <p:ext uri="{BB962C8B-B14F-4D97-AF65-F5344CB8AC3E}">
        <p14:creationId xmlns:p14="http://schemas.microsoft.com/office/powerpoint/2010/main" val="300486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2" name="Google Shape;372;p34"/>
          <p:cNvSpPr/>
          <p:nvPr/>
        </p:nvSpPr>
        <p:spPr>
          <a:xfrm>
            <a:off x="155520" y="-14436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307800" y="792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460440" y="16020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612720" y="31284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6 CuadroTexto">
            <a:extLst>
              <a:ext uri="{FF2B5EF4-FFF2-40B4-BE49-F238E27FC236}">
                <a16:creationId xmlns:a16="http://schemas.microsoft.com/office/drawing/2014/main" id="{7BA66D96-8953-4428-80A4-2884BE88E65C}"/>
              </a:ext>
            </a:extLst>
          </p:cNvPr>
          <p:cNvSpPr txBox="1"/>
          <p:nvPr/>
        </p:nvSpPr>
        <p:spPr>
          <a:xfrm>
            <a:off x="270859" y="1020410"/>
            <a:ext cx="8474915" cy="646331"/>
          </a:xfrm>
          <a:prstGeom prst="rect">
            <a:avLst/>
          </a:prstGeom>
          <a:noFill/>
        </p:spPr>
        <p:txBody>
          <a:bodyPr wrap="square" rtlCol="0">
            <a:spAutoFit/>
          </a:bodyPr>
          <a:lstStyle/>
          <a:p>
            <a:pPr algn="ctr"/>
            <a:r>
              <a:rPr lang="es-ES" sz="3600" b="1" dirty="0">
                <a:solidFill>
                  <a:srgbClr val="C00000"/>
                </a:solidFill>
                <a:latin typeface="Roman"/>
                <a:cs typeface="Calibri" pitchFamily="34" charset="0"/>
              </a:rPr>
              <a:t>RESULTADOS</a:t>
            </a:r>
          </a:p>
        </p:txBody>
      </p:sp>
      <p:sp>
        <p:nvSpPr>
          <p:cNvPr id="26" name="Google Shape;377;p34">
            <a:extLst>
              <a:ext uri="{FF2B5EF4-FFF2-40B4-BE49-F238E27FC236}">
                <a16:creationId xmlns:a16="http://schemas.microsoft.com/office/drawing/2014/main" id="{98C9E8DA-5740-4730-8178-3EC33F1A714A}"/>
              </a:ext>
            </a:extLst>
          </p:cNvPr>
          <p:cNvSpPr txBox="1"/>
          <p:nvPr/>
        </p:nvSpPr>
        <p:spPr>
          <a:xfrm>
            <a:off x="270859" y="1803471"/>
            <a:ext cx="8474914" cy="457676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2400" dirty="0">
                <a:solidFill>
                  <a:schemeClr val="tx1">
                    <a:lumMod val="95000"/>
                    <a:lumOff val="5000"/>
                  </a:schemeClr>
                </a:solidFill>
              </a:rPr>
              <a:t>Agua Clarificada obtenida utilizando ambos coagulantes</a:t>
            </a:r>
          </a:p>
          <a:p>
            <a:pPr marL="0" lvl="0" indent="0" algn="just" rtl="0">
              <a:spcBef>
                <a:spcPts val="0"/>
              </a:spcBef>
              <a:spcAft>
                <a:spcPts val="0"/>
              </a:spcAft>
              <a:buNone/>
            </a:pPr>
            <a:endParaRPr lang="es-ES" sz="2000" dirty="0">
              <a:solidFill>
                <a:srgbClr val="57576E"/>
              </a:solidFill>
            </a:endParaRPr>
          </a:p>
          <a:p>
            <a:pPr marL="0" lvl="0" indent="0" algn="just" rtl="0">
              <a:spcBef>
                <a:spcPts val="0"/>
              </a:spcBef>
              <a:spcAft>
                <a:spcPts val="0"/>
              </a:spcAft>
              <a:buNone/>
            </a:pPr>
            <a:endParaRPr lang="es-ES" sz="2000" dirty="0">
              <a:solidFill>
                <a:srgbClr val="57576E"/>
              </a:solidFill>
            </a:endParaRPr>
          </a:p>
          <a:p>
            <a:pPr marL="0" lvl="0" indent="0" algn="just" rtl="0">
              <a:spcBef>
                <a:spcPts val="0"/>
              </a:spcBef>
              <a:spcAft>
                <a:spcPts val="0"/>
              </a:spcAft>
              <a:buNone/>
            </a:pPr>
            <a:endParaRPr lang="es-ES" sz="2000" dirty="0">
              <a:solidFill>
                <a:srgbClr val="57576E"/>
              </a:solidFill>
            </a:endParaRPr>
          </a:p>
          <a:p>
            <a:pPr marL="0" lvl="0" indent="0" algn="just" rtl="0">
              <a:spcBef>
                <a:spcPts val="0"/>
              </a:spcBef>
              <a:spcAft>
                <a:spcPts val="0"/>
              </a:spcAft>
              <a:buNone/>
            </a:pPr>
            <a:endParaRPr lang="es-ES" sz="2000" dirty="0">
              <a:solidFill>
                <a:srgbClr val="57576E"/>
              </a:solidFill>
            </a:endParaRPr>
          </a:p>
          <a:p>
            <a:pPr marL="0" lvl="0" indent="0" algn="just" rtl="0">
              <a:spcBef>
                <a:spcPts val="0"/>
              </a:spcBef>
              <a:spcAft>
                <a:spcPts val="0"/>
              </a:spcAft>
              <a:buNone/>
            </a:pPr>
            <a:endParaRPr lang="es-ES" sz="2000" dirty="0">
              <a:solidFill>
                <a:srgbClr val="57576E"/>
              </a:solidFill>
            </a:endParaRPr>
          </a:p>
          <a:p>
            <a:pPr marL="0" lvl="0" indent="0" algn="just" rtl="0">
              <a:spcBef>
                <a:spcPts val="0"/>
              </a:spcBef>
              <a:spcAft>
                <a:spcPts val="0"/>
              </a:spcAft>
              <a:buNone/>
            </a:pPr>
            <a:endParaRPr lang="es-ES" sz="2000" dirty="0">
              <a:solidFill>
                <a:srgbClr val="57576E"/>
              </a:solidFill>
            </a:endParaRPr>
          </a:p>
          <a:p>
            <a:pPr marL="0" lvl="0" indent="0" algn="just" rtl="0">
              <a:spcBef>
                <a:spcPts val="0"/>
              </a:spcBef>
              <a:spcAft>
                <a:spcPts val="0"/>
              </a:spcAft>
              <a:buNone/>
            </a:pPr>
            <a:endParaRPr lang="es-ES" sz="2000" dirty="0">
              <a:solidFill>
                <a:srgbClr val="57576E"/>
              </a:solidFill>
            </a:endParaRPr>
          </a:p>
          <a:p>
            <a:pPr marL="0" lvl="0" indent="0" algn="just" rtl="0">
              <a:spcBef>
                <a:spcPts val="0"/>
              </a:spcBef>
              <a:spcAft>
                <a:spcPts val="0"/>
              </a:spcAft>
              <a:buNone/>
            </a:pPr>
            <a:endParaRPr lang="es-ES" sz="2000" dirty="0">
              <a:solidFill>
                <a:srgbClr val="57576E"/>
              </a:solidFill>
            </a:endParaRPr>
          </a:p>
          <a:p>
            <a:pPr marL="0" lvl="0" indent="0" algn="just" rtl="0">
              <a:spcBef>
                <a:spcPts val="0"/>
              </a:spcBef>
              <a:spcAft>
                <a:spcPts val="0"/>
              </a:spcAft>
              <a:buNone/>
            </a:pPr>
            <a:endParaRPr lang="es-ES" sz="2000" dirty="0">
              <a:solidFill>
                <a:srgbClr val="57576E"/>
              </a:solidFill>
            </a:endParaRPr>
          </a:p>
          <a:p>
            <a:pPr marL="0" lvl="0" indent="0" algn="just" rtl="0">
              <a:spcBef>
                <a:spcPts val="0"/>
              </a:spcBef>
              <a:spcAft>
                <a:spcPts val="0"/>
              </a:spcAft>
              <a:buNone/>
            </a:pPr>
            <a:endParaRPr lang="es-ES" sz="2000" dirty="0">
              <a:solidFill>
                <a:srgbClr val="57576E"/>
              </a:solidFill>
            </a:endParaRPr>
          </a:p>
          <a:p>
            <a:pPr marL="0" lvl="0" indent="0" algn="just" rtl="0">
              <a:spcBef>
                <a:spcPts val="0"/>
              </a:spcBef>
              <a:spcAft>
                <a:spcPts val="0"/>
              </a:spcAft>
              <a:buNone/>
            </a:pPr>
            <a:endParaRPr lang="es-ES" sz="2000" dirty="0">
              <a:solidFill>
                <a:srgbClr val="57576E"/>
              </a:solidFill>
            </a:endParaRPr>
          </a:p>
        </p:txBody>
      </p:sp>
      <p:sp>
        <p:nvSpPr>
          <p:cNvPr id="11" name="TextBox 10">
            <a:extLst>
              <a:ext uri="{FF2B5EF4-FFF2-40B4-BE49-F238E27FC236}">
                <a16:creationId xmlns:a16="http://schemas.microsoft.com/office/drawing/2014/main" id="{6F1FE7DF-309D-002B-9956-2923E4D8F22B}"/>
              </a:ext>
            </a:extLst>
          </p:cNvPr>
          <p:cNvSpPr txBox="1"/>
          <p:nvPr/>
        </p:nvSpPr>
        <p:spPr>
          <a:xfrm>
            <a:off x="1649953" y="6421315"/>
            <a:ext cx="5887994" cy="348813"/>
          </a:xfrm>
          <a:prstGeom prst="rect">
            <a:avLst/>
          </a:prstGeom>
          <a:noFill/>
        </p:spPr>
        <p:txBody>
          <a:bodyPr wrap="square">
            <a:spAutoFit/>
          </a:bodyPr>
          <a:lstStyle/>
          <a:p>
            <a:pPr marL="0" marR="0" algn="ctr" hangingPunct="0">
              <a:lnSpc>
                <a:spcPts val="2000"/>
              </a:lnSpc>
              <a:spcBef>
                <a:spcPts val="0"/>
              </a:spcBef>
              <a:spcAft>
                <a:spcPts val="1900"/>
              </a:spcAft>
            </a:pPr>
            <a:r>
              <a:rPr lang="es-UY" sz="1800" b="1" kern="150" dirty="0">
                <a:effectLst/>
                <a:latin typeface="Times New Roman" panose="02020603050405020304" pitchFamily="18" charset="0"/>
                <a:ea typeface="Times New Roman" panose="02020603050405020304" pitchFamily="18" charset="0"/>
              </a:rPr>
              <a:t>III Congreso </a:t>
            </a:r>
            <a:r>
              <a:rPr lang="es-UY" b="1" kern="150" dirty="0">
                <a:latin typeface="Times New Roman" panose="02020603050405020304" pitchFamily="18" charset="0"/>
                <a:ea typeface="Times New Roman" panose="02020603050405020304" pitchFamily="18" charset="0"/>
              </a:rPr>
              <a:t>de </a:t>
            </a:r>
            <a:r>
              <a:rPr lang="es-UY" sz="1800" b="1" kern="150" dirty="0">
                <a:effectLst/>
                <a:latin typeface="Times New Roman" panose="02020603050405020304" pitchFamily="18" charset="0"/>
                <a:ea typeface="Times New Roman" panose="02020603050405020304" pitchFamily="18" charset="0"/>
              </a:rPr>
              <a:t>Agua Ambiente y Energía, AUGM</a:t>
            </a:r>
            <a:endParaRPr lang="en-US" sz="1800" b="1" kern="150" dirty="0">
              <a:effectLst/>
              <a:latin typeface="Times New Roman" panose="02020603050405020304" pitchFamily="18" charset="0"/>
              <a:ea typeface="MS Mincho" panose="02020609040205080304" pitchFamily="49" charset="-128"/>
            </a:endParaRPr>
          </a:p>
        </p:txBody>
      </p:sp>
      <p:pic>
        <p:nvPicPr>
          <p:cNvPr id="12" name="Picture 11">
            <a:extLst>
              <a:ext uri="{FF2B5EF4-FFF2-40B4-BE49-F238E27FC236}">
                <a16:creationId xmlns:a16="http://schemas.microsoft.com/office/drawing/2014/main" id="{E7F24843-89A1-BF9E-AAA5-0A97C229B686}"/>
              </a:ext>
            </a:extLst>
          </p:cNvPr>
          <p:cNvPicPr>
            <a:picLocks noChangeAspect="1"/>
          </p:cNvPicPr>
          <p:nvPr/>
        </p:nvPicPr>
        <p:blipFill>
          <a:blip r:embed="rId3"/>
          <a:stretch>
            <a:fillRect/>
          </a:stretch>
        </p:blipFill>
        <p:spPr>
          <a:xfrm>
            <a:off x="7677085" y="284057"/>
            <a:ext cx="1068689" cy="1341607"/>
          </a:xfrm>
          <a:prstGeom prst="rect">
            <a:avLst/>
          </a:prstGeom>
        </p:spPr>
      </p:pic>
      <p:pic>
        <p:nvPicPr>
          <p:cNvPr id="4" name="Imagen 3">
            <a:extLst>
              <a:ext uri="{FF2B5EF4-FFF2-40B4-BE49-F238E27FC236}">
                <a16:creationId xmlns:a16="http://schemas.microsoft.com/office/drawing/2014/main" id="{907AD40B-59B6-90D5-9DDF-E7E700397DBD}"/>
              </a:ext>
            </a:extLst>
          </p:cNvPr>
          <p:cNvPicPr>
            <a:picLocks noChangeAspect="1"/>
          </p:cNvPicPr>
          <p:nvPr/>
        </p:nvPicPr>
        <p:blipFill rotWithShape="1">
          <a:blip r:embed="rId4"/>
          <a:srcRect l="17166" t="17171" r="17630" b="16679"/>
          <a:stretch/>
        </p:blipFill>
        <p:spPr>
          <a:xfrm>
            <a:off x="423744" y="222287"/>
            <a:ext cx="1251147" cy="1269279"/>
          </a:xfrm>
          <a:prstGeom prst="rect">
            <a:avLst/>
          </a:prstGeom>
        </p:spPr>
      </p:pic>
      <p:pic>
        <p:nvPicPr>
          <p:cNvPr id="5" name="Imagen 4">
            <a:extLst>
              <a:ext uri="{FF2B5EF4-FFF2-40B4-BE49-F238E27FC236}">
                <a16:creationId xmlns:a16="http://schemas.microsoft.com/office/drawing/2014/main" id="{513DA80B-03B4-BBFF-D38D-F956271B0395}"/>
              </a:ext>
            </a:extLst>
          </p:cNvPr>
          <p:cNvPicPr>
            <a:picLocks noChangeAspect="1"/>
          </p:cNvPicPr>
          <p:nvPr/>
        </p:nvPicPr>
        <p:blipFill rotWithShape="1">
          <a:blip r:embed="rId5"/>
          <a:srcRect t="4525" b="688"/>
          <a:stretch/>
        </p:blipFill>
        <p:spPr bwMode="auto">
          <a:xfrm>
            <a:off x="460081" y="2362018"/>
            <a:ext cx="8151832" cy="3069004"/>
          </a:xfrm>
          <a:prstGeom prst="rect">
            <a:avLst/>
          </a:prstGeom>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5B57689F-BF58-B877-7640-7690918AC2E9}"/>
              </a:ext>
            </a:extLst>
          </p:cNvPr>
          <p:cNvSpPr/>
          <p:nvPr/>
        </p:nvSpPr>
        <p:spPr>
          <a:xfrm>
            <a:off x="460080" y="2526951"/>
            <a:ext cx="2058974" cy="385751"/>
          </a:xfrm>
          <a:prstGeom prst="rect">
            <a:avLst/>
          </a:prstGeom>
          <a:solidFill>
            <a:srgbClr val="4472C4">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PY" sz="2000" dirty="0">
                <a:effectLst/>
                <a:latin typeface="Arial" panose="020B0604020202020204" pitchFamily="34" charset="0"/>
                <a:ea typeface="Calibri" panose="020F0502020204030204" pitchFamily="34" charset="0"/>
                <a:cs typeface="Times New Roman" panose="02020603050405020304" pitchFamily="18" charset="0"/>
              </a:rPr>
              <a:t>Agua Cruda</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F2F46FF0-4F88-3D33-2769-AEDE06F28808}"/>
              </a:ext>
            </a:extLst>
          </p:cNvPr>
          <p:cNvSpPr/>
          <p:nvPr/>
        </p:nvSpPr>
        <p:spPr>
          <a:xfrm>
            <a:off x="2708276" y="2526950"/>
            <a:ext cx="2652577" cy="385751"/>
          </a:xfrm>
          <a:prstGeom prst="rect">
            <a:avLst/>
          </a:prstGeom>
          <a:solidFill>
            <a:srgbClr val="4472C4">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PY" sz="2000" i="1" dirty="0">
                <a:effectLst/>
                <a:latin typeface="Arial" panose="020B0604020202020204" pitchFamily="34" charset="0"/>
                <a:ea typeface="Calibri" panose="020F0502020204030204" pitchFamily="34" charset="0"/>
                <a:cs typeface="Times New Roman" panose="02020603050405020304" pitchFamily="18" charset="0"/>
              </a:rPr>
              <a:t>Moringa oleífera</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C8C6C586-1D0A-3101-96DE-77457F894060}"/>
              </a:ext>
            </a:extLst>
          </p:cNvPr>
          <p:cNvSpPr/>
          <p:nvPr/>
        </p:nvSpPr>
        <p:spPr>
          <a:xfrm>
            <a:off x="5567635" y="2526950"/>
            <a:ext cx="2837495" cy="385751"/>
          </a:xfrm>
          <a:prstGeom prst="rect">
            <a:avLst/>
          </a:prstGeom>
          <a:solidFill>
            <a:srgbClr val="4472C4">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PY" sz="2000" dirty="0">
                <a:effectLst/>
                <a:latin typeface="Arial" panose="020B0604020202020204" pitchFamily="34" charset="0"/>
                <a:ea typeface="Calibri" panose="020F0502020204030204" pitchFamily="34" charset="0"/>
                <a:cs typeface="Times New Roman" panose="02020603050405020304" pitchFamily="18" charset="0"/>
              </a:rPr>
              <a:t>Sulfato de Aluminio</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004559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15115</TotalTime>
  <Words>749</Words>
  <Application>Microsoft Office PowerPoint</Application>
  <PresentationFormat>Presentación en pantalla (4:3)</PresentationFormat>
  <Paragraphs>151</Paragraphs>
  <Slides>11</Slides>
  <Notes>11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Arial</vt:lpstr>
      <vt:lpstr>PT Sans</vt:lpstr>
      <vt:lpstr>Calibri</vt:lpstr>
      <vt:lpstr>Tahoma</vt:lpstr>
      <vt:lpstr>Times New Roman</vt:lpstr>
      <vt:lpstr>Roman</vt:lpstr>
      <vt:lpstr>Calibri Light</vt:lpstr>
      <vt:lpstr>Retrospect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yoda</dc:creator>
  <cp:lastModifiedBy>Jesús Caballero</cp:lastModifiedBy>
  <cp:revision>45</cp:revision>
  <dcterms:modified xsi:type="dcterms:W3CDTF">2023-10-01T23:34:18Z</dcterms:modified>
</cp:coreProperties>
</file>