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s-MX"/>
    </a:defPPr>
    <a:lvl1pPr marL="0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1pPr>
    <a:lvl2pPr marL="1992569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2pPr>
    <a:lvl3pPr marL="3985138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3pPr>
    <a:lvl4pPr marL="5977707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4pPr>
    <a:lvl5pPr marL="7970276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5pPr>
    <a:lvl6pPr marL="9962845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6pPr>
    <a:lvl7pPr marL="11955414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7pPr>
    <a:lvl8pPr marL="13947983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8pPr>
    <a:lvl9pPr marL="15940552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5" autoAdjust="0"/>
    <p:restoredTop sz="94660"/>
  </p:normalViewPr>
  <p:slideViewPr>
    <p:cSldViewPr>
      <p:cViewPr>
        <p:scale>
          <a:sx n="25" d="100"/>
          <a:sy n="25" d="100"/>
        </p:scale>
        <p:origin x="-1392" y="-306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046" y="13293964"/>
            <a:ext cx="25727184" cy="91730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0091" y="24250070"/>
            <a:ext cx="21187093" cy="109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00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50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9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6457829" y="2288310"/>
            <a:ext cx="5107605" cy="486784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35029" y="2288310"/>
            <a:ext cx="14818356" cy="486784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907" y="27499259"/>
            <a:ext cx="25727184" cy="8499413"/>
          </a:xfrm>
        </p:spPr>
        <p:txBody>
          <a:bodyPr anchor="t"/>
          <a:lstStyle>
            <a:lvl1pPr algn="l">
              <a:defRPr sz="1728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907" y="18138031"/>
            <a:ext cx="25727184" cy="9361233"/>
          </a:xfrm>
        </p:spPr>
        <p:txBody>
          <a:bodyPr anchor="b"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975104" indent="0">
              <a:buNone/>
              <a:defRPr sz="7776">
                <a:solidFill>
                  <a:schemeClr val="tx1">
                    <a:tint val="75000"/>
                  </a:schemeClr>
                </a:solidFill>
              </a:defRPr>
            </a:lvl2pPr>
            <a:lvl3pPr marL="3950208" indent="0">
              <a:buNone/>
              <a:defRPr sz="6912">
                <a:solidFill>
                  <a:schemeClr val="tx1">
                    <a:tint val="75000"/>
                  </a:schemeClr>
                </a:solidFill>
              </a:defRPr>
            </a:lvl3pPr>
            <a:lvl4pPr marL="5925312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4pPr>
            <a:lvl5pPr marL="7900416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5pPr>
            <a:lvl6pPr marL="9875520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6pPr>
            <a:lvl7pPr marL="11850624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7pPr>
            <a:lvl8pPr marL="13825728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8pPr>
            <a:lvl9pPr marL="15800832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35029" y="13313767"/>
            <a:ext cx="9962978" cy="37652989"/>
          </a:xfrm>
        </p:spPr>
        <p:txBody>
          <a:bodyPr/>
          <a:lstStyle>
            <a:lvl1pPr>
              <a:defRPr sz="12096"/>
            </a:lvl1pPr>
            <a:lvl2pPr>
              <a:defRPr sz="10368"/>
            </a:lvl2pPr>
            <a:lvl3pPr>
              <a:defRPr sz="8640"/>
            </a:lvl3pPr>
            <a:lvl4pPr>
              <a:defRPr sz="7776"/>
            </a:lvl4pPr>
            <a:lvl5pPr>
              <a:defRPr sz="7776"/>
            </a:lvl5pPr>
            <a:lvl6pPr>
              <a:defRPr sz="7776"/>
            </a:lvl6pPr>
            <a:lvl7pPr>
              <a:defRPr sz="7776"/>
            </a:lvl7pPr>
            <a:lvl8pPr>
              <a:defRPr sz="7776"/>
            </a:lvl8pPr>
            <a:lvl9pPr>
              <a:defRPr sz="77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602462" y="13313767"/>
            <a:ext cx="9962978" cy="37652989"/>
          </a:xfrm>
        </p:spPr>
        <p:txBody>
          <a:bodyPr/>
          <a:lstStyle>
            <a:lvl1pPr>
              <a:defRPr sz="12096"/>
            </a:lvl1pPr>
            <a:lvl2pPr>
              <a:defRPr sz="10368"/>
            </a:lvl2pPr>
            <a:lvl3pPr>
              <a:defRPr sz="8640"/>
            </a:lvl3pPr>
            <a:lvl4pPr>
              <a:defRPr sz="7776"/>
            </a:lvl4pPr>
            <a:lvl5pPr>
              <a:defRPr sz="7776"/>
            </a:lvl5pPr>
            <a:lvl6pPr>
              <a:defRPr sz="7776"/>
            </a:lvl6pPr>
            <a:lvl7pPr>
              <a:defRPr sz="7776"/>
            </a:lvl7pPr>
            <a:lvl8pPr>
              <a:defRPr sz="7776"/>
            </a:lvl8pPr>
            <a:lvl9pPr>
              <a:defRPr sz="77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1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6" y="9579177"/>
            <a:ext cx="13373303" cy="3992146"/>
          </a:xfrm>
        </p:spPr>
        <p:txBody>
          <a:bodyPr anchor="b"/>
          <a:lstStyle>
            <a:lvl1pPr marL="0" indent="0">
              <a:buNone/>
              <a:defRPr sz="10368" b="1"/>
            </a:lvl1pPr>
            <a:lvl2pPr marL="1975104" indent="0">
              <a:buNone/>
              <a:defRPr sz="8640" b="1"/>
            </a:lvl2pPr>
            <a:lvl3pPr marL="3950208" indent="0">
              <a:buNone/>
              <a:defRPr sz="7776" b="1"/>
            </a:lvl3pPr>
            <a:lvl4pPr marL="5925312" indent="0">
              <a:buNone/>
              <a:defRPr sz="6912" b="1"/>
            </a:lvl4pPr>
            <a:lvl5pPr marL="7900416" indent="0">
              <a:buNone/>
              <a:defRPr sz="6912" b="1"/>
            </a:lvl5pPr>
            <a:lvl6pPr marL="9875520" indent="0">
              <a:buNone/>
              <a:defRPr sz="6912" b="1"/>
            </a:lvl6pPr>
            <a:lvl7pPr marL="11850624" indent="0">
              <a:buNone/>
              <a:defRPr sz="6912" b="1"/>
            </a:lvl7pPr>
            <a:lvl8pPr marL="13825728" indent="0">
              <a:buNone/>
              <a:defRPr sz="6912" b="1"/>
            </a:lvl8pPr>
            <a:lvl9pPr marL="15800832" indent="0">
              <a:buNone/>
              <a:defRPr sz="69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3366" y="13571321"/>
            <a:ext cx="13373303" cy="24656220"/>
          </a:xfrm>
        </p:spPr>
        <p:txBody>
          <a:bodyPr/>
          <a:lstStyle>
            <a:lvl1pPr>
              <a:defRPr sz="10368"/>
            </a:lvl1pPr>
            <a:lvl2pPr>
              <a:defRPr sz="8640"/>
            </a:lvl2pPr>
            <a:lvl3pPr>
              <a:defRPr sz="7776"/>
            </a:lvl3pPr>
            <a:lvl4pPr>
              <a:defRPr sz="6912"/>
            </a:lvl4pPr>
            <a:lvl5pPr>
              <a:defRPr sz="6912"/>
            </a:lvl5pPr>
            <a:lvl6pPr>
              <a:defRPr sz="6912"/>
            </a:lvl6pPr>
            <a:lvl7pPr>
              <a:defRPr sz="6912"/>
            </a:lvl7pPr>
            <a:lvl8pPr>
              <a:defRPr sz="6912"/>
            </a:lvl8pPr>
            <a:lvl9pPr>
              <a:defRPr sz="691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5363" y="9579177"/>
            <a:ext cx="13378555" cy="3992146"/>
          </a:xfrm>
        </p:spPr>
        <p:txBody>
          <a:bodyPr anchor="b"/>
          <a:lstStyle>
            <a:lvl1pPr marL="0" indent="0">
              <a:buNone/>
              <a:defRPr sz="10368" b="1"/>
            </a:lvl1pPr>
            <a:lvl2pPr marL="1975104" indent="0">
              <a:buNone/>
              <a:defRPr sz="8640" b="1"/>
            </a:lvl2pPr>
            <a:lvl3pPr marL="3950208" indent="0">
              <a:buNone/>
              <a:defRPr sz="7776" b="1"/>
            </a:lvl3pPr>
            <a:lvl4pPr marL="5925312" indent="0">
              <a:buNone/>
              <a:defRPr sz="6912" b="1"/>
            </a:lvl4pPr>
            <a:lvl5pPr marL="7900416" indent="0">
              <a:buNone/>
              <a:defRPr sz="6912" b="1"/>
            </a:lvl5pPr>
            <a:lvl6pPr marL="9875520" indent="0">
              <a:buNone/>
              <a:defRPr sz="6912" b="1"/>
            </a:lvl6pPr>
            <a:lvl7pPr marL="11850624" indent="0">
              <a:buNone/>
              <a:defRPr sz="6912" b="1"/>
            </a:lvl7pPr>
            <a:lvl8pPr marL="13825728" indent="0">
              <a:buNone/>
              <a:defRPr sz="6912" b="1"/>
            </a:lvl8pPr>
            <a:lvl9pPr marL="15800832" indent="0">
              <a:buNone/>
              <a:defRPr sz="69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5363" y="13571321"/>
            <a:ext cx="13378555" cy="24656220"/>
          </a:xfrm>
        </p:spPr>
        <p:txBody>
          <a:bodyPr/>
          <a:lstStyle>
            <a:lvl1pPr>
              <a:defRPr sz="10368"/>
            </a:lvl1pPr>
            <a:lvl2pPr>
              <a:defRPr sz="8640"/>
            </a:lvl2pPr>
            <a:lvl3pPr>
              <a:defRPr sz="7776"/>
            </a:lvl3pPr>
            <a:lvl4pPr>
              <a:defRPr sz="6912"/>
            </a:lvl4pPr>
            <a:lvl5pPr>
              <a:defRPr sz="6912"/>
            </a:lvl5pPr>
            <a:lvl6pPr>
              <a:defRPr sz="6912"/>
            </a:lvl6pPr>
            <a:lvl7pPr>
              <a:defRPr sz="6912"/>
            </a:lvl7pPr>
            <a:lvl8pPr>
              <a:defRPr sz="6912"/>
            </a:lvl8pPr>
            <a:lvl9pPr>
              <a:defRPr sz="691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3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70" y="1703849"/>
            <a:ext cx="9957726" cy="7251247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668" y="1703849"/>
            <a:ext cx="16920250" cy="36523698"/>
          </a:xfrm>
        </p:spPr>
        <p:txBody>
          <a:bodyPr/>
          <a:lstStyle>
            <a:lvl1pPr>
              <a:defRPr sz="13824"/>
            </a:lvl1pPr>
            <a:lvl2pPr>
              <a:defRPr sz="12096"/>
            </a:lvl2pPr>
            <a:lvl3pPr>
              <a:defRPr sz="10368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3370" y="8955094"/>
            <a:ext cx="9957726" cy="29272451"/>
          </a:xfrm>
        </p:spPr>
        <p:txBody>
          <a:bodyPr/>
          <a:lstStyle>
            <a:lvl1pPr marL="0" indent="0">
              <a:buNone/>
              <a:defRPr sz="6048"/>
            </a:lvl1pPr>
            <a:lvl2pPr marL="1975104" indent="0">
              <a:buNone/>
              <a:defRPr sz="5184"/>
            </a:lvl2pPr>
            <a:lvl3pPr marL="3950208" indent="0">
              <a:buNone/>
              <a:defRPr sz="4320"/>
            </a:lvl3pPr>
            <a:lvl4pPr marL="5925312" indent="0">
              <a:buNone/>
              <a:defRPr sz="3888"/>
            </a:lvl4pPr>
            <a:lvl5pPr marL="7900416" indent="0">
              <a:buNone/>
              <a:defRPr sz="3888"/>
            </a:lvl5pPr>
            <a:lvl6pPr marL="9875520" indent="0">
              <a:buNone/>
              <a:defRPr sz="3888"/>
            </a:lvl6pPr>
            <a:lvl7pPr marL="11850624" indent="0">
              <a:buNone/>
              <a:defRPr sz="3888"/>
            </a:lvl7pPr>
            <a:lvl8pPr marL="13825728" indent="0">
              <a:buNone/>
              <a:defRPr sz="3888"/>
            </a:lvl8pPr>
            <a:lvl9pPr marL="15800832" indent="0">
              <a:buNone/>
              <a:defRPr sz="38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2598" y="29955971"/>
            <a:ext cx="18160365" cy="3536473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2598" y="3823742"/>
            <a:ext cx="18160365" cy="25676543"/>
          </a:xfrm>
        </p:spPr>
        <p:txBody>
          <a:bodyPr/>
          <a:lstStyle>
            <a:lvl1pPr marL="0" indent="0">
              <a:buNone/>
              <a:defRPr sz="13824"/>
            </a:lvl1pPr>
            <a:lvl2pPr marL="1975104" indent="0">
              <a:buNone/>
              <a:defRPr sz="12096"/>
            </a:lvl2pPr>
            <a:lvl3pPr marL="3950208" indent="0">
              <a:buNone/>
              <a:defRPr sz="10368"/>
            </a:lvl3pPr>
            <a:lvl4pPr marL="5925312" indent="0">
              <a:buNone/>
              <a:defRPr sz="8640"/>
            </a:lvl4pPr>
            <a:lvl5pPr marL="7900416" indent="0">
              <a:buNone/>
              <a:defRPr sz="8640"/>
            </a:lvl5pPr>
            <a:lvl6pPr marL="9875520" indent="0">
              <a:buNone/>
              <a:defRPr sz="8640"/>
            </a:lvl6pPr>
            <a:lvl7pPr marL="11850624" indent="0">
              <a:buNone/>
              <a:defRPr sz="8640"/>
            </a:lvl7pPr>
            <a:lvl8pPr marL="13825728" indent="0">
              <a:buNone/>
              <a:defRPr sz="8640"/>
            </a:lvl8pPr>
            <a:lvl9pPr marL="15800832" indent="0">
              <a:buNone/>
              <a:defRPr sz="864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2598" y="33492444"/>
            <a:ext cx="18160365" cy="5022374"/>
          </a:xfrm>
        </p:spPr>
        <p:txBody>
          <a:bodyPr/>
          <a:lstStyle>
            <a:lvl1pPr marL="0" indent="0">
              <a:buNone/>
              <a:defRPr sz="6048"/>
            </a:lvl1pPr>
            <a:lvl2pPr marL="1975104" indent="0">
              <a:buNone/>
              <a:defRPr sz="5184"/>
            </a:lvl2pPr>
            <a:lvl3pPr marL="3950208" indent="0">
              <a:buNone/>
              <a:defRPr sz="4320"/>
            </a:lvl3pPr>
            <a:lvl4pPr marL="5925312" indent="0">
              <a:buNone/>
              <a:defRPr sz="3888"/>
            </a:lvl4pPr>
            <a:lvl5pPr marL="7900416" indent="0">
              <a:buNone/>
              <a:defRPr sz="3888"/>
            </a:lvl5pPr>
            <a:lvl6pPr marL="9875520" indent="0">
              <a:buNone/>
              <a:defRPr sz="3888"/>
            </a:lvl6pPr>
            <a:lvl7pPr marL="11850624" indent="0">
              <a:buNone/>
              <a:defRPr sz="3888"/>
            </a:lvl7pPr>
            <a:lvl8pPr marL="13825728" indent="0">
              <a:buNone/>
              <a:defRPr sz="3888"/>
            </a:lvl8pPr>
            <a:lvl9pPr marL="15800832" indent="0">
              <a:buNone/>
              <a:defRPr sz="38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2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4" y="9985331"/>
            <a:ext cx="27240548" cy="2824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3364" y="39663925"/>
            <a:ext cx="7062364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5741-7BD7-49F8-AF3C-EBE99D763498}" type="datetimeFigureOut">
              <a:rPr lang="es-MX" smtClean="0"/>
              <a:t>04/10/2023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41319" y="39663925"/>
            <a:ext cx="9584637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691547" y="39663925"/>
            <a:ext cx="7062364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50208" rtl="0" eaLnBrk="1" latinLnBrk="0" hangingPunct="1">
        <a:spcBef>
          <a:spcPct val="0"/>
        </a:spcBef>
        <a:buNone/>
        <a:defRPr sz="190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1328" indent="-1481328" algn="l" defTabSz="3950208" rtl="0" eaLnBrk="1" latinLnBrk="0" hangingPunct="1">
        <a:spcBef>
          <a:spcPct val="20000"/>
        </a:spcBef>
        <a:buFont typeface="Arial" pitchFamily="34" charset="0"/>
        <a:buChar char="•"/>
        <a:defRPr sz="13824" kern="1200">
          <a:solidFill>
            <a:schemeClr val="tx1"/>
          </a:solidFill>
          <a:latin typeface="+mn-lt"/>
          <a:ea typeface="+mn-ea"/>
          <a:cs typeface="+mn-cs"/>
        </a:defRPr>
      </a:lvl1pPr>
      <a:lvl2pPr marL="3209544" indent="-1234440" algn="l" defTabSz="3950208" rtl="0" eaLnBrk="1" latinLnBrk="0" hangingPunct="1">
        <a:spcBef>
          <a:spcPct val="20000"/>
        </a:spcBef>
        <a:buFont typeface="Arial" pitchFamily="34" charset="0"/>
        <a:buChar char="–"/>
        <a:defRPr sz="12096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0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10368" kern="1200">
          <a:solidFill>
            <a:schemeClr val="tx1"/>
          </a:solidFill>
          <a:latin typeface="+mn-lt"/>
          <a:ea typeface="+mn-ea"/>
          <a:cs typeface="+mn-cs"/>
        </a:defRPr>
      </a:lvl3pPr>
      <a:lvl4pPr marL="6912864" indent="-987552" algn="l" defTabSz="3950208" rtl="0" eaLnBrk="1" latinLnBrk="0" hangingPunct="1">
        <a:spcBef>
          <a:spcPct val="20000"/>
        </a:spcBef>
        <a:buFont typeface="Arial" pitchFamily="34" charset="0"/>
        <a:buChar char="–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887968" indent="-987552" algn="l" defTabSz="3950208" rtl="0" eaLnBrk="1" latinLnBrk="0" hangingPunct="1">
        <a:spcBef>
          <a:spcPct val="20000"/>
        </a:spcBef>
        <a:buFont typeface="Arial" pitchFamily="34" charset="0"/>
        <a:buChar char="»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863072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2838176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280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6788384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1pPr>
      <a:lvl2pPr marL="1975104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2pPr>
      <a:lvl3pPr marL="3950208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3pPr>
      <a:lvl4pPr marL="5925312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4pPr>
      <a:lvl5pPr marL="7900416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5pPr>
      <a:lvl6pPr marL="9875520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6pPr>
      <a:lvl7pPr marL="11850624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7pPr>
      <a:lvl8pPr marL="13825728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8pPr>
      <a:lvl9pPr marL="15800832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20249" y="-1737217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cxnSp>
        <p:nvCxnSpPr>
          <p:cNvPr id="31" name="Line 13"/>
          <p:cNvCxnSpPr>
            <a:cxnSpLocks noChangeShapeType="1"/>
          </p:cNvCxnSpPr>
          <p:nvPr/>
        </p:nvCxnSpPr>
        <p:spPr bwMode="auto">
          <a:xfrm>
            <a:off x="1950112" y="9587807"/>
            <a:ext cx="26866888" cy="0"/>
          </a:xfrm>
          <a:prstGeom prst="line">
            <a:avLst/>
          </a:prstGeom>
          <a:noFill/>
          <a:ln w="36576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16 Rectángulo"/>
          <p:cNvSpPr/>
          <p:nvPr/>
        </p:nvSpPr>
        <p:spPr>
          <a:xfrm>
            <a:off x="1623369" y="4714555"/>
            <a:ext cx="279969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Avances en el desarrollo del Balance hidrológico de la cuenca de </a:t>
            </a:r>
          </a:p>
          <a:p>
            <a:pPr algn="ctr"/>
            <a:r>
              <a:rPr lang="es-ES" sz="4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Jesús María la provincia de Córdoba</a:t>
            </a:r>
            <a:r>
              <a:rPr lang="es-MX" sz="47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34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Zgrablich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Andrés</a:t>
            </a:r>
            <a:r>
              <a:rPr lang="es-AR" sz="3400" b="0" i="0" u="none" strike="noStrike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1,2,3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AR" sz="34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Tini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Gisella</a:t>
            </a:r>
            <a:r>
              <a:rPr lang="es-AR" sz="3400" b="0" i="0" u="none" strike="noStrike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Denis Alexander Poffo</a:t>
            </a:r>
            <a:r>
              <a:rPr lang="es-AR" sz="3400" b="0" i="0" u="none" strike="noStrike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Ignacio Montamat</a:t>
            </a:r>
            <a:r>
              <a:rPr lang="es-AR" sz="3400" b="0" i="0" u="none" strike="noStrike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Paredes Lucia</a:t>
            </a:r>
            <a:r>
              <a:rPr lang="es-AR" sz="3400" b="0" i="0" u="none" strike="noStrike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Rodríguez Andrés</a:t>
            </a:r>
            <a:r>
              <a:rPr lang="es-AR" sz="3400" b="0" i="0" u="none" strike="noStrike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endParaRPr lang="es-AR" sz="3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Laboratorio de Hidro-Meteorología (LHM), Facultad de Ciencias Exactas Físicas y Naturales, Universidad Nacional de Córdoba (UNC)</a:t>
            </a:r>
            <a:endParaRPr lang="es-AR" sz="3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Observatorio Hidro-Meteorológico de la Provincia de Córdoba (OHMC)</a:t>
            </a:r>
            <a:endParaRPr lang="es-AR" sz="3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Facultad de Ciencias Agropecuarias, Universidad Nacional de Córdoba (FCA - UNC)</a:t>
            </a:r>
            <a:endParaRPr lang="es-AR" sz="3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Facultad  de Matemática, Astronomía, Física y Computación (FAMAF – UNC)</a:t>
            </a:r>
            <a:endParaRPr lang="es-AR" sz="3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AR" sz="800" dirty="0"/>
              <a:t/>
            </a:r>
            <a:br>
              <a:rPr lang="es-AR" sz="800" dirty="0"/>
            </a:br>
            <a:r>
              <a:rPr lang="es-AR" sz="3400" b="0" i="0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saz@agro.unc.edu.ar </a:t>
            </a:r>
            <a:r>
              <a:rPr lang="es-AR" sz="3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AR" sz="3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+5493516557128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s-AR" sz="3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3400" b="0" dirty="0">
                <a:effectLst/>
              </a:rPr>
              <a:t/>
            </a:r>
            <a:br>
              <a:rPr lang="es-AR" sz="3400" b="0" dirty="0">
                <a:effectLst/>
              </a:rPr>
            </a:br>
            <a:endParaRPr lang="es-MX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20249" y="-1737217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47" name="46 Rectángulo"/>
          <p:cNvSpPr/>
          <p:nvPr/>
        </p:nvSpPr>
        <p:spPr>
          <a:xfrm>
            <a:off x="13428726" y="33429713"/>
            <a:ext cx="39096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PY" sz="4500" b="1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REFERENCIAS</a:t>
            </a:r>
            <a:endParaRPr lang="es-MX" sz="4500" b="1" dirty="0">
              <a:latin typeface="Aptos" panose="020B0004020202020204" pitchFamily="34" charset="0"/>
              <a:ea typeface="Roboto Mono" pitchFamily="2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0249" y="-1819514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1160" y="-585065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11160" y="19488374"/>
            <a:ext cx="797828" cy="159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pPr defTabSz="3950208" fontAlgn="base">
              <a:spcBef>
                <a:spcPct val="0"/>
              </a:spcBef>
              <a:spcAft>
                <a:spcPct val="0"/>
              </a:spcAft>
            </a:pPr>
            <a:endParaRPr lang="es-MX" sz="7776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3 Imagen" descr="Logo UNA sin 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31" y="1070634"/>
            <a:ext cx="3349856" cy="334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8F2610-F54C-3706-58C9-EFDB0EE4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0" y="603810"/>
            <a:ext cx="3320042" cy="41679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11FE540-BB0F-AB0E-C944-0B3B86594400}"/>
              </a:ext>
            </a:extLst>
          </p:cNvPr>
          <p:cNvSpPr txBox="1"/>
          <p:nvPr/>
        </p:nvSpPr>
        <p:spPr>
          <a:xfrm>
            <a:off x="1618686" y="10201387"/>
            <a:ext cx="27025220" cy="356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4500" b="1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OBJETIVOS: </a:t>
            </a:r>
          </a:p>
          <a:p>
            <a:pPr algn="just">
              <a:spcAft>
                <a:spcPts val="100"/>
              </a:spcAft>
            </a:pP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Cuantificar la disponibilidad de agua en la cuenca integrada de los ríos Jesús María y Pinto, de la Provincia de Córdoba, Argentina. Mejorar el conocimiento disponible sobre el sistema hidrológico e hidrogeológico, estimar el peso relativo de cada componente del balance hídrico y contribuir al desarrollo de un modelo de pronóstico hidrológico.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2880CA1-358F-38D7-1ED3-572BDFDC4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299" y="13026055"/>
            <a:ext cx="10927593" cy="77275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0D8EFBC-55E6-75A7-3D04-5C18E417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75" y="19226731"/>
            <a:ext cx="11697138" cy="20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2 CuadroTexto">
            <a:extLst>
              <a:ext uri="{FF2B5EF4-FFF2-40B4-BE49-F238E27FC236}">
                <a16:creationId xmlns:a16="http://schemas.microsoft.com/office/drawing/2014/main" xmlns="" id="{272B60A1-B2EA-2C09-DB61-67E22BD5F2F7}"/>
              </a:ext>
            </a:extLst>
          </p:cNvPr>
          <p:cNvSpPr txBox="1"/>
          <p:nvPr/>
        </p:nvSpPr>
        <p:spPr>
          <a:xfrm>
            <a:off x="1691189" y="14198978"/>
            <a:ext cx="163227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"/>
              </a:spcAft>
            </a:pP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Se realiza un monitoreo detallado de distintas variables meteorológicas mediante la instalación de sensores remotos en puntos específicos dentro de la cuenca, que aportan datos  de precipitación, infiltración, evapotranspiración, escurrimiento superficial y recarga de agua subterránea, para el balance.  </a:t>
            </a:r>
          </a:p>
        </p:txBody>
      </p:sp>
      <p:pic>
        <p:nvPicPr>
          <p:cNvPr id="1030" name="Picture 6" descr="Facultad de Ciencias Agropecuarias | UNC">
            <a:extLst>
              <a:ext uri="{FF2B5EF4-FFF2-40B4-BE49-F238E27FC236}">
                <a16:creationId xmlns:a16="http://schemas.microsoft.com/office/drawing/2014/main" xmlns="" id="{9EED5C67-6E82-0F89-8E71-1CB9A4A2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503" y="1199337"/>
            <a:ext cx="7730767" cy="32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4866295-56F1-DC6C-FD3E-2406B51BFC5C}"/>
              </a:ext>
            </a:extLst>
          </p:cNvPr>
          <p:cNvSpPr txBox="1"/>
          <p:nvPr/>
        </p:nvSpPr>
        <p:spPr>
          <a:xfrm>
            <a:off x="13353557" y="34384296"/>
            <a:ext cx="16171748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" rtl="0">
              <a:spcBef>
                <a:spcPts val="0"/>
              </a:spcBef>
              <a:spcAft>
                <a:spcPts val="400"/>
              </a:spcAft>
            </a:pP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Guillén N., Eder M. et al </a:t>
            </a:r>
            <a:r>
              <a:rPr lang="es-ES" sz="3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(2017). “Ordenamiento de los escurrimientos hídricos de las cuencas de los ríos Carnero, </a:t>
            </a:r>
            <a:r>
              <a:rPr lang="es-ES" sz="3000" b="0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Guanusacate</a:t>
            </a:r>
            <a:r>
              <a:rPr lang="es-ES" sz="3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, Pinto, Los Mistoles y otros”. Secretaría de Agricultura de la Provincia de Córdoba.</a:t>
            </a:r>
            <a:endParaRPr lang="es-ES" sz="3000" b="0" dirty="0">
              <a:effectLst/>
            </a:endParaRPr>
          </a:p>
          <a:p>
            <a:pPr indent="3810" rtl="0">
              <a:spcBef>
                <a:spcPts val="0"/>
              </a:spcBef>
              <a:spcAft>
                <a:spcPts val="400"/>
              </a:spcAft>
            </a:pP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Montamat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, I., </a:t>
            </a: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Saffe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, J., Martina, A., </a:t>
            </a: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Poffo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, D., Rodríguez Glez., S., Castelló, E.  y López, F. </a:t>
            </a:r>
            <a:r>
              <a:rPr lang="es-ES" sz="3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(2018).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sz="3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“Integración de Datos de Sensores para Monitoreo y Alerta Hidrometeorológico y Ambiental en el Observatorio Hidro-Meteorológico de Córdoba (OMHMCBA)”, IV Congreso Argentino de Ingeniería – X Congreso Argentino de Enseñanza de la Ingeniería 19 al 21 de septiembre de 2018 – Córdoba, (</a:t>
            </a:r>
            <a:r>
              <a:rPr lang="es-ES" sz="3000" b="0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paper</a:t>
            </a:r>
            <a:r>
              <a:rPr lang="es-ES" sz="3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304).</a:t>
            </a:r>
            <a:endParaRPr lang="es-ES" sz="3000" b="0" dirty="0">
              <a:effectLst/>
            </a:endParaRPr>
          </a:p>
          <a:p>
            <a:pPr indent="3810" rtl="0">
              <a:spcBef>
                <a:spcPts val="0"/>
              </a:spcBef>
              <a:spcAft>
                <a:spcPts val="400"/>
              </a:spcAft>
            </a:pP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Rodriguez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, A., Herrero, H., </a:t>
            </a: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Lighezzolo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, A., García C.M, </a:t>
            </a: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Catalini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C, López F, Castelló E, Díaz E y </a:t>
            </a:r>
            <a:r>
              <a:rPr lang="es-ES" sz="3000" b="1" i="0" u="none" strike="noStrike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Guilén</a:t>
            </a:r>
            <a:r>
              <a:rPr lang="es-ES" sz="3000" b="1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 N. </a:t>
            </a:r>
            <a:r>
              <a:rPr lang="es-ES" sz="30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</a:rPr>
              <a:t>(2018). “Nuevas capacidades para Monitoreo, Seguimiento, Pronóstico y Análisis de Eventos Hidrometeorológicos en el OMH Córdoba”, VI Taller sobre Eventos Hidrometeorológicos Extremos, Mendoza. ISBN 978-987-45194-8-1.</a:t>
            </a:r>
            <a:endParaRPr lang="es-AR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C57E79DB-B687-1F60-9801-3176CEA9676F}"/>
              </a:ext>
            </a:extLst>
          </p:cNvPr>
          <p:cNvGrpSpPr/>
          <p:nvPr/>
        </p:nvGrpSpPr>
        <p:grpSpPr>
          <a:xfrm>
            <a:off x="8786474" y="40502576"/>
            <a:ext cx="11593145" cy="1780399"/>
            <a:chOff x="5191721" y="40201732"/>
            <a:chExt cx="12842528" cy="241394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A310550-BF53-DCD9-9A97-C150D44D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84139" y="40332966"/>
              <a:ext cx="4250110" cy="2282713"/>
            </a:xfrm>
            <a:prstGeom prst="rect">
              <a:avLst/>
            </a:prstGeom>
          </p:spPr>
        </p:pic>
        <p:pic>
          <p:nvPicPr>
            <p:cNvPr id="29" name="Picture 2" descr="Laboratorio de Hidrometeorología – LHM - Departamento de Hidráulica">
              <a:extLst>
                <a:ext uri="{FF2B5EF4-FFF2-40B4-BE49-F238E27FC236}">
                  <a16:creationId xmlns:a16="http://schemas.microsoft.com/office/drawing/2014/main" xmlns="" id="{68813AFB-791E-77A8-4DE9-648FEE4FE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721" y="40201732"/>
              <a:ext cx="1352933" cy="237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D6006382-409E-D77E-9DCA-FE3B757EF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19533" y="40344971"/>
              <a:ext cx="5323553" cy="2238262"/>
            </a:xfrm>
            <a:prstGeom prst="rect">
              <a:avLst/>
            </a:prstGeom>
          </p:spPr>
        </p:pic>
      </p:grpSp>
      <p:sp>
        <p:nvSpPr>
          <p:cNvPr id="5" name="12 CuadroTexto">
            <a:extLst>
              <a:ext uri="{FF2B5EF4-FFF2-40B4-BE49-F238E27FC236}">
                <a16:creationId xmlns:a16="http://schemas.microsoft.com/office/drawing/2014/main" xmlns="" id="{A4E925C1-15BD-FB59-35CA-04185D33F85B}"/>
              </a:ext>
            </a:extLst>
          </p:cNvPr>
          <p:cNvSpPr txBox="1"/>
          <p:nvPr/>
        </p:nvSpPr>
        <p:spPr>
          <a:xfrm>
            <a:off x="13428726" y="21613143"/>
            <a:ext cx="15839432" cy="118776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"/>
              </a:spcAft>
            </a:pPr>
            <a:r>
              <a:rPr lang="es-ES" sz="4500" b="1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MATERIALES Y MÉTODOS: </a:t>
            </a:r>
            <a:endParaRPr lang="es-ES" sz="4500" dirty="0">
              <a:latin typeface="Aptos" panose="020B0004020202020204" pitchFamily="34" charset="0"/>
              <a:ea typeface="Roboto Mono" pitchFamily="2" charset="0"/>
              <a:cs typeface="Times New Roman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El proyecto cuenta con las siguientes herramientas:</a:t>
            </a:r>
            <a:b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</a:b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1) Sensores Remotos y modelos de pronóstico meteorológico:</a:t>
            </a:r>
          </a:p>
          <a:p>
            <a:pPr lvl="1"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a) WRF (</a:t>
            </a:r>
            <a:r>
              <a:rPr lang="es-ES" sz="4500" dirty="0" err="1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Weather</a:t>
            </a: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 </a:t>
            </a:r>
            <a:r>
              <a:rPr lang="es-ES" sz="4500" dirty="0" err="1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Research</a:t>
            </a: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 and </a:t>
            </a:r>
            <a:r>
              <a:rPr lang="es-ES" sz="4500" dirty="0" err="1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Forecasting</a:t>
            </a: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):</a:t>
            </a:r>
          </a:p>
          <a:p>
            <a:pPr lvl="1"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b) Radar meteorológico RMA1</a:t>
            </a:r>
          </a:p>
          <a:p>
            <a:pPr lvl="1"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c) SAOCOM</a:t>
            </a:r>
          </a:p>
          <a:p>
            <a:pPr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2)Estaciones meteorológicas automáticas (</a:t>
            </a:r>
            <a:r>
              <a:rPr lang="es-ES" sz="4500" dirty="0" err="1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EMAs</a:t>
            </a:r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):</a:t>
            </a:r>
          </a:p>
          <a:p>
            <a:pPr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3) Estaciones de nivel:</a:t>
            </a:r>
          </a:p>
          <a:p>
            <a:pPr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4) </a:t>
            </a:r>
            <a:r>
              <a:rPr lang="es-ES" sz="4500" dirty="0" err="1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Freatímetros</a:t>
            </a:r>
            <a:endParaRPr lang="es-ES" sz="4500" dirty="0">
              <a:latin typeface="Aptos" panose="020B0004020202020204" pitchFamily="34" charset="0"/>
              <a:ea typeface="Roboto Mono" pitchFamily="2" charset="0"/>
              <a:cs typeface="Times New Roman" pitchFamily="18" charset="0"/>
            </a:endParaRPr>
          </a:p>
          <a:p>
            <a:pPr algn="just"/>
            <a:endParaRPr lang="es-ES" sz="4500" dirty="0">
              <a:latin typeface="Aptos" panose="020B0004020202020204" pitchFamily="34" charset="0"/>
              <a:ea typeface="Roboto Mono" pitchFamily="2" charset="0"/>
              <a:cs typeface="Times New Roman" pitchFamily="18" charset="0"/>
            </a:endParaRPr>
          </a:p>
          <a:p>
            <a:pPr algn="just"/>
            <a:r>
              <a:rPr lang="es-ES" sz="4500" dirty="0">
                <a:latin typeface="Aptos" panose="020B0004020202020204" pitchFamily="34" charset="0"/>
                <a:ea typeface="Roboto Mono" pitchFamily="2" charset="0"/>
                <a:cs typeface="Times New Roman" pitchFamily="18" charset="0"/>
              </a:rPr>
              <a:t>Se evalúa el estado actual de cada instrumento, su ubicación, si requieren mantenimiento, la cantidad y calidad de la información que brindan, la ventana temporal de los datos disponibles y la posibilidad de instalar nuevos instrumentos mejorar el monitoreo de la cuenca y así brindar mayor exactitud a los resultados obtenidos a través de sensores remotos. </a:t>
            </a:r>
          </a:p>
          <a:p>
            <a:endParaRPr lang="es-ES" sz="4500" b="1" dirty="0">
              <a:latin typeface="Aptos" panose="020B0004020202020204" pitchFamily="34" charset="0"/>
              <a:ea typeface="Roboto Mon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8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202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Andres Zgrablich</cp:lastModifiedBy>
  <cp:revision>24</cp:revision>
  <dcterms:created xsi:type="dcterms:W3CDTF">2018-07-23T15:56:23Z</dcterms:created>
  <dcterms:modified xsi:type="dcterms:W3CDTF">2023-10-04T13:15:40Z</dcterms:modified>
</cp:coreProperties>
</file>