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6" r:id="rId2"/>
  </p:sldIdLst>
  <p:sldSz cx="30267275" cy="42794238"/>
  <p:notesSz cx="6858000" cy="9144000"/>
  <p:defaultTextStyle>
    <a:defPPr>
      <a:defRPr lang="es-MX"/>
    </a:defPPr>
    <a:lvl1pPr marL="0" algn="l" defTabSz="3985138" rtl="0" eaLnBrk="1" latinLnBrk="0" hangingPunct="1">
      <a:defRPr sz="7845" kern="1200">
        <a:solidFill>
          <a:schemeClr val="tx1"/>
        </a:solidFill>
        <a:latin typeface="+mn-lt"/>
        <a:ea typeface="+mn-ea"/>
        <a:cs typeface="+mn-cs"/>
      </a:defRPr>
    </a:lvl1pPr>
    <a:lvl2pPr marL="1992569" algn="l" defTabSz="3985138" rtl="0" eaLnBrk="1" latinLnBrk="0" hangingPunct="1">
      <a:defRPr sz="7845" kern="1200">
        <a:solidFill>
          <a:schemeClr val="tx1"/>
        </a:solidFill>
        <a:latin typeface="+mn-lt"/>
        <a:ea typeface="+mn-ea"/>
        <a:cs typeface="+mn-cs"/>
      </a:defRPr>
    </a:lvl2pPr>
    <a:lvl3pPr marL="3985138" algn="l" defTabSz="3985138" rtl="0" eaLnBrk="1" latinLnBrk="0" hangingPunct="1">
      <a:defRPr sz="7845" kern="1200">
        <a:solidFill>
          <a:schemeClr val="tx1"/>
        </a:solidFill>
        <a:latin typeface="+mn-lt"/>
        <a:ea typeface="+mn-ea"/>
        <a:cs typeface="+mn-cs"/>
      </a:defRPr>
    </a:lvl3pPr>
    <a:lvl4pPr marL="5977707" algn="l" defTabSz="3985138" rtl="0" eaLnBrk="1" latinLnBrk="0" hangingPunct="1">
      <a:defRPr sz="7845" kern="1200">
        <a:solidFill>
          <a:schemeClr val="tx1"/>
        </a:solidFill>
        <a:latin typeface="+mn-lt"/>
        <a:ea typeface="+mn-ea"/>
        <a:cs typeface="+mn-cs"/>
      </a:defRPr>
    </a:lvl4pPr>
    <a:lvl5pPr marL="7970276" algn="l" defTabSz="3985138" rtl="0" eaLnBrk="1" latinLnBrk="0" hangingPunct="1">
      <a:defRPr sz="7845" kern="1200">
        <a:solidFill>
          <a:schemeClr val="tx1"/>
        </a:solidFill>
        <a:latin typeface="+mn-lt"/>
        <a:ea typeface="+mn-ea"/>
        <a:cs typeface="+mn-cs"/>
      </a:defRPr>
    </a:lvl5pPr>
    <a:lvl6pPr marL="9962845" algn="l" defTabSz="3985138" rtl="0" eaLnBrk="1" latinLnBrk="0" hangingPunct="1">
      <a:defRPr sz="7845" kern="1200">
        <a:solidFill>
          <a:schemeClr val="tx1"/>
        </a:solidFill>
        <a:latin typeface="+mn-lt"/>
        <a:ea typeface="+mn-ea"/>
        <a:cs typeface="+mn-cs"/>
      </a:defRPr>
    </a:lvl6pPr>
    <a:lvl7pPr marL="11955414" algn="l" defTabSz="3985138" rtl="0" eaLnBrk="1" latinLnBrk="0" hangingPunct="1">
      <a:defRPr sz="7845" kern="1200">
        <a:solidFill>
          <a:schemeClr val="tx1"/>
        </a:solidFill>
        <a:latin typeface="+mn-lt"/>
        <a:ea typeface="+mn-ea"/>
        <a:cs typeface="+mn-cs"/>
      </a:defRPr>
    </a:lvl7pPr>
    <a:lvl8pPr marL="13947983" algn="l" defTabSz="3985138" rtl="0" eaLnBrk="1" latinLnBrk="0" hangingPunct="1">
      <a:defRPr sz="7845" kern="1200">
        <a:solidFill>
          <a:schemeClr val="tx1"/>
        </a:solidFill>
        <a:latin typeface="+mn-lt"/>
        <a:ea typeface="+mn-ea"/>
        <a:cs typeface="+mn-cs"/>
      </a:defRPr>
    </a:lvl8pPr>
    <a:lvl9pPr marL="15940552" algn="l" defTabSz="3985138" rtl="0" eaLnBrk="1" latinLnBrk="0" hangingPunct="1">
      <a:defRPr sz="7845"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79" userDrawn="1">
          <p15:clr>
            <a:srgbClr val="A4A3A4"/>
          </p15:clr>
        </p15:guide>
        <p15:guide id="2" pos="953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35" autoAdjust="0"/>
    <p:restoredTop sz="94660"/>
  </p:normalViewPr>
  <p:slideViewPr>
    <p:cSldViewPr>
      <p:cViewPr varScale="1">
        <p:scale>
          <a:sx n="13" d="100"/>
          <a:sy n="13" d="100"/>
        </p:scale>
        <p:origin x="2986" y="144"/>
      </p:cViewPr>
      <p:guideLst>
        <p:guide orient="horz" pos="13479"/>
        <p:guide pos="953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2270046" y="13293964"/>
            <a:ext cx="25727184" cy="9173022"/>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4540091" y="24250070"/>
            <a:ext cx="21187093" cy="10936304"/>
          </a:xfrm>
        </p:spPr>
        <p:txBody>
          <a:bodyPr/>
          <a:lstStyle>
            <a:lvl1pPr marL="0" indent="0" algn="ctr">
              <a:buNone/>
              <a:defRPr>
                <a:solidFill>
                  <a:schemeClr val="tx1">
                    <a:tint val="75000"/>
                  </a:schemeClr>
                </a:solidFill>
              </a:defRPr>
            </a:lvl1pPr>
            <a:lvl2pPr marL="1975104" indent="0" algn="ctr">
              <a:buNone/>
              <a:defRPr>
                <a:solidFill>
                  <a:schemeClr val="tx1">
                    <a:tint val="75000"/>
                  </a:schemeClr>
                </a:solidFill>
              </a:defRPr>
            </a:lvl2pPr>
            <a:lvl3pPr marL="3950208" indent="0" algn="ctr">
              <a:buNone/>
              <a:defRPr>
                <a:solidFill>
                  <a:schemeClr val="tx1">
                    <a:tint val="75000"/>
                  </a:schemeClr>
                </a:solidFill>
              </a:defRPr>
            </a:lvl3pPr>
            <a:lvl4pPr marL="5925312" indent="0" algn="ctr">
              <a:buNone/>
              <a:defRPr>
                <a:solidFill>
                  <a:schemeClr val="tx1">
                    <a:tint val="75000"/>
                  </a:schemeClr>
                </a:solidFill>
              </a:defRPr>
            </a:lvl4pPr>
            <a:lvl5pPr marL="7900416" indent="0" algn="ctr">
              <a:buNone/>
              <a:defRPr>
                <a:solidFill>
                  <a:schemeClr val="tx1">
                    <a:tint val="75000"/>
                  </a:schemeClr>
                </a:solidFill>
              </a:defRPr>
            </a:lvl5pPr>
            <a:lvl6pPr marL="9875520" indent="0" algn="ctr">
              <a:buNone/>
              <a:defRPr>
                <a:solidFill>
                  <a:schemeClr val="tx1">
                    <a:tint val="75000"/>
                  </a:schemeClr>
                </a:solidFill>
              </a:defRPr>
            </a:lvl6pPr>
            <a:lvl7pPr marL="11850624" indent="0" algn="ctr">
              <a:buNone/>
              <a:defRPr>
                <a:solidFill>
                  <a:schemeClr val="tx1">
                    <a:tint val="75000"/>
                  </a:schemeClr>
                </a:solidFill>
              </a:defRPr>
            </a:lvl7pPr>
            <a:lvl8pPr marL="13825728" indent="0" algn="ctr">
              <a:buNone/>
              <a:defRPr>
                <a:solidFill>
                  <a:schemeClr val="tx1">
                    <a:tint val="75000"/>
                  </a:schemeClr>
                </a:solidFill>
              </a:defRPr>
            </a:lvl8pPr>
            <a:lvl9pPr marL="15800832"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243691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2735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6457829" y="2288310"/>
            <a:ext cx="5107605" cy="48678446"/>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1135029" y="2288310"/>
            <a:ext cx="14818356" cy="48678446"/>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2163367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136710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390907" y="27499259"/>
            <a:ext cx="25727184" cy="8499413"/>
          </a:xfrm>
        </p:spPr>
        <p:txBody>
          <a:bodyPr anchor="t"/>
          <a:lstStyle>
            <a:lvl1pPr algn="l">
              <a:defRPr sz="1728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2390907" y="18138031"/>
            <a:ext cx="25727184" cy="9361233"/>
          </a:xfrm>
        </p:spPr>
        <p:txBody>
          <a:bodyPr anchor="b"/>
          <a:lstStyle>
            <a:lvl1pPr marL="0" indent="0">
              <a:buNone/>
              <a:defRPr sz="8640">
                <a:solidFill>
                  <a:schemeClr val="tx1">
                    <a:tint val="75000"/>
                  </a:schemeClr>
                </a:solidFill>
              </a:defRPr>
            </a:lvl1pPr>
            <a:lvl2pPr marL="1975104" indent="0">
              <a:buNone/>
              <a:defRPr sz="7776">
                <a:solidFill>
                  <a:schemeClr val="tx1">
                    <a:tint val="75000"/>
                  </a:schemeClr>
                </a:solidFill>
              </a:defRPr>
            </a:lvl2pPr>
            <a:lvl3pPr marL="3950208" indent="0">
              <a:buNone/>
              <a:defRPr sz="6912">
                <a:solidFill>
                  <a:schemeClr val="tx1">
                    <a:tint val="75000"/>
                  </a:schemeClr>
                </a:solidFill>
              </a:defRPr>
            </a:lvl3pPr>
            <a:lvl4pPr marL="5925312" indent="0">
              <a:buNone/>
              <a:defRPr sz="6048">
                <a:solidFill>
                  <a:schemeClr val="tx1">
                    <a:tint val="75000"/>
                  </a:schemeClr>
                </a:solidFill>
              </a:defRPr>
            </a:lvl4pPr>
            <a:lvl5pPr marL="7900416" indent="0">
              <a:buNone/>
              <a:defRPr sz="6048">
                <a:solidFill>
                  <a:schemeClr val="tx1">
                    <a:tint val="75000"/>
                  </a:schemeClr>
                </a:solidFill>
              </a:defRPr>
            </a:lvl5pPr>
            <a:lvl6pPr marL="9875520" indent="0">
              <a:buNone/>
              <a:defRPr sz="6048">
                <a:solidFill>
                  <a:schemeClr val="tx1">
                    <a:tint val="75000"/>
                  </a:schemeClr>
                </a:solidFill>
              </a:defRPr>
            </a:lvl6pPr>
            <a:lvl7pPr marL="11850624" indent="0">
              <a:buNone/>
              <a:defRPr sz="6048">
                <a:solidFill>
                  <a:schemeClr val="tx1">
                    <a:tint val="75000"/>
                  </a:schemeClr>
                </a:solidFill>
              </a:defRPr>
            </a:lvl7pPr>
            <a:lvl8pPr marL="13825728" indent="0">
              <a:buNone/>
              <a:defRPr sz="6048">
                <a:solidFill>
                  <a:schemeClr val="tx1">
                    <a:tint val="75000"/>
                  </a:schemeClr>
                </a:solidFill>
              </a:defRPr>
            </a:lvl8pPr>
            <a:lvl9pPr marL="15800832" indent="0">
              <a:buNone/>
              <a:defRPr sz="6048">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34825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1135029" y="13313767"/>
            <a:ext cx="9962978" cy="37652989"/>
          </a:xfrm>
        </p:spPr>
        <p:txBody>
          <a:bodyPr/>
          <a:lstStyle>
            <a:lvl1pPr>
              <a:defRPr sz="12096"/>
            </a:lvl1pPr>
            <a:lvl2pPr>
              <a:defRPr sz="10368"/>
            </a:lvl2pPr>
            <a:lvl3pPr>
              <a:defRPr sz="8640"/>
            </a:lvl3pPr>
            <a:lvl4pPr>
              <a:defRPr sz="7776"/>
            </a:lvl4pPr>
            <a:lvl5pPr>
              <a:defRPr sz="7776"/>
            </a:lvl5pPr>
            <a:lvl6pPr>
              <a:defRPr sz="7776"/>
            </a:lvl6pPr>
            <a:lvl7pPr>
              <a:defRPr sz="7776"/>
            </a:lvl7pPr>
            <a:lvl8pPr>
              <a:defRPr sz="7776"/>
            </a:lvl8pPr>
            <a:lvl9pPr>
              <a:defRPr sz="77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11602462" y="13313767"/>
            <a:ext cx="9962978" cy="37652989"/>
          </a:xfrm>
        </p:spPr>
        <p:txBody>
          <a:bodyPr/>
          <a:lstStyle>
            <a:lvl1pPr>
              <a:defRPr sz="12096"/>
            </a:lvl1pPr>
            <a:lvl2pPr>
              <a:defRPr sz="10368"/>
            </a:lvl2pPr>
            <a:lvl3pPr>
              <a:defRPr sz="8640"/>
            </a:lvl3pPr>
            <a:lvl4pPr>
              <a:defRPr sz="7776"/>
            </a:lvl4pPr>
            <a:lvl5pPr>
              <a:defRPr sz="7776"/>
            </a:lvl5pPr>
            <a:lvl6pPr>
              <a:defRPr sz="7776"/>
            </a:lvl6pPr>
            <a:lvl7pPr>
              <a:defRPr sz="7776"/>
            </a:lvl7pPr>
            <a:lvl8pPr>
              <a:defRPr sz="7776"/>
            </a:lvl8pPr>
            <a:lvl9pPr>
              <a:defRPr sz="7776"/>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25134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513364" y="1713752"/>
            <a:ext cx="27240548" cy="7132373"/>
          </a:xfrm>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1513366" y="9579177"/>
            <a:ext cx="13373303" cy="3992146"/>
          </a:xfrm>
        </p:spPr>
        <p:txBody>
          <a:bodyPr anchor="b"/>
          <a:lstStyle>
            <a:lvl1pPr marL="0" indent="0">
              <a:buNone/>
              <a:defRPr sz="10368" b="1"/>
            </a:lvl1pPr>
            <a:lvl2pPr marL="1975104" indent="0">
              <a:buNone/>
              <a:defRPr sz="8640" b="1"/>
            </a:lvl2pPr>
            <a:lvl3pPr marL="3950208" indent="0">
              <a:buNone/>
              <a:defRPr sz="7776" b="1"/>
            </a:lvl3pPr>
            <a:lvl4pPr marL="5925312" indent="0">
              <a:buNone/>
              <a:defRPr sz="6912" b="1"/>
            </a:lvl4pPr>
            <a:lvl5pPr marL="7900416" indent="0">
              <a:buNone/>
              <a:defRPr sz="6912" b="1"/>
            </a:lvl5pPr>
            <a:lvl6pPr marL="9875520" indent="0">
              <a:buNone/>
              <a:defRPr sz="6912" b="1"/>
            </a:lvl6pPr>
            <a:lvl7pPr marL="11850624" indent="0">
              <a:buNone/>
              <a:defRPr sz="6912" b="1"/>
            </a:lvl7pPr>
            <a:lvl8pPr marL="13825728" indent="0">
              <a:buNone/>
              <a:defRPr sz="6912" b="1"/>
            </a:lvl8pPr>
            <a:lvl9pPr marL="15800832" indent="0">
              <a:buNone/>
              <a:defRPr sz="6912" b="1"/>
            </a:lvl9pPr>
          </a:lstStyle>
          <a:p>
            <a:pPr lvl="0"/>
            <a:r>
              <a:rPr lang="es-ES"/>
              <a:t>Haga clic para modificar el estilo de texto del patrón</a:t>
            </a:r>
          </a:p>
        </p:txBody>
      </p:sp>
      <p:sp>
        <p:nvSpPr>
          <p:cNvPr id="4" name="3 Marcador de contenido"/>
          <p:cNvSpPr>
            <a:spLocks noGrp="1"/>
          </p:cNvSpPr>
          <p:nvPr>
            <p:ph sz="half" idx="2"/>
          </p:nvPr>
        </p:nvSpPr>
        <p:spPr>
          <a:xfrm>
            <a:off x="1513366" y="13571321"/>
            <a:ext cx="13373303" cy="24656220"/>
          </a:xfrm>
        </p:spPr>
        <p:txBody>
          <a:bodyPr/>
          <a:lstStyle>
            <a:lvl1pPr>
              <a:defRPr sz="10368"/>
            </a:lvl1pPr>
            <a:lvl2pPr>
              <a:defRPr sz="8640"/>
            </a:lvl2pPr>
            <a:lvl3pPr>
              <a:defRPr sz="7776"/>
            </a:lvl3pPr>
            <a:lvl4pPr>
              <a:defRPr sz="6912"/>
            </a:lvl4pPr>
            <a:lvl5pPr>
              <a:defRPr sz="6912"/>
            </a:lvl5pPr>
            <a:lvl6pPr>
              <a:defRPr sz="6912"/>
            </a:lvl6pPr>
            <a:lvl7pPr>
              <a:defRPr sz="6912"/>
            </a:lvl7pPr>
            <a:lvl8pPr>
              <a:defRPr sz="6912"/>
            </a:lvl8pPr>
            <a:lvl9pPr>
              <a:defRPr sz="691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15375363" y="9579177"/>
            <a:ext cx="13378555" cy="3992146"/>
          </a:xfrm>
        </p:spPr>
        <p:txBody>
          <a:bodyPr anchor="b"/>
          <a:lstStyle>
            <a:lvl1pPr marL="0" indent="0">
              <a:buNone/>
              <a:defRPr sz="10368" b="1"/>
            </a:lvl1pPr>
            <a:lvl2pPr marL="1975104" indent="0">
              <a:buNone/>
              <a:defRPr sz="8640" b="1"/>
            </a:lvl2pPr>
            <a:lvl3pPr marL="3950208" indent="0">
              <a:buNone/>
              <a:defRPr sz="7776" b="1"/>
            </a:lvl3pPr>
            <a:lvl4pPr marL="5925312" indent="0">
              <a:buNone/>
              <a:defRPr sz="6912" b="1"/>
            </a:lvl4pPr>
            <a:lvl5pPr marL="7900416" indent="0">
              <a:buNone/>
              <a:defRPr sz="6912" b="1"/>
            </a:lvl5pPr>
            <a:lvl6pPr marL="9875520" indent="0">
              <a:buNone/>
              <a:defRPr sz="6912" b="1"/>
            </a:lvl6pPr>
            <a:lvl7pPr marL="11850624" indent="0">
              <a:buNone/>
              <a:defRPr sz="6912" b="1"/>
            </a:lvl7pPr>
            <a:lvl8pPr marL="13825728" indent="0">
              <a:buNone/>
              <a:defRPr sz="6912" b="1"/>
            </a:lvl8pPr>
            <a:lvl9pPr marL="15800832" indent="0">
              <a:buNone/>
              <a:defRPr sz="6912" b="1"/>
            </a:lvl9pPr>
          </a:lstStyle>
          <a:p>
            <a:pPr lvl="0"/>
            <a:r>
              <a:rPr lang="es-ES"/>
              <a:t>Haga clic para modificar el estilo de texto del patrón</a:t>
            </a:r>
          </a:p>
        </p:txBody>
      </p:sp>
      <p:sp>
        <p:nvSpPr>
          <p:cNvPr id="6" name="5 Marcador de contenido"/>
          <p:cNvSpPr>
            <a:spLocks noGrp="1"/>
          </p:cNvSpPr>
          <p:nvPr>
            <p:ph sz="quarter" idx="4"/>
          </p:nvPr>
        </p:nvSpPr>
        <p:spPr>
          <a:xfrm>
            <a:off x="15375363" y="13571321"/>
            <a:ext cx="13378555" cy="24656220"/>
          </a:xfrm>
        </p:spPr>
        <p:txBody>
          <a:bodyPr/>
          <a:lstStyle>
            <a:lvl1pPr>
              <a:defRPr sz="10368"/>
            </a:lvl1pPr>
            <a:lvl2pPr>
              <a:defRPr sz="8640"/>
            </a:lvl2pPr>
            <a:lvl3pPr>
              <a:defRPr sz="7776"/>
            </a:lvl3pPr>
            <a:lvl4pPr>
              <a:defRPr sz="6912"/>
            </a:lvl4pPr>
            <a:lvl5pPr>
              <a:defRPr sz="6912"/>
            </a:lvl5pPr>
            <a:lvl6pPr>
              <a:defRPr sz="6912"/>
            </a:lvl6pPr>
            <a:lvl7pPr>
              <a:defRPr sz="6912"/>
            </a:lvl7pPr>
            <a:lvl8pPr>
              <a:defRPr sz="6912"/>
            </a:lvl8pPr>
            <a:lvl9pPr>
              <a:defRPr sz="6912"/>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2806857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344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58130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513370" y="1703849"/>
            <a:ext cx="9957726" cy="7251247"/>
          </a:xfrm>
        </p:spPr>
        <p:txBody>
          <a:bodyPr anchor="b"/>
          <a:lstStyle>
            <a:lvl1pPr algn="l">
              <a:defRPr sz="8640" b="1"/>
            </a:lvl1pPr>
          </a:lstStyle>
          <a:p>
            <a:r>
              <a:rPr lang="es-ES"/>
              <a:t>Haga clic para modificar el estilo de título del patrón</a:t>
            </a:r>
            <a:endParaRPr lang="es-MX"/>
          </a:p>
        </p:txBody>
      </p:sp>
      <p:sp>
        <p:nvSpPr>
          <p:cNvPr id="3" name="2 Marcador de contenido"/>
          <p:cNvSpPr>
            <a:spLocks noGrp="1"/>
          </p:cNvSpPr>
          <p:nvPr>
            <p:ph idx="1"/>
          </p:nvPr>
        </p:nvSpPr>
        <p:spPr>
          <a:xfrm>
            <a:off x="11833668" y="1703849"/>
            <a:ext cx="16920250" cy="36523698"/>
          </a:xfrm>
        </p:spPr>
        <p:txBody>
          <a:bodyPr/>
          <a:lstStyle>
            <a:lvl1pPr>
              <a:defRPr sz="13824"/>
            </a:lvl1pPr>
            <a:lvl2pPr>
              <a:defRPr sz="12096"/>
            </a:lvl2pPr>
            <a:lvl3pPr>
              <a:defRPr sz="10368"/>
            </a:lvl3pPr>
            <a:lvl4pPr>
              <a:defRPr sz="8640"/>
            </a:lvl4pPr>
            <a:lvl5pPr>
              <a:defRPr sz="8640"/>
            </a:lvl5pPr>
            <a:lvl6pPr>
              <a:defRPr sz="8640"/>
            </a:lvl6pPr>
            <a:lvl7pPr>
              <a:defRPr sz="8640"/>
            </a:lvl7pPr>
            <a:lvl8pPr>
              <a:defRPr sz="8640"/>
            </a:lvl8pPr>
            <a:lvl9pPr>
              <a:defRPr sz="864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1513370" y="8955094"/>
            <a:ext cx="9957726" cy="29272451"/>
          </a:xfrm>
        </p:spPr>
        <p:txBody>
          <a:bodyPr/>
          <a:lstStyle>
            <a:lvl1pPr marL="0" indent="0">
              <a:buNone/>
              <a:defRPr sz="6048"/>
            </a:lvl1pPr>
            <a:lvl2pPr marL="1975104" indent="0">
              <a:buNone/>
              <a:defRPr sz="5184"/>
            </a:lvl2pPr>
            <a:lvl3pPr marL="3950208" indent="0">
              <a:buNone/>
              <a:defRPr sz="4320"/>
            </a:lvl3pPr>
            <a:lvl4pPr marL="5925312" indent="0">
              <a:buNone/>
              <a:defRPr sz="3888"/>
            </a:lvl4pPr>
            <a:lvl5pPr marL="7900416" indent="0">
              <a:buNone/>
              <a:defRPr sz="3888"/>
            </a:lvl5pPr>
            <a:lvl6pPr marL="9875520" indent="0">
              <a:buNone/>
              <a:defRPr sz="3888"/>
            </a:lvl6pPr>
            <a:lvl7pPr marL="11850624" indent="0">
              <a:buNone/>
              <a:defRPr sz="3888"/>
            </a:lvl7pPr>
            <a:lvl8pPr marL="13825728" indent="0">
              <a:buNone/>
              <a:defRPr sz="3888"/>
            </a:lvl8pPr>
            <a:lvl9pPr marL="15800832" indent="0">
              <a:buNone/>
              <a:defRPr sz="388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407426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932598" y="29955971"/>
            <a:ext cx="18160365" cy="3536473"/>
          </a:xfrm>
        </p:spPr>
        <p:txBody>
          <a:bodyPr anchor="b"/>
          <a:lstStyle>
            <a:lvl1pPr algn="l">
              <a:defRPr sz="864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5932598" y="3823742"/>
            <a:ext cx="18160365" cy="25676543"/>
          </a:xfrm>
        </p:spPr>
        <p:txBody>
          <a:bodyPr/>
          <a:lstStyle>
            <a:lvl1pPr marL="0" indent="0">
              <a:buNone/>
              <a:defRPr sz="13824"/>
            </a:lvl1pPr>
            <a:lvl2pPr marL="1975104" indent="0">
              <a:buNone/>
              <a:defRPr sz="12096"/>
            </a:lvl2pPr>
            <a:lvl3pPr marL="3950208" indent="0">
              <a:buNone/>
              <a:defRPr sz="10368"/>
            </a:lvl3pPr>
            <a:lvl4pPr marL="5925312" indent="0">
              <a:buNone/>
              <a:defRPr sz="8640"/>
            </a:lvl4pPr>
            <a:lvl5pPr marL="7900416" indent="0">
              <a:buNone/>
              <a:defRPr sz="8640"/>
            </a:lvl5pPr>
            <a:lvl6pPr marL="9875520" indent="0">
              <a:buNone/>
              <a:defRPr sz="8640"/>
            </a:lvl6pPr>
            <a:lvl7pPr marL="11850624" indent="0">
              <a:buNone/>
              <a:defRPr sz="8640"/>
            </a:lvl7pPr>
            <a:lvl8pPr marL="13825728" indent="0">
              <a:buNone/>
              <a:defRPr sz="8640"/>
            </a:lvl8pPr>
            <a:lvl9pPr marL="15800832" indent="0">
              <a:buNone/>
              <a:defRPr sz="8640"/>
            </a:lvl9pPr>
          </a:lstStyle>
          <a:p>
            <a:endParaRPr lang="es-MX"/>
          </a:p>
        </p:txBody>
      </p:sp>
      <p:sp>
        <p:nvSpPr>
          <p:cNvPr id="4" name="3 Marcador de texto"/>
          <p:cNvSpPr>
            <a:spLocks noGrp="1"/>
          </p:cNvSpPr>
          <p:nvPr>
            <p:ph type="body" sz="half" idx="2"/>
          </p:nvPr>
        </p:nvSpPr>
        <p:spPr>
          <a:xfrm>
            <a:off x="5932598" y="33492444"/>
            <a:ext cx="18160365" cy="5022374"/>
          </a:xfrm>
        </p:spPr>
        <p:txBody>
          <a:bodyPr/>
          <a:lstStyle>
            <a:lvl1pPr marL="0" indent="0">
              <a:buNone/>
              <a:defRPr sz="6048"/>
            </a:lvl1pPr>
            <a:lvl2pPr marL="1975104" indent="0">
              <a:buNone/>
              <a:defRPr sz="5184"/>
            </a:lvl2pPr>
            <a:lvl3pPr marL="3950208" indent="0">
              <a:buNone/>
              <a:defRPr sz="4320"/>
            </a:lvl3pPr>
            <a:lvl4pPr marL="5925312" indent="0">
              <a:buNone/>
              <a:defRPr sz="3888"/>
            </a:lvl4pPr>
            <a:lvl5pPr marL="7900416" indent="0">
              <a:buNone/>
              <a:defRPr sz="3888"/>
            </a:lvl5pPr>
            <a:lvl6pPr marL="9875520" indent="0">
              <a:buNone/>
              <a:defRPr sz="3888"/>
            </a:lvl6pPr>
            <a:lvl7pPr marL="11850624" indent="0">
              <a:buNone/>
              <a:defRPr sz="3888"/>
            </a:lvl7pPr>
            <a:lvl8pPr marL="13825728" indent="0">
              <a:buNone/>
              <a:defRPr sz="3888"/>
            </a:lvl8pPr>
            <a:lvl9pPr marL="15800832" indent="0">
              <a:buNone/>
              <a:defRPr sz="3888"/>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13C5741-7BD7-49F8-AF3C-EBE99D763498}" type="datetimeFigureOut">
              <a:rPr lang="es-MX" smtClean="0"/>
              <a:t>04/10/2023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90B75E9-9414-495F-84E7-B58B37815E73}" type="slidenum">
              <a:rPr lang="es-MX" smtClean="0"/>
              <a:t>‹Nº›</a:t>
            </a:fld>
            <a:endParaRPr lang="es-MX"/>
          </a:p>
        </p:txBody>
      </p:sp>
    </p:spTree>
    <p:extLst>
      <p:ext uri="{BB962C8B-B14F-4D97-AF65-F5344CB8AC3E}">
        <p14:creationId xmlns:p14="http://schemas.microsoft.com/office/powerpoint/2010/main" val="3193249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513364" y="1713752"/>
            <a:ext cx="27240548" cy="713237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1513364" y="9985331"/>
            <a:ext cx="27240548" cy="2824221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1513364" y="39663925"/>
            <a:ext cx="7062364" cy="2278394"/>
          </a:xfrm>
          <a:prstGeom prst="rect">
            <a:avLst/>
          </a:prstGeom>
        </p:spPr>
        <p:txBody>
          <a:bodyPr vert="horz" lIns="91440" tIns="45720" rIns="91440" bIns="45720" rtlCol="0" anchor="ctr"/>
          <a:lstStyle>
            <a:lvl1pPr algn="l">
              <a:defRPr sz="5184">
                <a:solidFill>
                  <a:schemeClr val="tx1">
                    <a:tint val="75000"/>
                  </a:schemeClr>
                </a:solidFill>
              </a:defRPr>
            </a:lvl1pPr>
          </a:lstStyle>
          <a:p>
            <a:fld id="{513C5741-7BD7-49F8-AF3C-EBE99D763498}" type="datetimeFigureOut">
              <a:rPr lang="es-MX" smtClean="0"/>
              <a:t>04/10/2023</a:t>
            </a:fld>
            <a:endParaRPr lang="es-MX"/>
          </a:p>
        </p:txBody>
      </p:sp>
      <p:sp>
        <p:nvSpPr>
          <p:cNvPr id="5" name="4 Marcador de pie de página"/>
          <p:cNvSpPr>
            <a:spLocks noGrp="1"/>
          </p:cNvSpPr>
          <p:nvPr>
            <p:ph type="ftr" sz="quarter" idx="3"/>
          </p:nvPr>
        </p:nvSpPr>
        <p:spPr>
          <a:xfrm>
            <a:off x="10341319" y="39663925"/>
            <a:ext cx="9584637" cy="2278394"/>
          </a:xfrm>
          <a:prstGeom prst="rect">
            <a:avLst/>
          </a:prstGeom>
        </p:spPr>
        <p:txBody>
          <a:bodyPr vert="horz" lIns="91440" tIns="45720" rIns="91440" bIns="45720" rtlCol="0" anchor="ctr"/>
          <a:lstStyle>
            <a:lvl1pPr algn="ctr">
              <a:defRPr sz="5184">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21691547" y="39663925"/>
            <a:ext cx="7062364" cy="2278394"/>
          </a:xfrm>
          <a:prstGeom prst="rect">
            <a:avLst/>
          </a:prstGeom>
        </p:spPr>
        <p:txBody>
          <a:bodyPr vert="horz" lIns="91440" tIns="45720" rIns="91440" bIns="45720" rtlCol="0" anchor="ctr"/>
          <a:lstStyle>
            <a:lvl1pPr algn="r">
              <a:defRPr sz="5184">
                <a:solidFill>
                  <a:schemeClr val="tx1">
                    <a:tint val="75000"/>
                  </a:schemeClr>
                </a:solidFill>
              </a:defRPr>
            </a:lvl1pPr>
          </a:lstStyle>
          <a:p>
            <a:fld id="{490B75E9-9414-495F-84E7-B58B37815E73}" type="slidenum">
              <a:rPr lang="es-MX" smtClean="0"/>
              <a:t>‹Nº›</a:t>
            </a:fld>
            <a:endParaRPr lang="es-MX"/>
          </a:p>
        </p:txBody>
      </p:sp>
    </p:spTree>
    <p:extLst>
      <p:ext uri="{BB962C8B-B14F-4D97-AF65-F5344CB8AC3E}">
        <p14:creationId xmlns:p14="http://schemas.microsoft.com/office/powerpoint/2010/main" val="2449611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50208" rtl="0" eaLnBrk="1" latinLnBrk="0" hangingPunct="1">
        <a:spcBef>
          <a:spcPct val="0"/>
        </a:spcBef>
        <a:buNone/>
        <a:defRPr sz="19008" kern="1200">
          <a:solidFill>
            <a:schemeClr val="tx1"/>
          </a:solidFill>
          <a:latin typeface="+mj-lt"/>
          <a:ea typeface="+mj-ea"/>
          <a:cs typeface="+mj-cs"/>
        </a:defRPr>
      </a:lvl1pPr>
    </p:titleStyle>
    <p:bodyStyle>
      <a:lvl1pPr marL="1481328" indent="-1481328" algn="l" defTabSz="3950208" rtl="0" eaLnBrk="1" latinLnBrk="0" hangingPunct="1">
        <a:spcBef>
          <a:spcPct val="20000"/>
        </a:spcBef>
        <a:buFont typeface="Arial" pitchFamily="34" charset="0"/>
        <a:buChar char="•"/>
        <a:defRPr sz="13824" kern="1200">
          <a:solidFill>
            <a:schemeClr val="tx1"/>
          </a:solidFill>
          <a:latin typeface="+mn-lt"/>
          <a:ea typeface="+mn-ea"/>
          <a:cs typeface="+mn-cs"/>
        </a:defRPr>
      </a:lvl1pPr>
      <a:lvl2pPr marL="3209544" indent="-1234440" algn="l" defTabSz="3950208" rtl="0" eaLnBrk="1" latinLnBrk="0" hangingPunct="1">
        <a:spcBef>
          <a:spcPct val="20000"/>
        </a:spcBef>
        <a:buFont typeface="Arial" pitchFamily="34" charset="0"/>
        <a:buChar char="–"/>
        <a:defRPr sz="12096" kern="1200">
          <a:solidFill>
            <a:schemeClr val="tx1"/>
          </a:solidFill>
          <a:latin typeface="+mn-lt"/>
          <a:ea typeface="+mn-ea"/>
          <a:cs typeface="+mn-cs"/>
        </a:defRPr>
      </a:lvl2pPr>
      <a:lvl3pPr marL="4937760" indent="-987552" algn="l" defTabSz="3950208" rtl="0" eaLnBrk="1" latinLnBrk="0" hangingPunct="1">
        <a:spcBef>
          <a:spcPct val="20000"/>
        </a:spcBef>
        <a:buFont typeface="Arial" pitchFamily="34" charset="0"/>
        <a:buChar char="•"/>
        <a:defRPr sz="10368" kern="1200">
          <a:solidFill>
            <a:schemeClr val="tx1"/>
          </a:solidFill>
          <a:latin typeface="+mn-lt"/>
          <a:ea typeface="+mn-ea"/>
          <a:cs typeface="+mn-cs"/>
        </a:defRPr>
      </a:lvl3pPr>
      <a:lvl4pPr marL="6912864"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4pPr>
      <a:lvl5pPr marL="8887968"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5pPr>
      <a:lvl6pPr marL="10863072"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6pPr>
      <a:lvl7pPr marL="12838176"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7pPr>
      <a:lvl8pPr marL="14813280"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8pPr>
      <a:lvl9pPr marL="16788384" indent="-987552" algn="l" defTabSz="3950208" rtl="0" eaLnBrk="1" latinLnBrk="0" hangingPunct="1">
        <a:spcBef>
          <a:spcPct val="20000"/>
        </a:spcBef>
        <a:buFont typeface="Arial" pitchFamily="34" charset="0"/>
        <a:buChar char="•"/>
        <a:defRPr sz="8640" kern="1200">
          <a:solidFill>
            <a:schemeClr val="tx1"/>
          </a:solidFill>
          <a:latin typeface="+mn-lt"/>
          <a:ea typeface="+mn-ea"/>
          <a:cs typeface="+mn-cs"/>
        </a:defRPr>
      </a:lvl9pPr>
    </p:bodyStyle>
    <p:otherStyle>
      <a:defPPr>
        <a:defRPr lang="es-MX"/>
      </a:defPPr>
      <a:lvl1pPr marL="0" algn="l" defTabSz="3950208" rtl="0" eaLnBrk="1" latinLnBrk="0" hangingPunct="1">
        <a:defRPr sz="7776" kern="1200">
          <a:solidFill>
            <a:schemeClr val="tx1"/>
          </a:solidFill>
          <a:latin typeface="+mn-lt"/>
          <a:ea typeface="+mn-ea"/>
          <a:cs typeface="+mn-cs"/>
        </a:defRPr>
      </a:lvl1pPr>
      <a:lvl2pPr marL="1975104" algn="l" defTabSz="3950208" rtl="0" eaLnBrk="1" latinLnBrk="0" hangingPunct="1">
        <a:defRPr sz="7776" kern="1200">
          <a:solidFill>
            <a:schemeClr val="tx1"/>
          </a:solidFill>
          <a:latin typeface="+mn-lt"/>
          <a:ea typeface="+mn-ea"/>
          <a:cs typeface="+mn-cs"/>
        </a:defRPr>
      </a:lvl2pPr>
      <a:lvl3pPr marL="3950208" algn="l" defTabSz="3950208" rtl="0" eaLnBrk="1" latinLnBrk="0" hangingPunct="1">
        <a:defRPr sz="7776" kern="1200">
          <a:solidFill>
            <a:schemeClr val="tx1"/>
          </a:solidFill>
          <a:latin typeface="+mn-lt"/>
          <a:ea typeface="+mn-ea"/>
          <a:cs typeface="+mn-cs"/>
        </a:defRPr>
      </a:lvl3pPr>
      <a:lvl4pPr marL="5925312" algn="l" defTabSz="3950208" rtl="0" eaLnBrk="1" latinLnBrk="0" hangingPunct="1">
        <a:defRPr sz="7776" kern="1200">
          <a:solidFill>
            <a:schemeClr val="tx1"/>
          </a:solidFill>
          <a:latin typeface="+mn-lt"/>
          <a:ea typeface="+mn-ea"/>
          <a:cs typeface="+mn-cs"/>
        </a:defRPr>
      </a:lvl4pPr>
      <a:lvl5pPr marL="7900416" algn="l" defTabSz="3950208" rtl="0" eaLnBrk="1" latinLnBrk="0" hangingPunct="1">
        <a:defRPr sz="7776" kern="1200">
          <a:solidFill>
            <a:schemeClr val="tx1"/>
          </a:solidFill>
          <a:latin typeface="+mn-lt"/>
          <a:ea typeface="+mn-ea"/>
          <a:cs typeface="+mn-cs"/>
        </a:defRPr>
      </a:lvl5pPr>
      <a:lvl6pPr marL="9875520" algn="l" defTabSz="3950208" rtl="0" eaLnBrk="1" latinLnBrk="0" hangingPunct="1">
        <a:defRPr sz="7776" kern="1200">
          <a:solidFill>
            <a:schemeClr val="tx1"/>
          </a:solidFill>
          <a:latin typeface="+mn-lt"/>
          <a:ea typeface="+mn-ea"/>
          <a:cs typeface="+mn-cs"/>
        </a:defRPr>
      </a:lvl6pPr>
      <a:lvl7pPr marL="11850624" algn="l" defTabSz="3950208" rtl="0" eaLnBrk="1" latinLnBrk="0" hangingPunct="1">
        <a:defRPr sz="7776" kern="1200">
          <a:solidFill>
            <a:schemeClr val="tx1"/>
          </a:solidFill>
          <a:latin typeface="+mn-lt"/>
          <a:ea typeface="+mn-ea"/>
          <a:cs typeface="+mn-cs"/>
        </a:defRPr>
      </a:lvl7pPr>
      <a:lvl8pPr marL="13825728" algn="l" defTabSz="3950208" rtl="0" eaLnBrk="1" latinLnBrk="0" hangingPunct="1">
        <a:defRPr sz="7776" kern="1200">
          <a:solidFill>
            <a:schemeClr val="tx1"/>
          </a:solidFill>
          <a:latin typeface="+mn-lt"/>
          <a:ea typeface="+mn-ea"/>
          <a:cs typeface="+mn-cs"/>
        </a:defRPr>
      </a:lvl8pPr>
      <a:lvl9pPr marL="15800832" algn="l" defTabSz="3950208" rtl="0" eaLnBrk="1" latinLnBrk="0" hangingPunct="1">
        <a:defRPr sz="77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7"/>
          <p:cNvSpPr>
            <a:spLocks noChangeArrowheads="1"/>
          </p:cNvSpPr>
          <p:nvPr/>
        </p:nvSpPr>
        <p:spPr bwMode="auto">
          <a:xfrm>
            <a:off x="320249" y="-1737217"/>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cxnSp>
        <p:nvCxnSpPr>
          <p:cNvPr id="31" name="Line 13"/>
          <p:cNvCxnSpPr>
            <a:cxnSpLocks noChangeShapeType="1"/>
          </p:cNvCxnSpPr>
          <p:nvPr/>
        </p:nvCxnSpPr>
        <p:spPr bwMode="auto">
          <a:xfrm>
            <a:off x="1809553" y="8510529"/>
            <a:ext cx="26866888" cy="0"/>
          </a:xfrm>
          <a:prstGeom prst="line">
            <a:avLst/>
          </a:prstGeom>
          <a:noFill/>
          <a:ln w="36576">
            <a:solidFill>
              <a:schemeClr val="accent3">
                <a:lumMod val="50000"/>
              </a:schemeClr>
            </a:solidFill>
            <a:round/>
            <a:headEnd/>
            <a:tailEnd/>
          </a:ln>
          <a:extLst>
            <a:ext uri="{909E8E84-426E-40DD-AFC4-6F175D3DCCD1}">
              <a14:hiddenFill xmlns:a14="http://schemas.microsoft.com/office/drawing/2010/main">
                <a:noFill/>
              </a14:hiddenFill>
            </a:ext>
          </a:extLst>
        </p:spPr>
      </p:cxnSp>
      <p:sp>
        <p:nvSpPr>
          <p:cNvPr id="17" name="16 Rectángulo"/>
          <p:cNvSpPr/>
          <p:nvPr/>
        </p:nvSpPr>
        <p:spPr>
          <a:xfrm>
            <a:off x="1809553" y="4618504"/>
            <a:ext cx="26757528" cy="3495059"/>
          </a:xfrm>
          <a:prstGeom prst="rect">
            <a:avLst/>
          </a:prstGeom>
        </p:spPr>
        <p:txBody>
          <a:bodyPr wrap="square">
            <a:spAutoFit/>
          </a:bodyPr>
          <a:lstStyle/>
          <a:p>
            <a:pPr algn="ctr">
              <a:lnSpc>
                <a:spcPct val="150000"/>
              </a:lnSpc>
            </a:pPr>
            <a:r>
              <a:rPr lang="es-ES" sz="5400" b="1" dirty="0">
                <a:latin typeface="Tahoma" pitchFamily="34" charset="0"/>
                <a:ea typeface="Tahoma" pitchFamily="34" charset="0"/>
                <a:cs typeface="Tahoma" pitchFamily="34" charset="0"/>
              </a:rPr>
              <a:t>TRATAMIENTO DE AGUA SEGURA BASADO EN LA NATURALEZA</a:t>
            </a:r>
            <a:r>
              <a:rPr lang="es-MX" sz="4400" dirty="0">
                <a:latin typeface="Tahoma" pitchFamily="34" charset="0"/>
                <a:ea typeface="Tahoma" pitchFamily="34" charset="0"/>
                <a:cs typeface="Tahoma" pitchFamily="34" charset="0"/>
              </a:rPr>
              <a:t> </a:t>
            </a:r>
          </a:p>
          <a:p>
            <a:pPr algn="ctr" hangingPunct="0">
              <a:lnSpc>
                <a:spcPct val="150000"/>
              </a:lnSpc>
            </a:pPr>
            <a:r>
              <a:rPr lang="es-UY" sz="2800" b="1" kern="150" dirty="0">
                <a:effectLst/>
                <a:latin typeface="Tahoma" panose="020B0604030504040204" pitchFamily="34" charset="0"/>
                <a:ea typeface="Tahoma" panose="020B0604030504040204" pitchFamily="34" charset="0"/>
                <a:cs typeface="Tahoma" panose="020B0604030504040204" pitchFamily="34" charset="0"/>
              </a:rPr>
              <a:t>Karl Giesbrecht </a:t>
            </a:r>
            <a:r>
              <a:rPr lang="es-UY" sz="2800" b="1" kern="150" baseline="30000" dirty="0">
                <a:effectLst/>
                <a:latin typeface="Tahoma" panose="020B0604030504040204" pitchFamily="34" charset="0"/>
                <a:ea typeface="Tahoma" panose="020B0604030504040204" pitchFamily="34" charset="0"/>
                <a:cs typeface="Tahoma" panose="020B0604030504040204" pitchFamily="34" charset="0"/>
              </a:rPr>
              <a:t>a</a:t>
            </a:r>
            <a:r>
              <a:rPr lang="es-UY" sz="2800" b="1" kern="150" dirty="0">
                <a:effectLst/>
                <a:latin typeface="Tahoma" panose="020B0604030504040204" pitchFamily="34" charset="0"/>
                <a:ea typeface="Tahoma" panose="020B0604030504040204" pitchFamily="34" charset="0"/>
                <a:cs typeface="Tahoma" panose="020B0604030504040204" pitchFamily="34" charset="0"/>
              </a:rPr>
              <a:t>, Fulgencio Méndez</a:t>
            </a:r>
            <a:r>
              <a:rPr lang="es-UY" sz="2800" b="1" kern="150" baseline="30000" dirty="0">
                <a:effectLst/>
                <a:latin typeface="Tahoma" panose="020B0604030504040204" pitchFamily="34" charset="0"/>
                <a:ea typeface="Tahoma" panose="020B0604030504040204" pitchFamily="34" charset="0"/>
                <a:cs typeface="Tahoma" panose="020B0604030504040204" pitchFamily="34" charset="0"/>
              </a:rPr>
              <a:t> b</a:t>
            </a:r>
            <a:r>
              <a:rPr lang="es-UY" sz="2800" b="1" kern="150" dirty="0">
                <a:effectLst/>
                <a:latin typeface="Tahoma" panose="020B0604030504040204" pitchFamily="34" charset="0"/>
                <a:ea typeface="Tahoma" panose="020B0604030504040204" pitchFamily="34" charset="0"/>
                <a:cs typeface="Tahoma" panose="020B0604030504040204" pitchFamily="34" charset="0"/>
              </a:rPr>
              <a:t>, Nolberto Valdez</a:t>
            </a:r>
            <a:r>
              <a:rPr lang="es-UY" sz="2800" b="1" kern="150" baseline="30000" dirty="0">
                <a:effectLst/>
                <a:latin typeface="Tahoma" panose="020B0604030504040204" pitchFamily="34" charset="0"/>
                <a:ea typeface="Tahoma" panose="020B0604030504040204" pitchFamily="34" charset="0"/>
                <a:cs typeface="Tahoma" panose="020B0604030504040204" pitchFamily="34" charset="0"/>
              </a:rPr>
              <a:t> c</a:t>
            </a:r>
            <a:endParaRPr lang="es-ES" sz="2800" b="1" kern="150" dirty="0">
              <a:effectLst/>
              <a:latin typeface="Tahoma" panose="020B0604030504040204" pitchFamily="34" charset="0"/>
              <a:ea typeface="Tahoma" panose="020B0604030504040204" pitchFamily="34" charset="0"/>
              <a:cs typeface="Tahoma" panose="020B0604030504040204" pitchFamily="34" charset="0"/>
            </a:endParaRPr>
          </a:p>
          <a:p>
            <a:pPr algn="ctr" hangingPunct="0"/>
            <a:r>
              <a:rPr lang="es-UY" sz="2800" kern="150" dirty="0">
                <a:effectLst/>
                <a:latin typeface="Tahoma" panose="020B0604030504040204" pitchFamily="34" charset="0"/>
                <a:ea typeface="Tahoma" panose="020B0604030504040204" pitchFamily="34" charset="0"/>
                <a:cs typeface="Tahoma" panose="020B0604030504040204" pitchFamily="34" charset="0"/>
              </a:rPr>
              <a:t> </a:t>
            </a:r>
            <a:r>
              <a:rPr lang="es-UY" sz="2800" kern="150" baseline="30000" dirty="0">
                <a:effectLst/>
                <a:latin typeface="Tahoma" panose="020B0604030504040204" pitchFamily="34" charset="0"/>
                <a:ea typeface="Tahoma" panose="020B0604030504040204" pitchFamily="34" charset="0"/>
                <a:cs typeface="Tahoma" panose="020B0604030504040204" pitchFamily="34" charset="0"/>
              </a:rPr>
              <a:t>a </a:t>
            </a:r>
            <a:r>
              <a:rPr lang="es-UY" sz="2800" kern="150" dirty="0">
                <a:effectLst/>
                <a:latin typeface="Tahoma" panose="020B0604030504040204" pitchFamily="34" charset="0"/>
                <a:ea typeface="Tahoma" panose="020B0604030504040204" pitchFamily="34" charset="0"/>
                <a:cs typeface="Tahoma" panose="020B0604030504040204" pitchFamily="34" charset="0"/>
              </a:rPr>
              <a:t>Pro Comunidades Indígenas, Paraguay, carlos.pci1@gmail.com</a:t>
            </a:r>
            <a:endParaRPr lang="es-ES" sz="2800" kern="150" dirty="0">
              <a:effectLst/>
              <a:latin typeface="Tahoma" panose="020B0604030504040204" pitchFamily="34" charset="0"/>
              <a:ea typeface="Tahoma" panose="020B0604030504040204" pitchFamily="34" charset="0"/>
              <a:cs typeface="Tahoma" panose="020B0604030504040204" pitchFamily="34" charset="0"/>
            </a:endParaRPr>
          </a:p>
          <a:p>
            <a:pPr algn="ctr" hangingPunct="0"/>
            <a:r>
              <a:rPr lang="es-UY" sz="2800" kern="150" baseline="30000" dirty="0">
                <a:effectLst/>
                <a:latin typeface="Tahoma" panose="020B0604030504040204" pitchFamily="34" charset="0"/>
                <a:ea typeface="Tahoma" panose="020B0604030504040204" pitchFamily="34" charset="0"/>
                <a:cs typeface="Tahoma" panose="020B0604030504040204" pitchFamily="34" charset="0"/>
              </a:rPr>
              <a:t>b </a:t>
            </a:r>
            <a:r>
              <a:rPr lang="es-UY" sz="2800" kern="150" dirty="0">
                <a:effectLst/>
                <a:latin typeface="Tahoma" panose="020B0604030504040204" pitchFamily="34" charset="0"/>
                <a:ea typeface="Tahoma" panose="020B0604030504040204" pitchFamily="34" charset="0"/>
                <a:cs typeface="Tahoma" panose="020B0604030504040204" pitchFamily="34" charset="0"/>
              </a:rPr>
              <a:t>Pro Comunidades Indígenas, Paraguay, kencho.pci@gmail.com</a:t>
            </a:r>
            <a:endParaRPr lang="es-ES" sz="2800" kern="150" dirty="0">
              <a:effectLst/>
              <a:latin typeface="Tahoma" panose="020B0604030504040204" pitchFamily="34" charset="0"/>
              <a:ea typeface="Tahoma" panose="020B0604030504040204" pitchFamily="34" charset="0"/>
              <a:cs typeface="Tahoma" panose="020B0604030504040204" pitchFamily="34" charset="0"/>
            </a:endParaRPr>
          </a:p>
          <a:p>
            <a:pPr algn="ctr" hangingPunct="0"/>
            <a:r>
              <a:rPr lang="es-UY" sz="2800" kern="150" baseline="30000" dirty="0">
                <a:effectLst/>
                <a:latin typeface="Tahoma" panose="020B0604030504040204" pitchFamily="34" charset="0"/>
                <a:ea typeface="Tahoma" panose="020B0604030504040204" pitchFamily="34" charset="0"/>
                <a:cs typeface="Tahoma" panose="020B0604030504040204" pitchFamily="34" charset="0"/>
              </a:rPr>
              <a:t>c </a:t>
            </a:r>
            <a:r>
              <a:rPr lang="es-UY" sz="2800" kern="150" dirty="0">
                <a:effectLst/>
                <a:latin typeface="Tahoma" panose="020B0604030504040204" pitchFamily="34" charset="0"/>
                <a:ea typeface="Tahoma" panose="020B0604030504040204" pitchFamily="34" charset="0"/>
                <a:cs typeface="Tahoma" panose="020B0604030504040204" pitchFamily="34" charset="0"/>
              </a:rPr>
              <a:t>Nolberto Valdez, Paraguay, nolber88@gmail.com</a:t>
            </a:r>
          </a:p>
          <a:p>
            <a:pPr algn="ctr" hangingPunct="0">
              <a:lnSpc>
                <a:spcPts val="1300"/>
              </a:lnSpc>
            </a:pPr>
            <a:endParaRPr lang="es-ES" sz="3500" i="1" kern="150" dirty="0">
              <a:effectLst/>
              <a:latin typeface="Tahoma" panose="020B0604030504040204" pitchFamily="34" charset="0"/>
              <a:ea typeface="Tahoma" panose="020B0604030504040204" pitchFamily="34" charset="0"/>
              <a:cs typeface="Tahoma" panose="020B0604030504040204" pitchFamily="34" charset="0"/>
            </a:endParaRPr>
          </a:p>
        </p:txBody>
      </p:sp>
      <p:sp>
        <p:nvSpPr>
          <p:cNvPr id="18" name="Rectangle 22"/>
          <p:cNvSpPr>
            <a:spLocks noChangeArrowheads="1"/>
          </p:cNvSpPr>
          <p:nvPr/>
        </p:nvSpPr>
        <p:spPr bwMode="auto">
          <a:xfrm>
            <a:off x="320249" y="-1737217"/>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sp>
        <p:nvSpPr>
          <p:cNvPr id="2" name="Rectangle 6"/>
          <p:cNvSpPr>
            <a:spLocks noChangeArrowheads="1"/>
          </p:cNvSpPr>
          <p:nvPr/>
        </p:nvSpPr>
        <p:spPr bwMode="auto">
          <a:xfrm>
            <a:off x="320249" y="-1819514"/>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sp>
        <p:nvSpPr>
          <p:cNvPr id="3" name="Rectangle 7"/>
          <p:cNvSpPr>
            <a:spLocks noChangeArrowheads="1"/>
          </p:cNvSpPr>
          <p:nvPr/>
        </p:nvSpPr>
        <p:spPr bwMode="auto">
          <a:xfrm>
            <a:off x="711160" y="-585065"/>
            <a:ext cx="797828" cy="5614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endParaRPr lang="es-MX" sz="33890"/>
          </a:p>
        </p:txBody>
      </p:sp>
      <p:sp>
        <p:nvSpPr>
          <p:cNvPr id="4" name="Rectangle 8"/>
          <p:cNvSpPr>
            <a:spLocks noChangeArrowheads="1"/>
          </p:cNvSpPr>
          <p:nvPr/>
        </p:nvSpPr>
        <p:spPr bwMode="auto">
          <a:xfrm>
            <a:off x="711160" y="19367360"/>
            <a:ext cx="797828" cy="1595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395024" tIns="197512" rIns="395024" bIns="197512" numCol="1" anchor="ctr" anchorCtr="0" compatLnSpc="1">
            <a:prstTxWarp prst="textNoShape">
              <a:avLst/>
            </a:prstTxWarp>
            <a:spAutoFit/>
          </a:bodyPr>
          <a:lstStyle/>
          <a:p>
            <a:pPr defTabSz="3950208" fontAlgn="base">
              <a:spcBef>
                <a:spcPct val="0"/>
              </a:spcBef>
              <a:spcAft>
                <a:spcPct val="0"/>
              </a:spcAft>
            </a:pPr>
            <a:endParaRPr lang="es-MX" sz="7776">
              <a:latin typeface="Arial" pitchFamily="34" charset="0"/>
              <a:cs typeface="Arial" pitchFamily="34" charset="0"/>
            </a:endParaRPr>
          </a:p>
        </p:txBody>
      </p:sp>
      <p:pic>
        <p:nvPicPr>
          <p:cNvPr id="19" name="3 Imagen" descr="Logo UNA sin fond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2808" y="1066211"/>
            <a:ext cx="3514206" cy="351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98F2610-F54C-3706-58C9-EFDB0EE45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9899" y="743514"/>
            <a:ext cx="3200422" cy="4017733"/>
          </a:xfrm>
          <a:prstGeom prst="rect">
            <a:avLst/>
          </a:prstGeom>
        </p:spPr>
      </p:pic>
      <p:pic>
        <p:nvPicPr>
          <p:cNvPr id="6" name="Imagen 5" descr="Imagen que contiene firmar, botella, gente, parada&#10;&#10;Descripción generada automáticamente">
            <a:extLst>
              <a:ext uri="{FF2B5EF4-FFF2-40B4-BE49-F238E27FC236}">
                <a16:creationId xmlns:a16="http://schemas.microsoft.com/office/drawing/2014/main" id="{B5465AAB-230A-2CEB-5E9A-D02E354D12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94478" y="971314"/>
            <a:ext cx="5016086" cy="3789934"/>
          </a:xfrm>
          <a:prstGeom prst="rect">
            <a:avLst/>
          </a:prstGeom>
        </p:spPr>
      </p:pic>
      <p:sp>
        <p:nvSpPr>
          <p:cNvPr id="7" name="CuadroTexto 6">
            <a:extLst>
              <a:ext uri="{FF2B5EF4-FFF2-40B4-BE49-F238E27FC236}">
                <a16:creationId xmlns:a16="http://schemas.microsoft.com/office/drawing/2014/main" id="{1E08415C-F03D-3E38-03EB-ABC31066221C}"/>
              </a:ext>
            </a:extLst>
          </p:cNvPr>
          <p:cNvSpPr txBox="1"/>
          <p:nvPr/>
        </p:nvSpPr>
        <p:spPr>
          <a:xfrm>
            <a:off x="1757334" y="8907496"/>
            <a:ext cx="26866889" cy="4462760"/>
          </a:xfrm>
          <a:prstGeom prst="rect">
            <a:avLst/>
          </a:prstGeom>
          <a:solidFill>
            <a:schemeClr val="accent5">
              <a:lumMod val="20000"/>
              <a:lumOff val="80000"/>
            </a:schemeClr>
          </a:solidFill>
        </p:spPr>
        <p:txBody>
          <a:bodyPr wrap="square" rtlCol="0">
            <a:spAutoFit/>
          </a:bodyPr>
          <a:lstStyle/>
          <a:p>
            <a:pPr algn="ctr" hangingPunct="0"/>
            <a:r>
              <a:rPr lang="es-ES" sz="5400" b="1" dirty="0">
                <a:latin typeface="Tahoma" pitchFamily="34" charset="0"/>
                <a:ea typeface="Tahoma" pitchFamily="34" charset="0"/>
                <a:cs typeface="Tahoma" pitchFamily="34" charset="0"/>
              </a:rPr>
              <a:t>Resumen</a:t>
            </a:r>
          </a:p>
          <a:p>
            <a:pPr algn="just" hangingPunct="0"/>
            <a:endParaRPr lang="es-ES" sz="2000" kern="150" dirty="0">
              <a:latin typeface="Tahoma" panose="020B0604030504040204" pitchFamily="34" charset="0"/>
              <a:ea typeface="Tahoma" panose="020B0604030504040204" pitchFamily="34" charset="0"/>
              <a:cs typeface="Tahoma" panose="020B0604030504040204" pitchFamily="34" charset="0"/>
            </a:endParaRP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Este artículo presenta la problemática del acceso al agua en el contexto del Chaco paraguayo y la alternativa que la Organización No Gubernamental, Pro Comunidades Indígenas (PCI), junto con las comunidades indígenas y campesinas de la zona, ha venido ensayando para buscar solución a la problemática; desde el acceso al agua hasta el desafío de su tratamiento y potabilización para el consumo humano.</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Con este propósito, desde el 2021 PCI ha venido desarrollando, junto con las comunidades indígenas y campesinas, un sistema de tratamiento de agua segura basado en la naturaleza, que utiliza biofiltros (piedra, grava, arena y carbón), cuyas fases de pruebas e implementación en las comunidades, se desarrollan en el presente documento. Este estudio rescata las experiencias y las lecciones aprendidas sobre este proceso en/desde las comunidades involucradas.</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Estas experiencias incluyen la construcción conjunta del sistema con las comunidades indígenas y campesinas, la capacitación técnica a los pobladores en su operación y mantenimiento, cuya finalidad no es otra que la apropiación comunitaria del sistema, en vista a su sostenibilidad. En este caminar, PCI ha tenido experiencias positivas que este documento trata de presentarlas como acciones de buenas prácticas en el marco de la gobernanza del agua en las comunidades involucradas.</a:t>
            </a:r>
          </a:p>
          <a:p>
            <a:pPr algn="just" hangingPunct="0"/>
            <a:r>
              <a:rPr lang="es-UY" sz="2000" kern="150" dirty="0">
                <a:effectLst/>
                <a:latin typeface="Tahoma" panose="020B0604030504040204" pitchFamily="34" charset="0"/>
                <a:ea typeface="Tahoma" panose="020B0604030504040204" pitchFamily="34" charset="0"/>
                <a:cs typeface="Tahoma" panose="020B0604030504040204" pitchFamily="34" charset="0"/>
              </a:rPr>
              <a:t> </a:t>
            </a:r>
            <a:endParaRPr lang="es-ES" sz="2000" kern="150" dirty="0">
              <a:effectLst/>
              <a:latin typeface="Tahoma" panose="020B0604030504040204" pitchFamily="34" charset="0"/>
              <a:ea typeface="Tahoma" panose="020B0604030504040204" pitchFamily="34" charset="0"/>
              <a:cs typeface="Tahoma" panose="020B0604030504040204" pitchFamily="34" charset="0"/>
            </a:endParaRPr>
          </a:p>
          <a:p>
            <a:pPr algn="just" hangingPunct="0"/>
            <a:r>
              <a:rPr lang="es-UY" sz="2000" b="1" kern="150" dirty="0">
                <a:effectLst/>
                <a:latin typeface="Tahoma" panose="020B0604030504040204" pitchFamily="34" charset="0"/>
                <a:ea typeface="Tahoma" panose="020B0604030504040204" pitchFamily="34" charset="0"/>
                <a:cs typeface="Tahoma" panose="020B0604030504040204" pitchFamily="34" charset="0"/>
              </a:rPr>
              <a:t>PALABRAS CLAVE: </a:t>
            </a:r>
            <a:r>
              <a:rPr lang="es-UY" sz="2000" kern="150" dirty="0">
                <a:effectLst/>
                <a:latin typeface="Tahoma" panose="020B0604030504040204" pitchFamily="34" charset="0"/>
                <a:ea typeface="Tahoma" panose="020B0604030504040204" pitchFamily="34" charset="0"/>
                <a:cs typeface="Tahoma" panose="020B0604030504040204" pitchFamily="34" charset="0"/>
              </a:rPr>
              <a:t>Chaco paraguayo, acceso al agua, tratamiento ecológico del agua, biofiltros, sostenibilidad, Pro Comunidades Indígenas</a:t>
            </a:r>
            <a:endParaRPr lang="es-ES" sz="2000" kern="150" dirty="0">
              <a:effectLst/>
              <a:latin typeface="Tahoma" panose="020B0604030504040204" pitchFamily="34" charset="0"/>
              <a:ea typeface="Tahoma" panose="020B0604030504040204" pitchFamily="34" charset="0"/>
              <a:cs typeface="Tahoma" panose="020B0604030504040204" pitchFamily="34" charset="0"/>
            </a:endParaRPr>
          </a:p>
        </p:txBody>
      </p:sp>
      <p:sp>
        <p:nvSpPr>
          <p:cNvPr id="10" name="CuadroTexto 9">
            <a:extLst>
              <a:ext uri="{FF2B5EF4-FFF2-40B4-BE49-F238E27FC236}">
                <a16:creationId xmlns:a16="http://schemas.microsoft.com/office/drawing/2014/main" id="{303B865E-B2DF-36CD-3227-64A994AB66B6}"/>
              </a:ext>
            </a:extLst>
          </p:cNvPr>
          <p:cNvSpPr txBox="1"/>
          <p:nvPr/>
        </p:nvSpPr>
        <p:spPr>
          <a:xfrm>
            <a:off x="1757334" y="13767222"/>
            <a:ext cx="12872247" cy="4231928"/>
          </a:xfrm>
          <a:prstGeom prst="rect">
            <a:avLst/>
          </a:prstGeom>
          <a:solidFill>
            <a:schemeClr val="accent3">
              <a:lumMod val="20000"/>
              <a:lumOff val="80000"/>
            </a:schemeClr>
          </a:solidFill>
        </p:spPr>
        <p:txBody>
          <a:bodyPr wrap="square" rtlCol="0">
            <a:spAutoFit/>
          </a:bodyPr>
          <a:lstStyle/>
          <a:p>
            <a:pPr algn="ctr" hangingPunct="0"/>
            <a:r>
              <a:rPr lang="es-ES" sz="5400" b="1" dirty="0">
                <a:latin typeface="Tahoma" pitchFamily="34" charset="0"/>
                <a:ea typeface="Tahoma" pitchFamily="34" charset="0"/>
                <a:cs typeface="Tahoma" pitchFamily="34" charset="0"/>
              </a:rPr>
              <a:t>Introducción</a:t>
            </a:r>
          </a:p>
          <a:p>
            <a:pPr algn="just" hangingPunct="0"/>
            <a:endParaRPr lang="es-ES" sz="2000" kern="150" dirty="0">
              <a:latin typeface="Tahoma" panose="020B0604030504040204" pitchFamily="34" charset="0"/>
              <a:ea typeface="Tahoma" panose="020B0604030504040204" pitchFamily="34" charset="0"/>
              <a:cs typeface="Tahoma" panose="020B0604030504040204" pitchFamily="34" charset="0"/>
            </a:endParaRP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Este estudio sobre el Sistema de Tratamiento de Agua Segura Basado en la Naturaleza se realizó en el marco de la acción “Comunidades del Chaco Pantanal Resilientes al Cambio Climático”, ejecutado por PCI dentro del proyecto “Voces para la Acción para la Acción Climática Justa”, implementado por WWF Paraguay y la Fundación Avina, así como el Proyecto ‘Vida en el Pantanal’ implementado por PCI y WWF-Py, con apoyo de la U</a:t>
            </a:r>
            <a:r>
              <a:rPr lang="es-ES" sz="2000" kern="150" dirty="0">
                <a:latin typeface="Tahoma" panose="020B0604030504040204" pitchFamily="34" charset="0"/>
                <a:ea typeface="Tahoma" panose="020B0604030504040204" pitchFamily="34" charset="0"/>
                <a:cs typeface="Tahoma" panose="020B0604030504040204" pitchFamily="34" charset="0"/>
              </a:rPr>
              <a:t>nión Europea (UE).</a:t>
            </a:r>
            <a:endParaRPr lang="es-ES" sz="2000" kern="150" dirty="0">
              <a:effectLst/>
              <a:latin typeface="Tahoma" panose="020B0604030504040204" pitchFamily="34" charset="0"/>
              <a:ea typeface="Tahoma" panose="020B0604030504040204" pitchFamily="34" charset="0"/>
              <a:cs typeface="Tahoma" panose="020B0604030504040204" pitchFamily="34" charset="0"/>
            </a:endParaRP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documento desarrolla la problemática del acceso al agua potable en el Chaco paraguayo, el sistema alternativo de tratamiento de agua segura implementado por PCI junto con las comunidades con sus antecedentes y la experiencia de construcción del sistema de tratamiento basado en la naturaleza en las comunidades indígenas y latinas de la zona.</a:t>
            </a:r>
          </a:p>
        </p:txBody>
      </p:sp>
      <p:sp>
        <p:nvSpPr>
          <p:cNvPr id="11" name="CuadroTexto 10">
            <a:extLst>
              <a:ext uri="{FF2B5EF4-FFF2-40B4-BE49-F238E27FC236}">
                <a16:creationId xmlns:a16="http://schemas.microsoft.com/office/drawing/2014/main" id="{47D322C7-C4FB-BFDB-D083-6BC8C1F10892}"/>
              </a:ext>
            </a:extLst>
          </p:cNvPr>
          <p:cNvSpPr txBox="1"/>
          <p:nvPr/>
        </p:nvSpPr>
        <p:spPr>
          <a:xfrm>
            <a:off x="1751870" y="18396116"/>
            <a:ext cx="12872248" cy="2846933"/>
          </a:xfrm>
          <a:prstGeom prst="rect">
            <a:avLst/>
          </a:prstGeom>
          <a:solidFill>
            <a:schemeClr val="accent6">
              <a:lumMod val="20000"/>
              <a:lumOff val="80000"/>
            </a:schemeClr>
          </a:solidFill>
        </p:spPr>
        <p:txBody>
          <a:bodyPr wrap="square" rtlCol="0">
            <a:spAutoFit/>
          </a:bodyPr>
          <a:lstStyle/>
          <a:p>
            <a:pPr algn="ctr" hangingPunct="0"/>
            <a:r>
              <a:rPr lang="es-ES" sz="5400" b="1" dirty="0">
                <a:latin typeface="Tahoma" pitchFamily="34" charset="0"/>
                <a:ea typeface="Tahoma" pitchFamily="34" charset="0"/>
                <a:cs typeface="Tahoma" pitchFamily="34" charset="0"/>
              </a:rPr>
              <a:t>Metodología</a:t>
            </a:r>
          </a:p>
          <a:p>
            <a:pPr algn="just" hangingPunct="0"/>
            <a:endParaRPr lang="es-ES" sz="2000" kern="150" dirty="0">
              <a:latin typeface="Tahoma" panose="020B0604030504040204" pitchFamily="34" charset="0"/>
              <a:ea typeface="Tahoma" panose="020B0604030504040204" pitchFamily="34" charset="0"/>
              <a:cs typeface="Tahoma" panose="020B0604030504040204" pitchFamily="34" charset="0"/>
            </a:endParaRP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a:t>
            </a:r>
            <a:r>
              <a:rPr lang="es-ES" sz="2000" kern="150" dirty="0">
                <a:latin typeface="Tahoma" panose="020B0604030504040204" pitchFamily="34" charset="0"/>
                <a:ea typeface="Tahoma" panose="020B0604030504040204" pitchFamily="34" charset="0"/>
                <a:cs typeface="Tahoma" panose="020B0604030504040204" pitchFamily="34" charset="0"/>
              </a:rPr>
              <a:t>enfoque metodológico utilizado para el estudio es el cualitativo, con técnicas de recolección de datos primarios a través de la observación-participante y entrevistas semiestructuradas a actores claves como técnicos y coordinadores de la institución ejecutora del sistema de agua basado en la naturaleza y líderes comunitarios beneficiarios del mismo. Además, para los datos secundarios se realizó consultas bibliográficas y de documentos institucionales de PCI.</a:t>
            </a:r>
            <a:endParaRPr lang="es-ES" sz="2000" kern="150" dirty="0">
              <a:effectLst/>
              <a:latin typeface="Tahoma" panose="020B0604030504040204" pitchFamily="34" charset="0"/>
              <a:ea typeface="Tahoma" panose="020B0604030504040204" pitchFamily="34" charset="0"/>
              <a:cs typeface="Tahoma" panose="020B0604030504040204" pitchFamily="34" charset="0"/>
            </a:endParaRPr>
          </a:p>
        </p:txBody>
      </p:sp>
      <p:sp>
        <p:nvSpPr>
          <p:cNvPr id="12" name="CuadroTexto 11">
            <a:extLst>
              <a:ext uri="{FF2B5EF4-FFF2-40B4-BE49-F238E27FC236}">
                <a16:creationId xmlns:a16="http://schemas.microsoft.com/office/drawing/2014/main" id="{12DC6A2B-A3E1-47F0-DE23-DBCDE114CE99}"/>
              </a:ext>
            </a:extLst>
          </p:cNvPr>
          <p:cNvSpPr txBox="1"/>
          <p:nvPr/>
        </p:nvSpPr>
        <p:spPr>
          <a:xfrm>
            <a:off x="1809553" y="21640015"/>
            <a:ext cx="12872249" cy="19774644"/>
          </a:xfrm>
          <a:prstGeom prst="rect">
            <a:avLst/>
          </a:prstGeom>
          <a:solidFill>
            <a:schemeClr val="accent4">
              <a:lumMod val="20000"/>
              <a:lumOff val="80000"/>
            </a:schemeClr>
          </a:solidFill>
        </p:spPr>
        <p:txBody>
          <a:bodyPr wrap="square" rtlCol="0">
            <a:spAutoFit/>
          </a:bodyPr>
          <a:lstStyle/>
          <a:p>
            <a:pPr algn="ctr" hangingPunct="0"/>
            <a:r>
              <a:rPr lang="es-ES" sz="5400" b="1" dirty="0">
                <a:latin typeface="Tahoma" pitchFamily="34" charset="0"/>
                <a:ea typeface="Tahoma" pitchFamily="34" charset="0"/>
                <a:cs typeface="Tahoma" pitchFamily="34" charset="0"/>
              </a:rPr>
              <a:t>Resultados</a:t>
            </a:r>
          </a:p>
          <a:p>
            <a:pPr algn="just" hangingPunct="0"/>
            <a:endParaRPr lang="es-ES" sz="2000" kern="150" dirty="0">
              <a:latin typeface="Tahoma" panose="020B0604030504040204" pitchFamily="34" charset="0"/>
              <a:ea typeface="Tahoma" panose="020B0604030504040204" pitchFamily="34" charset="0"/>
              <a:cs typeface="Tahoma" panose="020B0604030504040204" pitchFamily="34" charset="0"/>
            </a:endParaRP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Según Giesbrecht, “nuestras referencias iniciales son el sistema de filtración natural de agua utilizado en Vietnam y la aireación para el mantenimiento del sistema utilizado en Norteamérica, pero luego fuimos modificando y adaptando de acuerdo con la necesidad” (2023). Por su parte, Fulgenci</a:t>
            </a:r>
            <a:r>
              <a:rPr lang="es-ES" sz="2000" kern="150" dirty="0">
                <a:latin typeface="Tahoma" panose="020B0604030504040204" pitchFamily="34" charset="0"/>
                <a:ea typeface="Tahoma" panose="020B0604030504040204" pitchFamily="34" charset="0"/>
                <a:cs typeface="Tahoma" panose="020B0604030504040204" pitchFamily="34" charset="0"/>
              </a:rPr>
              <a:t>o </a:t>
            </a:r>
            <a:r>
              <a:rPr lang="es-ES" sz="2000" kern="150" dirty="0">
                <a:effectLst/>
                <a:latin typeface="Tahoma" panose="020B0604030504040204" pitchFamily="34" charset="0"/>
                <a:ea typeface="Tahoma" panose="020B0604030504040204" pitchFamily="34" charset="0"/>
                <a:cs typeface="Tahoma" panose="020B0604030504040204" pitchFamily="34" charset="0"/>
              </a:rPr>
              <a:t>Méndez relató que venía ya probando el filtrado con arena, grava y carbón en su domicilio, utilizando “agua de la cuneta, de tajamar y de tanque australiano” (2023).</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Los materiales iniciales que han adquirido para armar el sistema de filtrado son 2 tambores de plástico de 200 L que se conectarían por medio de mangueras corrugadas de succión/expulsión de 2 pulgadas, además de todos los accesorios necesarios como llaves de paso, abrazaderas y bridas. Para el </a:t>
            </a:r>
            <a:r>
              <a:rPr lang="es-ES" sz="2000" kern="150" dirty="0" err="1">
                <a:effectLst/>
                <a:latin typeface="Tahoma" panose="020B0604030504040204" pitchFamily="34" charset="0"/>
                <a:ea typeface="Tahoma" panose="020B0604030504040204" pitchFamily="34" charset="0"/>
                <a:cs typeface="Tahoma" panose="020B0604030504040204" pitchFamily="34" charset="0"/>
              </a:rPr>
              <a:t>biofiltrado</a:t>
            </a:r>
            <a:r>
              <a:rPr lang="es-ES" sz="2000" kern="150" dirty="0">
                <a:effectLst/>
                <a:latin typeface="Tahoma" panose="020B0604030504040204" pitchFamily="34" charset="0"/>
                <a:ea typeface="Tahoma" panose="020B0604030504040204" pitchFamily="34" charset="0"/>
                <a:cs typeface="Tahoma" panose="020B0604030504040204" pitchFamily="34" charset="0"/>
              </a:rPr>
              <a:t>, adquirieron piedra, grava en diferentes tamaños, arena y carbón.</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Una vez juntados los materiales y los insumos, Giesbrecht y Méndez buscaron lugares en la ciudad de Filadelfia para realizar la prueba. Luego de pasar por varios lugares, se les concedió el permiso en el Complejo Boreal, un condominio habitacional relativamente nuevo. Este lugar cuenta con un tanque australiano desde donde pudieron bombear el agua para las pruebas.</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agua del tanque australiano está mucho más tiempo estancado, porque el reservorio tiene menos aireación, muchos mohos y más bacterias. Estuvimos experimentando allí durante 6 a 8 meses” (Méndez, 2023). El sistema de filtrado instalado inicialmente en el lugar incluía 3 tambores de 200 L; 2 que cumplían la función de filtrado y uno que colectaba el agua filtrada</a:t>
            </a:r>
            <a:r>
              <a:rPr lang="es-ES" sz="2000" kern="150" dirty="0">
                <a:latin typeface="Tahoma" panose="020B0604030504040204" pitchFamily="34" charset="0"/>
                <a:ea typeface="Tahoma" panose="020B0604030504040204" pitchFamily="34" charset="0"/>
                <a:cs typeface="Tahoma" panose="020B0604030504040204" pitchFamily="34" charset="0"/>
              </a:rPr>
              <a:t>. Además, se contaba con un prefiltro de aros de plástico, que filtraba todo lo que sobrepasaba los 30 micrones.</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agua impulsada con una motobomba  desde el tanque australiano entra en el primer tambor por abajo, a 5 cm arriba de la superficie del tambor. En el interior del tambor, el agua entra encorvado hacia un costado del lado izquierdo o derecho de manera que el agua entre de forma circular. Para esto se aplica un caño encorvado de 2 pulgadas de 45º en el interior del tambor donde ingresa el agua.</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Al principio, durante la prueba, este espacio entre las piedras y el agua se dejaba vacío unos 20 cm para la circulación del agua que posteriormente debe ascender por las capas de los filtros de piedra, grava y arena. Actualmente, este espacio se ocupa con piedra bruta que sirve también de soporte para la tapa de este primer espacio del tambor. Además, actualmente se utiliza tanque en vez de tambor.</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agua que entra en circulación por debajo del tanque atraviesa las piedras brutas y de forma horizontal y circular para posteriormente ascender por la tapa difusora/divisoria del primer espacio hacia la primera capa sólida de piedra triturada. Después, el agua atraviesa la siguiente tapa difusora/divisoria hacia arriba donde se encuentra la grava. Esta segunda capa de grava tiene también una tapa difusora/divisoria por donde pasa el agua a la penúltima capa del primer filtro, donde existe una mezcla de grava y arena en 30x70% aproximadamente.</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Estas 3 capas de piedra bruta, piedra triturada y arena mezclada con grava pueden tener una altura de 20 cm cada una, dependiendo también del tamaño del tanque usado para el filtro. Sin embargo, la penúltima capa ya no tiene tapa difusora/divisoria, sino otra última capa, la más fina, como 3 cm de altura, que se constituye en grava para impedir la perturbación de la arena (con mayor porcentaje) de la penúltima capa con el flujo del agua que sube a la superficie del primer filtro.</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Finalmente, el agua filtrada en este proceso del primer filtro idealmente debe mantenerse como agua estancada en unos 5 cm de altura antes de ingresar a la salida al siguiente proceso de filtrado natural. Este segundo filtro es del mismo tamaño que el anterior y el agua filtrada del primer filtro ingresa también por debajo del segundo filtro. </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interior del segundo filtro de divide - de abajo a arriba -, en un espacio con piedra bruta con tapa difusora, capa de piedra triturada, capa de grava, capa de carbón machacado, capa de mezcla de grava con arena y capa fina de grava. Como se puede observar en este segundo filtro, las diferencias de las divisiones interiores del primer filtro son la incorporación del carbón activado y la disminución de la altura de la capa de grava que, en el primer filtro, era de 20 cm.</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En este segundo filtro, la capa que se constituye de solamente grava tiene una altura aproximada de 10 cm, lo mismo que la capa del carbón machacado. El agua que pasa por este segundo proceso de filtrado ya puede colectarse en un reservorio para su posterior cloración y distribución para usos de consumo humano y doméstico.</a:t>
            </a:r>
          </a:p>
          <a:p>
            <a:pPr algn="just" hangingPunct="0">
              <a:spcBef>
                <a:spcPts val="600"/>
              </a:spcBef>
            </a:pPr>
            <a:r>
              <a:rPr lang="es-ES" sz="2000" kern="150" dirty="0">
                <a:effectLst/>
                <a:latin typeface="Tahoma" panose="020B0604030504040204" pitchFamily="34" charset="0"/>
                <a:ea typeface="Tahoma" panose="020B0604030504040204" pitchFamily="34" charset="0"/>
                <a:cs typeface="Tahoma" panose="020B0604030504040204" pitchFamily="34" charset="0"/>
              </a:rPr>
              <a:t>El sistema de filtrado natural de agua es un método utilizado para purificar agua utilizando solamente elementos naturales. Este proceso se basa en la capacidad de la naturaleza para filtrar y limpiar el agua a través de diversas capas de rocas, gravas, arena y carbón, en este caso.</a:t>
            </a:r>
          </a:p>
        </p:txBody>
      </p:sp>
      <p:sp>
        <p:nvSpPr>
          <p:cNvPr id="14" name="CuadroTexto 13">
            <a:extLst>
              <a:ext uri="{FF2B5EF4-FFF2-40B4-BE49-F238E27FC236}">
                <a16:creationId xmlns:a16="http://schemas.microsoft.com/office/drawing/2014/main" id="{B5B7C643-A9A5-CAE5-CDC4-1CC8F2F2F0E9}"/>
              </a:ext>
            </a:extLst>
          </p:cNvPr>
          <p:cNvSpPr txBox="1"/>
          <p:nvPr/>
        </p:nvSpPr>
        <p:spPr>
          <a:xfrm>
            <a:off x="15247920" y="13767222"/>
            <a:ext cx="13376303" cy="8694688"/>
          </a:xfrm>
          <a:prstGeom prst="rect">
            <a:avLst/>
          </a:prstGeom>
          <a:solidFill>
            <a:schemeClr val="accent2">
              <a:lumMod val="20000"/>
              <a:lumOff val="80000"/>
            </a:schemeClr>
          </a:solidFill>
        </p:spPr>
        <p:txBody>
          <a:bodyPr wrap="square" rtlCol="0">
            <a:spAutoFit/>
          </a:bodyPr>
          <a:lstStyle/>
          <a:p>
            <a:pPr algn="ctr" hangingPunct="0"/>
            <a:r>
              <a:rPr lang="es-ES" sz="5400" b="1" dirty="0">
                <a:latin typeface="Tahoma" pitchFamily="34" charset="0"/>
                <a:ea typeface="Tahoma" pitchFamily="34" charset="0"/>
                <a:cs typeface="Tahoma" pitchFamily="34" charset="0"/>
              </a:rPr>
              <a:t>Conclusión</a:t>
            </a:r>
          </a:p>
          <a:p>
            <a:pPr algn="just" hangingPunct="0"/>
            <a:endParaRPr lang="es-ES" sz="2000" kern="150" dirty="0">
              <a:latin typeface="Tahoma" panose="020B0604030504040204" pitchFamily="34" charset="0"/>
              <a:ea typeface="Tahoma" panose="020B0604030504040204" pitchFamily="34" charset="0"/>
              <a:cs typeface="Tahoma" panose="020B0604030504040204" pitchFamily="34" charset="0"/>
            </a:endParaRP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El sistema de tratamiento de agua segura implementado por PCI en las comunidades indígenas y campesinas del Chaco paraguayo resulta efectivo para poblaciones pequeñas y proporciona una solución a una problemática de larga data en el territorio chaqueño. El sistema es de rápida y fácil construcción y mucho menos costoso en el mantenimiento que el sistema convencional de tratamiento de agua.</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Por su parte, el empoderamiento de los pobladores en la gestión comunitaria y la gobernanza del agua es fundamental para asegurar la sostenibilidad del sistema de agua. Por este motivo, el enfoque de trabajo de PCI siempre ha sido el involucramiento de los pobladores en los proyectos ejecutados en las comunidades desde el inicio.</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En ese sentido, en cada intervención de PCI en las comunidades sobre la temática del agua, se realiza actividades de fortalecimiento organizativo y capacitaciones a miembros de las Comisiones, Juntas de Saneamiento o Consejos Comunitarios. Si se plantea la construcción de sistemas de agua en alguna de las comunidades, se trata siempre de involucrar a los pobladores interesados durante toda la obra desde su diseño para generar ese sentido de apropiación operativa.</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Todo esto no quiere decir que ya se han resuelto todos los desafíos en torno a la problemática del agua en estas comunidades donde se implementaron estos sistemas basados en la naturaleza. El uso racional del agua por parte de los pobladores, la asimilación de la necesidad de implementar mecanismos de control del uso como la instalación de micromedidores, son algunos de los desafíos que se necesitan todavía profundizar </a:t>
            </a:r>
            <a:r>
              <a:rPr lang="es-ES" sz="2000" strike="sngStrike" kern="150" dirty="0">
                <a:effectLst/>
                <a:latin typeface="Tahoma" panose="020B0604030504040204" pitchFamily="34" charset="0"/>
                <a:ea typeface="Tahoma" panose="020B0604030504040204" pitchFamily="34" charset="0"/>
                <a:cs typeface="Tahoma" panose="020B0604030504040204" pitchFamily="34" charset="0"/>
              </a:rPr>
              <a:t>en estas comunidades</a:t>
            </a:r>
            <a:r>
              <a:rPr lang="es-ES" sz="2000" kern="150" dirty="0">
                <a:effectLst/>
                <a:latin typeface="Tahoma" panose="020B0604030504040204" pitchFamily="34" charset="0"/>
                <a:ea typeface="Tahoma" panose="020B0604030504040204" pitchFamily="34" charset="0"/>
                <a:cs typeface="Tahoma" panose="020B0604030504040204" pitchFamily="34" charset="0"/>
              </a:rPr>
              <a:t>.</a:t>
            </a:r>
          </a:p>
          <a:p>
            <a:pPr algn="just" hangingPunct="0">
              <a:spcBef>
                <a:spcPts val="600"/>
              </a:spcBef>
              <a:spcAft>
                <a:spcPts val="600"/>
              </a:spcAft>
            </a:pPr>
            <a:r>
              <a:rPr lang="es-ES" sz="2000" kern="150" dirty="0">
                <a:effectLst/>
                <a:latin typeface="Tahoma" panose="020B0604030504040204" pitchFamily="34" charset="0"/>
                <a:ea typeface="Tahoma" panose="020B0604030504040204" pitchFamily="34" charset="0"/>
                <a:cs typeface="Tahoma" panose="020B0604030504040204" pitchFamily="34" charset="0"/>
              </a:rPr>
              <a:t>Respecto a este mismo sistema de tratamiento de agua segura basado en la naturaleza implementado por PCI, existen también desafíos para ir mejorando y profundizando en cuanto a efectividad y calidad se refiere. Si bien las comunidades pasaron de tomar agua cruda del río o del tajamar a tomar agua filtrada y clorada, PCI se encuentra aún en la gestión de establecer alianzas con científicos investigadores en la materia, como el CEMIT, SENASA y MZ Ingeniería, para realizar más estudios referenciales y los análisis de la calidad del agua resultante de estos sistemas. Esto quiere decir, que el aprendizaje sigue.</a:t>
            </a:r>
          </a:p>
        </p:txBody>
      </p:sp>
      <p:sp>
        <p:nvSpPr>
          <p:cNvPr id="15" name="CuadroTexto 14">
            <a:extLst>
              <a:ext uri="{FF2B5EF4-FFF2-40B4-BE49-F238E27FC236}">
                <a16:creationId xmlns:a16="http://schemas.microsoft.com/office/drawing/2014/main" id="{5B1C21F8-A149-9FCD-4A2A-2A449063836E}"/>
              </a:ext>
            </a:extLst>
          </p:cNvPr>
          <p:cNvSpPr txBox="1"/>
          <p:nvPr/>
        </p:nvSpPr>
        <p:spPr>
          <a:xfrm>
            <a:off x="15190778" y="30774200"/>
            <a:ext cx="13376303" cy="10356681"/>
          </a:xfrm>
          <a:prstGeom prst="rect">
            <a:avLst/>
          </a:prstGeom>
          <a:solidFill>
            <a:schemeClr val="bg1">
              <a:lumMod val="95000"/>
            </a:schemeClr>
          </a:solidFill>
        </p:spPr>
        <p:txBody>
          <a:bodyPr wrap="square" rtlCol="0">
            <a:spAutoFit/>
          </a:bodyPr>
          <a:lstStyle/>
          <a:p>
            <a:pPr algn="ctr" hangingPunct="0"/>
            <a:r>
              <a:rPr lang="es-ES" sz="5400" b="1" dirty="0">
                <a:latin typeface="Tahoma" pitchFamily="34" charset="0"/>
                <a:ea typeface="Tahoma" pitchFamily="34" charset="0"/>
                <a:cs typeface="Tahoma" pitchFamily="34" charset="0"/>
              </a:rPr>
              <a:t>Referencias</a:t>
            </a:r>
          </a:p>
          <a:p>
            <a:pPr algn="just" hangingPunct="0"/>
            <a:endParaRPr lang="es-ES" sz="2000" kern="150" dirty="0">
              <a:latin typeface="Tahoma" panose="020B0604030504040204" pitchFamily="34" charset="0"/>
              <a:ea typeface="Tahoma" panose="020B0604030504040204" pitchFamily="34" charset="0"/>
              <a:cs typeface="Tahoma" panose="020B0604030504040204" pitchFamily="34" charset="0"/>
            </a:endParaRPr>
          </a:p>
          <a:p>
            <a:pPr marL="180000" indent="-468000" hangingPunct="0">
              <a:spcBef>
                <a:spcPts val="600"/>
              </a:spcBef>
              <a:spcAft>
                <a:spcPts val="600"/>
              </a:spcAft>
            </a:pPr>
            <a:r>
              <a:rPr lang="es-ES" sz="1800" kern="150" dirty="0" err="1">
                <a:effectLst/>
                <a:latin typeface="Tahoma" panose="020B0604030504040204" pitchFamily="34" charset="0"/>
                <a:ea typeface="Tahoma" panose="020B0604030504040204" pitchFamily="34" charset="0"/>
                <a:cs typeface="Tahoma" panose="020B0604030504040204" pitchFamily="34" charset="0"/>
              </a:rPr>
              <a:t>Aqueosus</a:t>
            </a:r>
            <a:r>
              <a:rPr lang="es-ES" sz="1800" kern="150" dirty="0">
                <a:effectLst/>
                <a:latin typeface="Tahoma" panose="020B0604030504040204" pitchFamily="34" charset="0"/>
                <a:ea typeface="Tahoma" panose="020B0604030504040204" pitchFamily="34" charset="0"/>
                <a:cs typeface="Tahoma" panose="020B0604030504040204" pitchFamily="34" charset="0"/>
              </a:rPr>
              <a:t>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Solutions</a:t>
            </a:r>
            <a:r>
              <a:rPr lang="es-ES" sz="1800" kern="150" dirty="0">
                <a:effectLst/>
                <a:latin typeface="Tahoma" panose="020B0604030504040204" pitchFamily="34" charset="0"/>
                <a:ea typeface="Tahoma" panose="020B0604030504040204" pitchFamily="34" charset="0"/>
                <a:cs typeface="Tahoma" panose="020B0604030504040204" pitchFamily="34" charset="0"/>
              </a:rPr>
              <a:t>. (2016). Sistema de tratamiento de agua, para 300 litros por día. EE.UU./Tailandia: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Aqueous</a:t>
            </a:r>
            <a:r>
              <a:rPr lang="es-ES" sz="1800" kern="150" dirty="0">
                <a:effectLst/>
                <a:latin typeface="Tahoma" panose="020B0604030504040204" pitchFamily="34" charset="0"/>
                <a:ea typeface="Tahoma" panose="020B0604030504040204" pitchFamily="34" charset="0"/>
                <a:cs typeface="Tahoma" panose="020B0604030504040204" pitchFamily="34" charset="0"/>
              </a:rPr>
              <a:t>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Solutions</a:t>
            </a:r>
            <a:r>
              <a:rPr lang="es-ES" sz="1800" kern="150" dirty="0">
                <a:effectLst/>
                <a:latin typeface="Tahoma" panose="020B0604030504040204" pitchFamily="34" charset="0"/>
                <a:ea typeface="Tahoma" panose="020B0604030504040204" pitchFamily="34" charset="0"/>
                <a:cs typeface="Tahoma" panose="020B0604030504040204" pitchFamily="34" charset="0"/>
              </a:rPr>
              <a:t>.</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Cabrera, 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Harder</a:t>
            </a:r>
            <a:r>
              <a:rPr lang="es-ES" sz="1800" kern="150" dirty="0">
                <a:effectLst/>
                <a:latin typeface="Tahoma" panose="020B0604030504040204" pitchFamily="34" charset="0"/>
                <a:ea typeface="Tahoma" panose="020B0604030504040204" pitchFamily="34" charset="0"/>
                <a:cs typeface="Tahoma" panose="020B0604030504040204" pitchFamily="34" charset="0"/>
              </a:rPr>
              <a:t>, W., Bareiro, D., Servín, E., &amp; Basabe, V. (2021). Sistemas de captación y almacenamiento de agua en el Chaco Central. Tte. 1º Manuel Irala Fernández: Facultad de Ciencias Agrarias, Universidad Nacional de Asunción.</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Cutamuraja, B. (14 de Setiembre de 2022). Entrevista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semi-estructurada</a:t>
            </a:r>
            <a:r>
              <a:rPr lang="es-ES" sz="1800" kern="150" dirty="0">
                <a:effectLst/>
                <a:latin typeface="Tahoma" panose="020B0604030504040204" pitchFamily="34" charset="0"/>
                <a:ea typeface="Tahoma" panose="020B0604030504040204" pitchFamily="34" charset="0"/>
                <a:cs typeface="Tahoma" panose="020B0604030504040204" pitchFamily="34" charset="0"/>
              </a:rPr>
              <a:t> sobre sistema de agua basado en la naturaleza en Cucaani. (A. Saldívar, Entrevistador)</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Cutamuraja, B. (14 de Setiembre de 2022). Entrevista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semi-estructurada</a:t>
            </a:r>
            <a:r>
              <a:rPr lang="es-ES" sz="1800" kern="150" dirty="0">
                <a:effectLst/>
                <a:latin typeface="Tahoma" panose="020B0604030504040204" pitchFamily="34" charset="0"/>
                <a:ea typeface="Tahoma" panose="020B0604030504040204" pitchFamily="34" charset="0"/>
                <a:cs typeface="Tahoma" panose="020B0604030504040204" pitchFamily="34" charset="0"/>
              </a:rPr>
              <a:t> sobre sistema de agua basado en la naturaleza en Cucaani. (A. Saldívar, Entrevistador) Obtenido de https://www.facebook.com/watch/?v=395891899189064</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Dosapei, S. (14 de Setiembre de 2022). Entrevista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semi-estructurada</a:t>
            </a:r>
            <a:r>
              <a:rPr lang="es-ES" sz="1800" kern="150" dirty="0">
                <a:effectLst/>
                <a:latin typeface="Tahoma" panose="020B0604030504040204" pitchFamily="34" charset="0"/>
                <a:ea typeface="Tahoma" panose="020B0604030504040204" pitchFamily="34" charset="0"/>
                <a:cs typeface="Tahoma" panose="020B0604030504040204" pitchFamily="34" charset="0"/>
              </a:rPr>
              <a:t> sobre sistema de tratamiento y potabilización de agua basado en la naturaleza de Cucaani. (A. Saldívar, Entrevistador) Obtenido de https://www.facebook.com/watch/?v=395891899189064</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Giesbrecht, K. (17 de Abril de 2023). Conversación informal sobre sistema de agua basado en la naturaleza. (N. Valdez, Entrevistador)</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Martínez, C. (14 de Setiembre de 2022). Entrevista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semi-estructurada</a:t>
            </a:r>
            <a:r>
              <a:rPr lang="es-ES" sz="1800" kern="150" dirty="0">
                <a:effectLst/>
                <a:latin typeface="Tahoma" panose="020B0604030504040204" pitchFamily="34" charset="0"/>
                <a:ea typeface="Tahoma" panose="020B0604030504040204" pitchFamily="34" charset="0"/>
                <a:cs typeface="Tahoma" panose="020B0604030504040204" pitchFamily="34" charset="0"/>
              </a:rPr>
              <a:t> sobre sistema de tratamiento y potabilización basado en la naturaleza. (A. Saldívar, Entrevistador) Obtenido de https://www.facebook.com/watch/?v=395891899189064</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Méndez, F. (12 de Abril de 2023). Entrevista </a:t>
            </a:r>
            <a:r>
              <a:rPr lang="es-ES" sz="1800" kern="150" dirty="0" err="1">
                <a:effectLst/>
                <a:latin typeface="Tahoma" panose="020B0604030504040204" pitchFamily="34" charset="0"/>
                <a:ea typeface="Tahoma" panose="020B0604030504040204" pitchFamily="34" charset="0"/>
                <a:cs typeface="Tahoma" panose="020B0604030504040204" pitchFamily="34" charset="0"/>
              </a:rPr>
              <a:t>semi-estructurada</a:t>
            </a:r>
            <a:r>
              <a:rPr lang="es-ES" sz="1800" kern="150" dirty="0">
                <a:effectLst/>
                <a:latin typeface="Tahoma" panose="020B0604030504040204" pitchFamily="34" charset="0"/>
                <a:ea typeface="Tahoma" panose="020B0604030504040204" pitchFamily="34" charset="0"/>
                <a:cs typeface="Tahoma" panose="020B0604030504040204" pitchFamily="34" charset="0"/>
              </a:rPr>
              <a:t> sobre sistema de agua basado en la naturaleza. (N. Valdez, Entrevistador)</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PCI. (8 de Setiembre de 2020). Pro Comunidades Indígenas. Obtenido de Facebook: https://www.facebook.com/PCI.Chaco/posts/pfbid02uQ4EhrQhL7ASZDhrxZs9VcLYjPe1JLnrtsdcD6BBU4sWzqw4f3j9dWb9Jt1QeY5vl</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PCI. (1 de Noviembre de 2021). Pro Comunidades Indígenas. Obtenido de Facebook: https://www.facebook.com/PCI.Chaco/posts/pfbid0h3RNDAjkoTGvPHwXfy9ZP2a3A1pvH1UMa8hhq5onxAMLEgA4D2dKWu1nhmLXr2Ssl</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PCI. (29 de Junio de 2022). Nosotros. Obtenido de PCI - Pro Comunidades Indígenas: https://pci.org.py/nosotros/</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PCI. (14 de Setiembre de 2022). Pro Comunidades Indígenas. Obtenido de Facebook: https://www.facebook.com/watch/?v=395891899189064</a:t>
            </a:r>
          </a:p>
          <a:p>
            <a:pPr marL="180000" indent="-468000" hangingPunct="0">
              <a:spcBef>
                <a:spcPts val="600"/>
              </a:spcBef>
              <a:spcAft>
                <a:spcPts val="600"/>
              </a:spcAft>
            </a:pPr>
            <a:r>
              <a:rPr lang="es-ES" sz="1800" kern="150" dirty="0">
                <a:effectLst/>
                <a:latin typeface="Tahoma" panose="020B0604030504040204" pitchFamily="34" charset="0"/>
                <a:ea typeface="Tahoma" panose="020B0604030504040204" pitchFamily="34" charset="0"/>
                <a:cs typeface="Tahoma" panose="020B0604030504040204" pitchFamily="34" charset="0"/>
              </a:rPr>
              <a:t>PCI. (12 de Abril de 2022). YouTube. Obtenido de YouTube: https://www.youtube.com/watch?v=dU5Ip3rUTI0</a:t>
            </a:r>
          </a:p>
        </p:txBody>
      </p:sp>
      <p:pic>
        <p:nvPicPr>
          <p:cNvPr id="62" name="Imagen 61" descr="Imagen que contiene persona, edificio, exterior, hombre&#10;&#10;Descripción generada automáticamente">
            <a:extLst>
              <a:ext uri="{FF2B5EF4-FFF2-40B4-BE49-F238E27FC236}">
                <a16:creationId xmlns:a16="http://schemas.microsoft.com/office/drawing/2014/main" id="{3BF12E68-1A62-DDCC-85BC-67C6CCD514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bwMode="auto">
          <a:xfrm>
            <a:off x="15247919" y="22693287"/>
            <a:ext cx="3908272" cy="2016224"/>
          </a:xfrm>
          <a:prstGeom prst="rect">
            <a:avLst/>
          </a:prstGeom>
          <a:noFill/>
          <a:ln>
            <a:noFill/>
          </a:ln>
          <a:extLst>
            <a:ext uri="{53640926-AAD7-44D8-BBD7-CCE9431645EC}">
              <a14:shadowObscured xmlns:a14="http://schemas.microsoft.com/office/drawing/2010/main"/>
            </a:ext>
          </a:extLst>
        </p:spPr>
      </p:pic>
      <p:pic>
        <p:nvPicPr>
          <p:cNvPr id="63" name="Imagen 62" descr="Imagen que contiene edificio, casa, pasto, hecho de madera&#10;&#10;Descripción generada automáticamente">
            <a:extLst>
              <a:ext uri="{FF2B5EF4-FFF2-40B4-BE49-F238E27FC236}">
                <a16:creationId xmlns:a16="http://schemas.microsoft.com/office/drawing/2014/main" id="{313BC36F-D882-F92D-E450-01D78448B855}"/>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b="-73"/>
          <a:stretch/>
        </p:blipFill>
        <p:spPr bwMode="auto">
          <a:xfrm>
            <a:off x="19299198" y="22693287"/>
            <a:ext cx="3395280" cy="2016224"/>
          </a:xfrm>
          <a:prstGeom prst="rect">
            <a:avLst/>
          </a:prstGeom>
          <a:noFill/>
          <a:ln>
            <a:noFill/>
          </a:ln>
          <a:extLst>
            <a:ext uri="{53640926-AAD7-44D8-BBD7-CCE9431645EC}">
              <a14:shadowObscured xmlns:a14="http://schemas.microsoft.com/office/drawing/2010/main"/>
            </a:ext>
          </a:extLst>
        </p:spPr>
      </p:pic>
      <p:pic>
        <p:nvPicPr>
          <p:cNvPr id="1025" name="Imagen 1024" descr="Imagen que contiene pelota, raqueta, béisbol, jugador&#10;&#10;Descripción generada automáticamente">
            <a:extLst>
              <a:ext uri="{FF2B5EF4-FFF2-40B4-BE49-F238E27FC236}">
                <a16:creationId xmlns:a16="http://schemas.microsoft.com/office/drawing/2014/main" id="{26BBDE93-6FD1-D998-0F6F-860995BE27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0" b="14486"/>
          <a:stretch/>
        </p:blipFill>
        <p:spPr bwMode="auto">
          <a:xfrm>
            <a:off x="26209218" y="22693287"/>
            <a:ext cx="2415005" cy="2011731"/>
          </a:xfrm>
          <a:prstGeom prst="rect">
            <a:avLst/>
          </a:prstGeom>
          <a:noFill/>
          <a:ln>
            <a:noFill/>
          </a:ln>
          <a:extLst>
            <a:ext uri="{53640926-AAD7-44D8-BBD7-CCE9431645EC}">
              <a14:shadowObscured xmlns:a14="http://schemas.microsoft.com/office/drawing/2010/main"/>
            </a:ext>
          </a:extLst>
        </p:spPr>
      </p:pic>
      <p:pic>
        <p:nvPicPr>
          <p:cNvPr id="1026" name="Imagen 1025" descr="Una rueda de auto&#10;&#10;Descripción generada automáticamente con confianza baja">
            <a:extLst>
              <a:ext uri="{FF2B5EF4-FFF2-40B4-BE49-F238E27FC236}">
                <a16:creationId xmlns:a16="http://schemas.microsoft.com/office/drawing/2014/main" id="{B7FDE5DF-B1DC-0EAD-FF93-0BEAEA40F2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939"/>
          <a:stretch/>
        </p:blipFill>
        <p:spPr bwMode="auto">
          <a:xfrm>
            <a:off x="22837485" y="22693287"/>
            <a:ext cx="3228747" cy="2011730"/>
          </a:xfrm>
          <a:prstGeom prst="rect">
            <a:avLst/>
          </a:prstGeom>
          <a:noFill/>
          <a:ln>
            <a:noFill/>
          </a:ln>
          <a:extLst>
            <a:ext uri="{53640926-AAD7-44D8-BBD7-CCE9431645EC}">
              <a14:shadowObscured xmlns:a14="http://schemas.microsoft.com/office/drawing/2010/main"/>
            </a:ext>
          </a:extLst>
        </p:spPr>
      </p:pic>
      <p:pic>
        <p:nvPicPr>
          <p:cNvPr id="1027" name="Imagen 1026">
            <a:extLst>
              <a:ext uri="{FF2B5EF4-FFF2-40B4-BE49-F238E27FC236}">
                <a16:creationId xmlns:a16="http://schemas.microsoft.com/office/drawing/2014/main" id="{DF32FE30-1DFB-9791-AD02-27604EDA0614}"/>
              </a:ext>
            </a:extLst>
          </p:cNvPr>
          <p:cNvPicPr preferRelativeResize="0">
            <a:picLocks/>
          </p:cNvPicPr>
          <p:nvPr/>
        </p:nvPicPr>
        <p:blipFill rotWithShape="1">
          <a:blip r:embed="rId10" cstate="print">
            <a:extLst>
              <a:ext uri="{28A0092B-C50C-407E-A947-70E740481C1C}">
                <a14:useLocalDpi xmlns:a14="http://schemas.microsoft.com/office/drawing/2010/main" val="0"/>
              </a:ext>
            </a:extLst>
          </a:blip>
          <a:srcRect/>
          <a:stretch/>
        </p:blipFill>
        <p:spPr bwMode="auto">
          <a:xfrm>
            <a:off x="15247919" y="24936394"/>
            <a:ext cx="13413787" cy="5510248"/>
          </a:xfrm>
          <a:prstGeom prst="rect">
            <a:avLst/>
          </a:prstGeom>
        </p:spPr>
      </p:pic>
    </p:spTree>
    <p:extLst>
      <p:ext uri="{BB962C8B-B14F-4D97-AF65-F5344CB8AC3E}">
        <p14:creationId xmlns:p14="http://schemas.microsoft.com/office/powerpoint/2010/main" val="187998131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2301</Words>
  <Application>Microsoft Office PowerPoint</Application>
  <PresentationFormat>Personalizado</PresentationFormat>
  <Paragraphs>55</Paragraphs>
  <Slides>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vt:i4>
      </vt:variant>
    </vt:vector>
  </HeadingPairs>
  <TitlesOfParts>
    <vt:vector size="5" baseType="lpstr">
      <vt:lpstr>Arial</vt:lpstr>
      <vt:lpstr>Calibri</vt:lpstr>
      <vt:lpstr>Tahoma</vt:lpstr>
      <vt:lpstr>Tema de Office</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NB3 Asus PCI</cp:lastModifiedBy>
  <cp:revision>51</cp:revision>
  <dcterms:created xsi:type="dcterms:W3CDTF">2018-07-23T15:56:23Z</dcterms:created>
  <dcterms:modified xsi:type="dcterms:W3CDTF">2023-10-04T21:52:50Z</dcterms:modified>
</cp:coreProperties>
</file>