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67275" cy="42794238"/>
  <p:notesSz cx="6858000" cy="9144000"/>
  <p:defaultTextStyle>
    <a:defPPr>
      <a:defRPr lang="es-MX"/>
    </a:defPPr>
    <a:lvl1pPr marL="0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1pPr>
    <a:lvl2pPr marL="1992569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2pPr>
    <a:lvl3pPr marL="3985138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3pPr>
    <a:lvl4pPr marL="5977707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4pPr>
    <a:lvl5pPr marL="7970276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5pPr>
    <a:lvl6pPr marL="9962845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6pPr>
    <a:lvl7pPr marL="11955414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7pPr>
    <a:lvl8pPr marL="13947983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8pPr>
    <a:lvl9pPr marL="15940552" algn="l" defTabSz="3985138" rtl="0" eaLnBrk="1" latinLnBrk="0" hangingPunct="1">
      <a:defRPr sz="78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 userDrawn="1">
          <p15:clr>
            <a:srgbClr val="A4A3A4"/>
          </p15:clr>
        </p15:guide>
        <p15:guide id="2" pos="95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35" autoAdjust="0"/>
    <p:restoredTop sz="94660"/>
  </p:normalViewPr>
  <p:slideViewPr>
    <p:cSldViewPr>
      <p:cViewPr varScale="1">
        <p:scale>
          <a:sx n="17" d="100"/>
          <a:sy n="17" d="100"/>
        </p:scale>
        <p:origin x="2982" y="204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0046" y="13293964"/>
            <a:ext cx="25727184" cy="91730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0091" y="24250070"/>
            <a:ext cx="21187093" cy="109363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7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5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2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0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5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25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0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35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6457829" y="2288310"/>
            <a:ext cx="5107605" cy="4867844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35029" y="2288310"/>
            <a:ext cx="14818356" cy="4867844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36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1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0907" y="27499259"/>
            <a:ext cx="25727184" cy="8499413"/>
          </a:xfrm>
        </p:spPr>
        <p:txBody>
          <a:bodyPr anchor="t"/>
          <a:lstStyle>
            <a:lvl1pPr algn="l">
              <a:defRPr sz="1728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0907" y="18138031"/>
            <a:ext cx="25727184" cy="9361233"/>
          </a:xfrm>
        </p:spPr>
        <p:txBody>
          <a:bodyPr anchor="b"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975104" indent="0">
              <a:buNone/>
              <a:defRPr sz="7776">
                <a:solidFill>
                  <a:schemeClr val="tx1">
                    <a:tint val="75000"/>
                  </a:schemeClr>
                </a:solidFill>
              </a:defRPr>
            </a:lvl2pPr>
            <a:lvl3pPr marL="3950208" indent="0">
              <a:buNone/>
              <a:defRPr sz="6912">
                <a:solidFill>
                  <a:schemeClr val="tx1">
                    <a:tint val="75000"/>
                  </a:schemeClr>
                </a:solidFill>
              </a:defRPr>
            </a:lvl3pPr>
            <a:lvl4pPr marL="5925312" indent="0">
              <a:buNone/>
              <a:defRPr sz="6048">
                <a:solidFill>
                  <a:schemeClr val="tx1">
                    <a:tint val="75000"/>
                  </a:schemeClr>
                </a:solidFill>
              </a:defRPr>
            </a:lvl4pPr>
            <a:lvl5pPr marL="7900416" indent="0">
              <a:buNone/>
              <a:defRPr sz="6048">
                <a:solidFill>
                  <a:schemeClr val="tx1">
                    <a:tint val="75000"/>
                  </a:schemeClr>
                </a:solidFill>
              </a:defRPr>
            </a:lvl5pPr>
            <a:lvl6pPr marL="9875520" indent="0">
              <a:buNone/>
              <a:defRPr sz="6048">
                <a:solidFill>
                  <a:schemeClr val="tx1">
                    <a:tint val="75000"/>
                  </a:schemeClr>
                </a:solidFill>
              </a:defRPr>
            </a:lvl6pPr>
            <a:lvl7pPr marL="11850624" indent="0">
              <a:buNone/>
              <a:defRPr sz="6048">
                <a:solidFill>
                  <a:schemeClr val="tx1">
                    <a:tint val="75000"/>
                  </a:schemeClr>
                </a:solidFill>
              </a:defRPr>
            </a:lvl7pPr>
            <a:lvl8pPr marL="13825728" indent="0">
              <a:buNone/>
              <a:defRPr sz="6048">
                <a:solidFill>
                  <a:schemeClr val="tx1">
                    <a:tint val="75000"/>
                  </a:schemeClr>
                </a:solidFill>
              </a:defRPr>
            </a:lvl8pPr>
            <a:lvl9pPr marL="15800832" indent="0">
              <a:buNone/>
              <a:defRPr sz="60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5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35029" y="13313767"/>
            <a:ext cx="9962978" cy="37652989"/>
          </a:xfrm>
        </p:spPr>
        <p:txBody>
          <a:bodyPr/>
          <a:lstStyle>
            <a:lvl1pPr>
              <a:defRPr sz="12096"/>
            </a:lvl1pPr>
            <a:lvl2pPr>
              <a:defRPr sz="10368"/>
            </a:lvl2pPr>
            <a:lvl3pPr>
              <a:defRPr sz="8640"/>
            </a:lvl3pPr>
            <a:lvl4pPr>
              <a:defRPr sz="7776"/>
            </a:lvl4pPr>
            <a:lvl5pPr>
              <a:defRPr sz="7776"/>
            </a:lvl5pPr>
            <a:lvl6pPr>
              <a:defRPr sz="7776"/>
            </a:lvl6pPr>
            <a:lvl7pPr>
              <a:defRPr sz="7776"/>
            </a:lvl7pPr>
            <a:lvl8pPr>
              <a:defRPr sz="7776"/>
            </a:lvl8pPr>
            <a:lvl9pPr>
              <a:defRPr sz="777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1602462" y="13313767"/>
            <a:ext cx="9962978" cy="37652989"/>
          </a:xfrm>
        </p:spPr>
        <p:txBody>
          <a:bodyPr/>
          <a:lstStyle>
            <a:lvl1pPr>
              <a:defRPr sz="12096"/>
            </a:lvl1pPr>
            <a:lvl2pPr>
              <a:defRPr sz="10368"/>
            </a:lvl2pPr>
            <a:lvl3pPr>
              <a:defRPr sz="8640"/>
            </a:lvl3pPr>
            <a:lvl4pPr>
              <a:defRPr sz="7776"/>
            </a:lvl4pPr>
            <a:lvl5pPr>
              <a:defRPr sz="7776"/>
            </a:lvl5pPr>
            <a:lvl6pPr>
              <a:defRPr sz="7776"/>
            </a:lvl6pPr>
            <a:lvl7pPr>
              <a:defRPr sz="7776"/>
            </a:lvl7pPr>
            <a:lvl8pPr>
              <a:defRPr sz="7776"/>
            </a:lvl8pPr>
            <a:lvl9pPr>
              <a:defRPr sz="777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13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3366" y="9579177"/>
            <a:ext cx="13373303" cy="3992146"/>
          </a:xfrm>
        </p:spPr>
        <p:txBody>
          <a:bodyPr anchor="b"/>
          <a:lstStyle>
            <a:lvl1pPr marL="0" indent="0">
              <a:buNone/>
              <a:defRPr sz="10368" b="1"/>
            </a:lvl1pPr>
            <a:lvl2pPr marL="1975104" indent="0">
              <a:buNone/>
              <a:defRPr sz="8640" b="1"/>
            </a:lvl2pPr>
            <a:lvl3pPr marL="3950208" indent="0">
              <a:buNone/>
              <a:defRPr sz="7776" b="1"/>
            </a:lvl3pPr>
            <a:lvl4pPr marL="5925312" indent="0">
              <a:buNone/>
              <a:defRPr sz="6912" b="1"/>
            </a:lvl4pPr>
            <a:lvl5pPr marL="7900416" indent="0">
              <a:buNone/>
              <a:defRPr sz="6912" b="1"/>
            </a:lvl5pPr>
            <a:lvl6pPr marL="9875520" indent="0">
              <a:buNone/>
              <a:defRPr sz="6912" b="1"/>
            </a:lvl6pPr>
            <a:lvl7pPr marL="11850624" indent="0">
              <a:buNone/>
              <a:defRPr sz="6912" b="1"/>
            </a:lvl7pPr>
            <a:lvl8pPr marL="13825728" indent="0">
              <a:buNone/>
              <a:defRPr sz="6912" b="1"/>
            </a:lvl8pPr>
            <a:lvl9pPr marL="15800832" indent="0">
              <a:buNone/>
              <a:defRPr sz="691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3366" y="13571321"/>
            <a:ext cx="13373303" cy="24656220"/>
          </a:xfrm>
        </p:spPr>
        <p:txBody>
          <a:bodyPr/>
          <a:lstStyle>
            <a:lvl1pPr>
              <a:defRPr sz="10368"/>
            </a:lvl1pPr>
            <a:lvl2pPr>
              <a:defRPr sz="8640"/>
            </a:lvl2pPr>
            <a:lvl3pPr>
              <a:defRPr sz="7776"/>
            </a:lvl3pPr>
            <a:lvl4pPr>
              <a:defRPr sz="6912"/>
            </a:lvl4pPr>
            <a:lvl5pPr>
              <a:defRPr sz="6912"/>
            </a:lvl5pPr>
            <a:lvl6pPr>
              <a:defRPr sz="6912"/>
            </a:lvl6pPr>
            <a:lvl7pPr>
              <a:defRPr sz="6912"/>
            </a:lvl7pPr>
            <a:lvl8pPr>
              <a:defRPr sz="6912"/>
            </a:lvl8pPr>
            <a:lvl9pPr>
              <a:defRPr sz="691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75363" y="9579177"/>
            <a:ext cx="13378555" cy="3992146"/>
          </a:xfrm>
        </p:spPr>
        <p:txBody>
          <a:bodyPr anchor="b"/>
          <a:lstStyle>
            <a:lvl1pPr marL="0" indent="0">
              <a:buNone/>
              <a:defRPr sz="10368" b="1"/>
            </a:lvl1pPr>
            <a:lvl2pPr marL="1975104" indent="0">
              <a:buNone/>
              <a:defRPr sz="8640" b="1"/>
            </a:lvl2pPr>
            <a:lvl3pPr marL="3950208" indent="0">
              <a:buNone/>
              <a:defRPr sz="7776" b="1"/>
            </a:lvl3pPr>
            <a:lvl4pPr marL="5925312" indent="0">
              <a:buNone/>
              <a:defRPr sz="6912" b="1"/>
            </a:lvl4pPr>
            <a:lvl5pPr marL="7900416" indent="0">
              <a:buNone/>
              <a:defRPr sz="6912" b="1"/>
            </a:lvl5pPr>
            <a:lvl6pPr marL="9875520" indent="0">
              <a:buNone/>
              <a:defRPr sz="6912" b="1"/>
            </a:lvl6pPr>
            <a:lvl7pPr marL="11850624" indent="0">
              <a:buNone/>
              <a:defRPr sz="6912" b="1"/>
            </a:lvl7pPr>
            <a:lvl8pPr marL="13825728" indent="0">
              <a:buNone/>
              <a:defRPr sz="6912" b="1"/>
            </a:lvl8pPr>
            <a:lvl9pPr marL="15800832" indent="0">
              <a:buNone/>
              <a:defRPr sz="691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75363" y="13571321"/>
            <a:ext cx="13378555" cy="24656220"/>
          </a:xfrm>
        </p:spPr>
        <p:txBody>
          <a:bodyPr/>
          <a:lstStyle>
            <a:lvl1pPr>
              <a:defRPr sz="10368"/>
            </a:lvl1pPr>
            <a:lvl2pPr>
              <a:defRPr sz="8640"/>
            </a:lvl2pPr>
            <a:lvl3pPr>
              <a:defRPr sz="7776"/>
            </a:lvl3pPr>
            <a:lvl4pPr>
              <a:defRPr sz="6912"/>
            </a:lvl4pPr>
            <a:lvl5pPr>
              <a:defRPr sz="6912"/>
            </a:lvl5pPr>
            <a:lvl6pPr>
              <a:defRPr sz="6912"/>
            </a:lvl6pPr>
            <a:lvl7pPr>
              <a:defRPr sz="6912"/>
            </a:lvl7pPr>
            <a:lvl8pPr>
              <a:defRPr sz="6912"/>
            </a:lvl8pPr>
            <a:lvl9pPr>
              <a:defRPr sz="691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85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30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3370" y="1703849"/>
            <a:ext cx="9957726" cy="7251247"/>
          </a:xfrm>
        </p:spPr>
        <p:txBody>
          <a:bodyPr anchor="b"/>
          <a:lstStyle>
            <a:lvl1pPr algn="l">
              <a:defRPr sz="864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3668" y="1703849"/>
            <a:ext cx="16920250" cy="36523698"/>
          </a:xfrm>
        </p:spPr>
        <p:txBody>
          <a:bodyPr/>
          <a:lstStyle>
            <a:lvl1pPr>
              <a:defRPr sz="13824"/>
            </a:lvl1pPr>
            <a:lvl2pPr>
              <a:defRPr sz="12096"/>
            </a:lvl2pPr>
            <a:lvl3pPr>
              <a:defRPr sz="10368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3370" y="8955094"/>
            <a:ext cx="9957726" cy="29272451"/>
          </a:xfrm>
        </p:spPr>
        <p:txBody>
          <a:bodyPr/>
          <a:lstStyle>
            <a:lvl1pPr marL="0" indent="0">
              <a:buNone/>
              <a:defRPr sz="6048"/>
            </a:lvl1pPr>
            <a:lvl2pPr marL="1975104" indent="0">
              <a:buNone/>
              <a:defRPr sz="5184"/>
            </a:lvl2pPr>
            <a:lvl3pPr marL="3950208" indent="0">
              <a:buNone/>
              <a:defRPr sz="4320"/>
            </a:lvl3pPr>
            <a:lvl4pPr marL="5925312" indent="0">
              <a:buNone/>
              <a:defRPr sz="3888"/>
            </a:lvl4pPr>
            <a:lvl5pPr marL="7900416" indent="0">
              <a:buNone/>
              <a:defRPr sz="3888"/>
            </a:lvl5pPr>
            <a:lvl6pPr marL="9875520" indent="0">
              <a:buNone/>
              <a:defRPr sz="3888"/>
            </a:lvl6pPr>
            <a:lvl7pPr marL="11850624" indent="0">
              <a:buNone/>
              <a:defRPr sz="3888"/>
            </a:lvl7pPr>
            <a:lvl8pPr marL="13825728" indent="0">
              <a:buNone/>
              <a:defRPr sz="3888"/>
            </a:lvl8pPr>
            <a:lvl9pPr marL="15800832" indent="0">
              <a:buNone/>
              <a:defRPr sz="388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26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2598" y="29955971"/>
            <a:ext cx="18160365" cy="3536473"/>
          </a:xfrm>
        </p:spPr>
        <p:txBody>
          <a:bodyPr anchor="b"/>
          <a:lstStyle>
            <a:lvl1pPr algn="l">
              <a:defRPr sz="864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2598" y="3823742"/>
            <a:ext cx="18160365" cy="25676543"/>
          </a:xfrm>
        </p:spPr>
        <p:txBody>
          <a:bodyPr/>
          <a:lstStyle>
            <a:lvl1pPr marL="0" indent="0">
              <a:buNone/>
              <a:defRPr sz="13824"/>
            </a:lvl1pPr>
            <a:lvl2pPr marL="1975104" indent="0">
              <a:buNone/>
              <a:defRPr sz="12096"/>
            </a:lvl2pPr>
            <a:lvl3pPr marL="3950208" indent="0">
              <a:buNone/>
              <a:defRPr sz="10368"/>
            </a:lvl3pPr>
            <a:lvl4pPr marL="5925312" indent="0">
              <a:buNone/>
              <a:defRPr sz="8640"/>
            </a:lvl4pPr>
            <a:lvl5pPr marL="7900416" indent="0">
              <a:buNone/>
              <a:defRPr sz="8640"/>
            </a:lvl5pPr>
            <a:lvl6pPr marL="9875520" indent="0">
              <a:buNone/>
              <a:defRPr sz="8640"/>
            </a:lvl6pPr>
            <a:lvl7pPr marL="11850624" indent="0">
              <a:buNone/>
              <a:defRPr sz="8640"/>
            </a:lvl7pPr>
            <a:lvl8pPr marL="13825728" indent="0">
              <a:buNone/>
              <a:defRPr sz="8640"/>
            </a:lvl8pPr>
            <a:lvl9pPr marL="15800832" indent="0">
              <a:buNone/>
              <a:defRPr sz="864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2598" y="33492444"/>
            <a:ext cx="18160365" cy="5022374"/>
          </a:xfrm>
        </p:spPr>
        <p:txBody>
          <a:bodyPr/>
          <a:lstStyle>
            <a:lvl1pPr marL="0" indent="0">
              <a:buNone/>
              <a:defRPr sz="6048"/>
            </a:lvl1pPr>
            <a:lvl2pPr marL="1975104" indent="0">
              <a:buNone/>
              <a:defRPr sz="5184"/>
            </a:lvl2pPr>
            <a:lvl3pPr marL="3950208" indent="0">
              <a:buNone/>
              <a:defRPr sz="4320"/>
            </a:lvl3pPr>
            <a:lvl4pPr marL="5925312" indent="0">
              <a:buNone/>
              <a:defRPr sz="3888"/>
            </a:lvl4pPr>
            <a:lvl5pPr marL="7900416" indent="0">
              <a:buNone/>
              <a:defRPr sz="3888"/>
            </a:lvl5pPr>
            <a:lvl6pPr marL="9875520" indent="0">
              <a:buNone/>
              <a:defRPr sz="3888"/>
            </a:lvl6pPr>
            <a:lvl7pPr marL="11850624" indent="0">
              <a:buNone/>
              <a:defRPr sz="3888"/>
            </a:lvl7pPr>
            <a:lvl8pPr marL="13825728" indent="0">
              <a:buNone/>
              <a:defRPr sz="3888"/>
            </a:lvl8pPr>
            <a:lvl9pPr marL="15800832" indent="0">
              <a:buNone/>
              <a:defRPr sz="388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24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3364" y="9985331"/>
            <a:ext cx="27240548" cy="28242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513364" y="39663925"/>
            <a:ext cx="7062364" cy="2278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5741-7BD7-49F8-AF3C-EBE99D763498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0341319" y="39663925"/>
            <a:ext cx="9584637" cy="2278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1691547" y="39663925"/>
            <a:ext cx="7062364" cy="2278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61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50208" rtl="0" eaLnBrk="1" latinLnBrk="0" hangingPunct="1">
        <a:spcBef>
          <a:spcPct val="0"/>
        </a:spcBef>
        <a:buNone/>
        <a:defRPr sz="190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1328" indent="-1481328" algn="l" defTabSz="3950208" rtl="0" eaLnBrk="1" latinLnBrk="0" hangingPunct="1">
        <a:spcBef>
          <a:spcPct val="20000"/>
        </a:spcBef>
        <a:buFont typeface="Arial" pitchFamily="34" charset="0"/>
        <a:buChar char="•"/>
        <a:defRPr sz="13824" kern="1200">
          <a:solidFill>
            <a:schemeClr val="tx1"/>
          </a:solidFill>
          <a:latin typeface="+mn-lt"/>
          <a:ea typeface="+mn-ea"/>
          <a:cs typeface="+mn-cs"/>
        </a:defRPr>
      </a:lvl1pPr>
      <a:lvl2pPr marL="3209544" indent="-1234440" algn="l" defTabSz="3950208" rtl="0" eaLnBrk="1" latinLnBrk="0" hangingPunct="1">
        <a:spcBef>
          <a:spcPct val="20000"/>
        </a:spcBef>
        <a:buFont typeface="Arial" pitchFamily="34" charset="0"/>
        <a:buChar char="–"/>
        <a:defRPr sz="12096" kern="1200">
          <a:solidFill>
            <a:schemeClr val="tx1"/>
          </a:solidFill>
          <a:latin typeface="+mn-lt"/>
          <a:ea typeface="+mn-ea"/>
          <a:cs typeface="+mn-cs"/>
        </a:defRPr>
      </a:lvl2pPr>
      <a:lvl3pPr marL="4937760" indent="-987552" algn="l" defTabSz="3950208" rtl="0" eaLnBrk="1" latinLnBrk="0" hangingPunct="1">
        <a:spcBef>
          <a:spcPct val="20000"/>
        </a:spcBef>
        <a:buFont typeface="Arial" pitchFamily="34" charset="0"/>
        <a:buChar char="•"/>
        <a:defRPr sz="10368" kern="1200">
          <a:solidFill>
            <a:schemeClr val="tx1"/>
          </a:solidFill>
          <a:latin typeface="+mn-lt"/>
          <a:ea typeface="+mn-ea"/>
          <a:cs typeface="+mn-cs"/>
        </a:defRPr>
      </a:lvl3pPr>
      <a:lvl4pPr marL="6912864" indent="-987552" algn="l" defTabSz="3950208" rtl="0" eaLnBrk="1" latinLnBrk="0" hangingPunct="1">
        <a:spcBef>
          <a:spcPct val="20000"/>
        </a:spcBef>
        <a:buFont typeface="Arial" pitchFamily="34" charset="0"/>
        <a:buChar char="–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887968" indent="-987552" algn="l" defTabSz="3950208" rtl="0" eaLnBrk="1" latinLnBrk="0" hangingPunct="1">
        <a:spcBef>
          <a:spcPct val="20000"/>
        </a:spcBef>
        <a:buFont typeface="Arial" pitchFamily="34" charset="0"/>
        <a:buChar char="»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863072" indent="-987552" algn="l" defTabSz="3950208" rtl="0" eaLnBrk="1" latinLnBrk="0" hangingPunct="1">
        <a:spcBef>
          <a:spcPct val="20000"/>
        </a:spcBef>
        <a:buFont typeface="Arial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2838176" indent="-987552" algn="l" defTabSz="3950208" rtl="0" eaLnBrk="1" latinLnBrk="0" hangingPunct="1">
        <a:spcBef>
          <a:spcPct val="20000"/>
        </a:spcBef>
        <a:buFont typeface="Arial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4813280" indent="-987552" algn="l" defTabSz="3950208" rtl="0" eaLnBrk="1" latinLnBrk="0" hangingPunct="1">
        <a:spcBef>
          <a:spcPct val="20000"/>
        </a:spcBef>
        <a:buFont typeface="Arial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6788384" indent="-987552" algn="l" defTabSz="3950208" rtl="0" eaLnBrk="1" latinLnBrk="0" hangingPunct="1">
        <a:spcBef>
          <a:spcPct val="20000"/>
        </a:spcBef>
        <a:buFont typeface="Arial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1pPr>
      <a:lvl2pPr marL="1975104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2pPr>
      <a:lvl3pPr marL="3950208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3pPr>
      <a:lvl4pPr marL="5925312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4pPr>
      <a:lvl5pPr marL="7900416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5pPr>
      <a:lvl6pPr marL="9875520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6pPr>
      <a:lvl7pPr marL="11850624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7pPr>
      <a:lvl8pPr marL="13825728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8pPr>
      <a:lvl9pPr marL="15800832" algn="l" defTabSz="3950208" rtl="0" eaLnBrk="1" latinLnBrk="0" hangingPunct="1">
        <a:defRPr sz="77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320249" y="-1737217"/>
            <a:ext cx="797828" cy="5614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95024" tIns="197512" rIns="395024" bIns="1975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33890"/>
          </a:p>
        </p:txBody>
      </p:sp>
      <p:cxnSp>
        <p:nvCxnSpPr>
          <p:cNvPr id="31" name="Line 13"/>
          <p:cNvCxnSpPr>
            <a:cxnSpLocks noChangeShapeType="1"/>
          </p:cNvCxnSpPr>
          <p:nvPr/>
        </p:nvCxnSpPr>
        <p:spPr bwMode="auto">
          <a:xfrm>
            <a:off x="1757334" y="9887275"/>
            <a:ext cx="26866888" cy="0"/>
          </a:xfrm>
          <a:prstGeom prst="line">
            <a:avLst/>
          </a:prstGeom>
          <a:noFill/>
          <a:ln w="36576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16 Rectángulo"/>
          <p:cNvSpPr/>
          <p:nvPr/>
        </p:nvSpPr>
        <p:spPr>
          <a:xfrm>
            <a:off x="1135184" y="6354419"/>
            <a:ext cx="27996914" cy="3017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752" b="1" cap="al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Uso </a:t>
            </a:r>
            <a:r>
              <a:rPr lang="pt-BR" sz="4752" b="1" cap="all" dirty="0">
                <a:latin typeface="Tahoma" pitchFamily="34" charset="0"/>
                <a:ea typeface="Tahoma" pitchFamily="34" charset="0"/>
                <a:cs typeface="Tahoma" pitchFamily="34" charset="0"/>
              </a:rPr>
              <a:t>combinado de condicionador de ar e ventilador de teto</a:t>
            </a:r>
            <a:endParaRPr lang="es-MX" sz="4752" cap="al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MX" sz="3888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ctr"/>
            <a:r>
              <a:rPr lang="pt-BR" sz="3456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Costa, Jean </a:t>
            </a:r>
            <a:r>
              <a:rPr lang="pt-BR" sz="3456" dirty="0">
                <a:latin typeface="Tahoma" pitchFamily="34" charset="0"/>
                <a:ea typeface="Tahoma" pitchFamily="34" charset="0"/>
                <a:cs typeface="Tahoma" pitchFamily="34" charset="0"/>
              </a:rPr>
              <a:t>Carlos </a:t>
            </a:r>
            <a:r>
              <a:rPr lang="pt-BR" sz="3456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Lourenço ; Faria Neto, </a:t>
            </a:r>
            <a:r>
              <a:rPr lang="pt-BR" sz="3456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Antonio</a:t>
            </a:r>
            <a:r>
              <a:rPr lang="pt-BR" sz="3456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; </a:t>
            </a:r>
            <a:r>
              <a:rPr lang="pt-BR" sz="3456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Cassula</a:t>
            </a:r>
            <a:r>
              <a:rPr lang="pt-BR" sz="3456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Agnelo </a:t>
            </a:r>
            <a:r>
              <a:rPr lang="pt-BR" sz="3456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Marotta</a:t>
            </a:r>
            <a:endParaRPr lang="es-MX" sz="3456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3456" dirty="0">
                <a:latin typeface="Tahoma" pitchFamily="34" charset="0"/>
                <a:ea typeface="Tahoma" pitchFamily="34" charset="0"/>
                <a:cs typeface="Tahoma" pitchFamily="34" charset="0"/>
              </a:rPr>
              <a:t>agnelo.cassula@unesp.br</a:t>
            </a:r>
            <a:endParaRPr lang="es-MX" sz="3456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3456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UNESP - </a:t>
            </a:r>
            <a:r>
              <a:rPr lang="es-PY" sz="3456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Universidade</a:t>
            </a:r>
            <a:r>
              <a:rPr lang="es-PY" sz="3456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PY" sz="3456" dirty="0">
                <a:latin typeface="Tahoma" pitchFamily="34" charset="0"/>
                <a:ea typeface="Tahoma" pitchFamily="34" charset="0"/>
                <a:cs typeface="Tahoma" pitchFamily="34" charset="0"/>
              </a:rPr>
              <a:t>Estadual Paulista, </a:t>
            </a:r>
            <a:r>
              <a:rPr lang="es-PY" sz="3456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Guaratinguetá</a:t>
            </a:r>
            <a:r>
              <a:rPr lang="es-PY" sz="3456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Brasil</a:t>
            </a:r>
            <a:endParaRPr lang="es-MX" sz="3456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20249" y="-1737217"/>
            <a:ext cx="797828" cy="5614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95024" tIns="197512" rIns="395024" bIns="1975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33890"/>
          </a:p>
        </p:txBody>
      </p:sp>
      <p:sp>
        <p:nvSpPr>
          <p:cNvPr id="47" name="46 Rectángulo"/>
          <p:cNvSpPr/>
          <p:nvPr/>
        </p:nvSpPr>
        <p:spPr>
          <a:xfrm>
            <a:off x="15781709" y="29345672"/>
            <a:ext cx="4916731" cy="890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5184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REFERÊNCIAS</a:t>
            </a:r>
            <a:endParaRPr lang="es-MX" sz="5184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20249" y="-1819514"/>
            <a:ext cx="797828" cy="5614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95024" tIns="197512" rIns="395024" bIns="1975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3389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711160" y="-585065"/>
            <a:ext cx="797828" cy="5614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95024" tIns="197512" rIns="395024" bIns="1975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3389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11160" y="19488374"/>
            <a:ext cx="797828" cy="159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95024" tIns="197512" rIns="395024" bIns="197512" numCol="1" anchor="ctr" anchorCtr="0" compatLnSpc="1">
            <a:prstTxWarp prst="textNoShape">
              <a:avLst/>
            </a:prstTxWarp>
            <a:spAutoFit/>
          </a:bodyPr>
          <a:lstStyle/>
          <a:p>
            <a:pPr defTabSz="3950208" fontAlgn="base">
              <a:spcBef>
                <a:spcPct val="0"/>
              </a:spcBef>
              <a:spcAft>
                <a:spcPct val="0"/>
              </a:spcAft>
            </a:pPr>
            <a:endParaRPr lang="es-MX" sz="7776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3 Imagen" descr="Logo UNA sin fon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640" y="1296274"/>
            <a:ext cx="3805343" cy="3805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F98F2610-F54C-3706-58C9-EFDB0EE45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899" y="187283"/>
            <a:ext cx="4798026" cy="6023327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508988" y="11748047"/>
            <a:ext cx="13161730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Segundo </a:t>
            </a:r>
            <a:r>
              <a:rPr lang="pt-BR" sz="3600" dirty="0" err="1"/>
              <a:t>Pierrehumbert</a:t>
            </a:r>
            <a:r>
              <a:rPr lang="pt-BR" sz="3600" dirty="0"/>
              <a:t> (2019), as mudanças climáticas vêm sendo um dos maiores desafios ambientais do século 21, impactando na economia, na política, na gestão empresarial e até no estilo de vida das sociedades modernas. Historicamente as medidas de economia e conservação de energia eram voltadas para o setor industrial, pois este era considerado o setor que mais se consumia energia. Com o aquecimento global, devido as mudanças climáticas impostas pelos gases de efeito estufa, os equipamentos responsáveis pela climatização em edifícios se tornaram cada vez mais populares, e sua utilização em massa fez com que o maior consumo de energia se deslocasse para o setor de edificações. </a:t>
            </a:r>
            <a:endParaRPr lang="pt-BR" sz="3600" dirty="0" smtClean="0"/>
          </a:p>
          <a:p>
            <a:pPr algn="just"/>
            <a:r>
              <a:rPr lang="pt-BR" sz="3600" dirty="0" smtClean="0"/>
              <a:t>Dados revelaram que em 2019, o consumo de energia de edifícios residenciais chegou próximo aos 36</a:t>
            </a:r>
            <a:r>
              <a:rPr lang="pt-BR" sz="3600" dirty="0"/>
              <a:t>% (IEA, 2019</a:t>
            </a:r>
            <a:r>
              <a:rPr lang="pt-BR" sz="3600" dirty="0" smtClean="0"/>
              <a:t>). No Brasil, em 2022 o setor de edificações consumiu quase 50% da energia gerada e emitiu 40% dos gases de efeito estufa motivado pela climatização </a:t>
            </a:r>
            <a:r>
              <a:rPr lang="pt-BR" sz="3600" dirty="0"/>
              <a:t>dos ambientes (</a:t>
            </a:r>
            <a:r>
              <a:rPr lang="pt-BR" sz="3600" dirty="0" smtClean="0"/>
              <a:t>BALANÇO ENERGÉTICO </a:t>
            </a:r>
            <a:r>
              <a:rPr lang="pt-BR" sz="3600" dirty="0"/>
              <a:t>NACIONAL, 2022). </a:t>
            </a:r>
            <a:r>
              <a:rPr lang="pt-BR" sz="3600" dirty="0" smtClean="0"/>
              <a:t>Assim, torna-se necessário encontrar uma maneira de reduzir o consumo de energia nestes ambientes sem restringir o conforto e o crescimento econômico. Nesse sentido, o objetivo geral desta pesquisa é avaliar o potencial de economia de energia elétrica proporcionada pelo uso combinado de condicionadores de ar e ventiladores de teto em um ambiente fechado (indoor), sem afetar o conforto térmico de seus ocupantes. </a:t>
            </a:r>
            <a:endParaRPr lang="pt-BR" sz="3600" dirty="0"/>
          </a:p>
        </p:txBody>
      </p:sp>
      <p:sp>
        <p:nvSpPr>
          <p:cNvPr id="20" name="46 Rectángulo"/>
          <p:cNvSpPr/>
          <p:nvPr/>
        </p:nvSpPr>
        <p:spPr>
          <a:xfrm>
            <a:off x="1508988" y="10526572"/>
            <a:ext cx="4823756" cy="890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5184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INTRODUÇÃO</a:t>
            </a:r>
            <a:endParaRPr lang="es-MX" sz="5184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3" name="Picture 2" descr="C:\Users\Agnelo\Documents\LogoUnesp\SA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6685" y="715451"/>
            <a:ext cx="3778134" cy="33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9652" y="4398539"/>
            <a:ext cx="3765666" cy="108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46 Rectángulo"/>
          <p:cNvSpPr/>
          <p:nvPr/>
        </p:nvSpPr>
        <p:spPr>
          <a:xfrm>
            <a:off x="1508988" y="25174736"/>
            <a:ext cx="8206093" cy="890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5184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MATERIAIS E MÉTODOS</a:t>
            </a:r>
            <a:endParaRPr lang="es-MX" sz="5184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5781709" y="11748047"/>
            <a:ext cx="13161730" cy="1726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Durante os experimentos onde o condicionador de ar opera </a:t>
            </a:r>
            <a:r>
              <a:rPr lang="pt-BR" sz="3600" dirty="0" err="1" smtClean="0"/>
              <a:t>isolada-mente</a:t>
            </a:r>
            <a:r>
              <a:rPr lang="pt-BR" sz="3600" dirty="0"/>
              <a:t>, os ocupantes ajustam o seu termostato para a temperatura que lhes deixem termicamente confortáveis. Esse ajuste depende de </a:t>
            </a:r>
            <a:r>
              <a:rPr lang="pt-BR" sz="3600" dirty="0" smtClean="0"/>
              <a:t>diversos </a:t>
            </a:r>
            <a:r>
              <a:rPr lang="pt-BR" sz="3600" dirty="0"/>
              <a:t>fatores, tais como a carga térmica do ambiente, o </a:t>
            </a:r>
            <a:r>
              <a:rPr lang="pt-BR" sz="3600" dirty="0" err="1" smtClean="0"/>
              <a:t>metabo-lismo</a:t>
            </a:r>
            <a:r>
              <a:rPr lang="pt-BR" sz="3600" dirty="0" smtClean="0"/>
              <a:t> </a:t>
            </a:r>
            <a:r>
              <a:rPr lang="pt-BR" sz="3600" dirty="0"/>
              <a:t>dos ocupantes, o isolamento térmico de suas roupas, etc. </a:t>
            </a:r>
          </a:p>
          <a:p>
            <a:pPr algn="just"/>
            <a:r>
              <a:rPr lang="pt-BR" sz="3600" dirty="0" smtClean="0"/>
              <a:t>Um segundo experimento será realizado com o </a:t>
            </a:r>
            <a:r>
              <a:rPr lang="pt-BR" sz="3600" dirty="0"/>
              <a:t>uso combinado de condicionadores de ar e ventiladores de </a:t>
            </a:r>
            <a:r>
              <a:rPr lang="pt-BR" sz="3600" dirty="0" smtClean="0"/>
              <a:t>teto. Sabe-se </a:t>
            </a:r>
            <a:r>
              <a:rPr lang="pt-BR" sz="3600" dirty="0"/>
              <a:t>que a circulação do ar não afeta a temperatura ambiente, mas pode afetar a sensação térmica das pessoas, aumentando ou diminuindo seu conforto térmico. Assim, conforme relatado na literatura, é possível ajustar o termostato do condicionador de ar em uma temperatura maior e compensar essa elevação promovendo a circulação de ar no ambiente, por meio de ventiladores. Desta forma pretende-se manter o mesmo nível de conforto térmico obtido com a operação isolada do condicionador de </a:t>
            </a:r>
            <a:r>
              <a:rPr lang="pt-BR" sz="3600" dirty="0" smtClean="0"/>
              <a:t>ar com </a:t>
            </a:r>
            <a:r>
              <a:rPr lang="pt-BR" sz="3600" dirty="0"/>
              <a:t>o termostato ajustado em uma temperatura </a:t>
            </a:r>
            <a:r>
              <a:rPr lang="pt-BR" sz="3600" dirty="0" smtClean="0"/>
              <a:t>menor, porém, consumindo menos energia.</a:t>
            </a:r>
          </a:p>
          <a:p>
            <a:pPr algn="just"/>
            <a:r>
              <a:rPr lang="pt-BR" sz="3600" dirty="0"/>
              <a:t>Ao final dos experimentos, com base nas distribuições amostrais da sensação térmica dos ocupantes, coletadas durante as duas fases experimentais, será testada a hipótese de que o uso combinado do condicionador de ar e dos ventiladores permite que o termostato do condicionador de ar seja ajustado em uma temperatura maior, mantendo-se o mesmo nível de conforto </a:t>
            </a:r>
            <a:r>
              <a:rPr lang="pt-BR" sz="3600" dirty="0" smtClean="0"/>
              <a:t>térmico.</a:t>
            </a:r>
          </a:p>
          <a:p>
            <a:pPr algn="just"/>
            <a:r>
              <a:rPr lang="pt-BR" sz="3600" dirty="0"/>
              <a:t>Uma vez confirmada essa hipótese, o objetivo é determinar a diferença máxima no ajuste do termostato entre ambas as situações, isto é, o atraso na percepção da elevação da temperatura, provocado pela circulação de ar. Os relatos da literatura, sugerem que essa variação esteja entre 3 e 4 °C</a:t>
            </a:r>
            <a:r>
              <a:rPr lang="pt-BR" sz="3600" dirty="0" smtClean="0"/>
              <a:t>.</a:t>
            </a:r>
          </a:p>
          <a:p>
            <a:pPr algn="just"/>
            <a:r>
              <a:rPr lang="pt-BR" sz="3600" dirty="0"/>
              <a:t>Em todos os experimentos, o consumo energético dos condicionadores de ar e ventiladores estão sendo monitorados. Portanto, será possível determinar a economia líquida de energia </a:t>
            </a:r>
            <a:r>
              <a:rPr lang="pt-BR" sz="3600" dirty="0" smtClean="0"/>
              <a:t>obtida </a:t>
            </a:r>
            <a:r>
              <a:rPr lang="pt-BR" sz="3600" dirty="0"/>
              <a:t>por essa modalidade de climatização de ambientes. 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508988" y="26464953"/>
            <a:ext cx="13161730" cy="1394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O estudo está sendo conduzido em </a:t>
            </a:r>
            <a:r>
              <a:rPr lang="pt-BR" sz="3600" dirty="0" smtClean="0"/>
              <a:t>um laboratório de informática de  49 m</a:t>
            </a:r>
            <a:r>
              <a:rPr lang="pt-BR" sz="3600" baseline="30000" dirty="0" smtClean="0"/>
              <a:t>2</a:t>
            </a:r>
            <a:r>
              <a:rPr lang="pt-BR" sz="3600" dirty="0" smtClean="0"/>
              <a:t> dentro de uma </a:t>
            </a:r>
            <a:r>
              <a:rPr lang="pt-BR" sz="3600" dirty="0"/>
              <a:t>escola técnica </a:t>
            </a:r>
            <a:r>
              <a:rPr lang="pt-BR" sz="3600" dirty="0" smtClean="0"/>
              <a:t>do Brasil, onde foram </a:t>
            </a:r>
            <a:r>
              <a:rPr lang="pt-BR" sz="3600" dirty="0"/>
              <a:t>instalados sensores de temperatura e umidade relativa do ar em diferentes </a:t>
            </a:r>
            <a:r>
              <a:rPr lang="pt-BR" sz="3600" dirty="0" smtClean="0"/>
              <a:t>pontos, </a:t>
            </a:r>
            <a:r>
              <a:rPr lang="pt-BR" sz="3600" dirty="0"/>
              <a:t>sendo cinco sensores internos e um sensor externo, além de medidores de energia para registrar os dados de consumo do condicionador de ar e ventiladores de teto. O laboratório é equipado com 20 computadores </a:t>
            </a:r>
            <a:r>
              <a:rPr lang="pt-BR" sz="3600" dirty="0" smtClean="0"/>
              <a:t>desktop</a:t>
            </a:r>
            <a:r>
              <a:rPr lang="pt-BR" sz="3600" dirty="0"/>
              <a:t>; 8 lâmpadas </a:t>
            </a:r>
            <a:r>
              <a:rPr lang="pt-BR" sz="3600" dirty="0" err="1" smtClean="0"/>
              <a:t>LEDs</a:t>
            </a:r>
            <a:r>
              <a:rPr lang="pt-BR" sz="3600" dirty="0" smtClean="0"/>
              <a:t> tubular</a:t>
            </a:r>
            <a:r>
              <a:rPr lang="pt-BR" sz="3600" dirty="0"/>
              <a:t>; 1 condicionador de ar </a:t>
            </a:r>
            <a:r>
              <a:rPr lang="pt-BR" sz="3600" dirty="0" smtClean="0"/>
              <a:t>(36.000 </a:t>
            </a:r>
            <a:r>
              <a:rPr lang="pt-BR" sz="3600" dirty="0"/>
              <a:t>BTU/h </a:t>
            </a:r>
            <a:r>
              <a:rPr lang="pt-BR" sz="3600" dirty="0" smtClean="0"/>
              <a:t> ~10.550 </a:t>
            </a:r>
            <a:r>
              <a:rPr lang="pt-BR" sz="3600" dirty="0"/>
              <a:t>W); 2 ventiladores de teto </a:t>
            </a:r>
            <a:r>
              <a:rPr lang="pt-BR" sz="3600" dirty="0" smtClean="0"/>
              <a:t>(96 W cada) e </a:t>
            </a:r>
            <a:r>
              <a:rPr lang="pt-BR" sz="3600" dirty="0"/>
              <a:t>duas janelas de vidro </a:t>
            </a:r>
            <a:r>
              <a:rPr lang="pt-BR" sz="3600" dirty="0" smtClean="0"/>
              <a:t>(3,5 x 2 m).</a:t>
            </a:r>
          </a:p>
          <a:p>
            <a:pPr algn="just"/>
            <a:r>
              <a:rPr lang="pt-BR" sz="3600" dirty="0"/>
              <a:t>Os alunos voluntários </a:t>
            </a:r>
            <a:r>
              <a:rPr lang="pt-BR" sz="3600" dirty="0" smtClean="0"/>
              <a:t>são </a:t>
            </a:r>
            <a:r>
              <a:rPr lang="pt-BR" sz="3600" dirty="0"/>
              <a:t>solicitados a responder um questionário em relação a sua percepção térmica. </a:t>
            </a:r>
            <a:r>
              <a:rPr lang="pt-BR" sz="3600" dirty="0" smtClean="0"/>
              <a:t>O experimento </a:t>
            </a:r>
            <a:r>
              <a:rPr lang="pt-BR" sz="3600" dirty="0"/>
              <a:t>consiste em anotar a temperatura </a:t>
            </a:r>
            <a:r>
              <a:rPr lang="pt-BR" sz="3600" dirty="0" smtClean="0"/>
              <a:t>dos </a:t>
            </a:r>
            <a:r>
              <a:rPr lang="pt-BR" sz="3600" dirty="0"/>
              <a:t>sensores internos e externo e os alunos </a:t>
            </a:r>
            <a:r>
              <a:rPr lang="pt-BR" sz="3600" dirty="0" smtClean="0"/>
              <a:t>são </a:t>
            </a:r>
            <a:r>
              <a:rPr lang="pt-BR" sz="3600" dirty="0"/>
              <a:t>convidados a marcar sua sensação térmica numa escala de 21 </a:t>
            </a:r>
            <a:r>
              <a:rPr lang="pt-BR" sz="3600" dirty="0" smtClean="0"/>
              <a:t>pontos, -10 (muito frio) </a:t>
            </a:r>
            <a:r>
              <a:rPr lang="pt-BR" sz="3600" dirty="0"/>
              <a:t>a +</a:t>
            </a:r>
            <a:r>
              <a:rPr lang="pt-BR" sz="3600" dirty="0" smtClean="0"/>
              <a:t>10 (muito quente), a </a:t>
            </a:r>
            <a:r>
              <a:rPr lang="pt-BR" sz="3600" dirty="0"/>
              <a:t>cada variação de 1 </a:t>
            </a:r>
            <a:r>
              <a:rPr lang="pt-BR" sz="3600" dirty="0" err="1"/>
              <a:t>ºC</a:t>
            </a:r>
            <a:r>
              <a:rPr lang="pt-BR" sz="3600" dirty="0"/>
              <a:t> da temperatura interna. Para alcançar o objetivo deste trabalho serão realizados dois conjuntos de experimentos, um para a operação exclusiva do condicionador de ar e outro para operação combinada do condicionador de ar e ventilador de teto. Os dois </a:t>
            </a:r>
            <a:r>
              <a:rPr lang="pt-BR" sz="3600" dirty="0" smtClean="0"/>
              <a:t>experimentos </a:t>
            </a:r>
            <a:r>
              <a:rPr lang="pt-BR" sz="3600" dirty="0"/>
              <a:t>têm por objetivo medir a sensação térmica dos alunos, bem como o consumo energético dos equipamentos de climatização em operação</a:t>
            </a:r>
            <a:r>
              <a:rPr lang="pt-BR" sz="3600" dirty="0" smtClean="0"/>
              <a:t>.</a:t>
            </a:r>
          </a:p>
          <a:p>
            <a:pPr algn="just"/>
            <a:r>
              <a:rPr lang="pt-BR" sz="3600" dirty="0"/>
              <a:t>Os experimentos serão realizados em cinco dias consecutivos, onde nestes dias será considerado um único ajuste no termostato do condicionador de ar. Para os próximos cinco dias consecutivos é feito um novo ajuste no termostato e </a:t>
            </a:r>
            <a:r>
              <a:rPr lang="pt-BR" sz="3600" dirty="0" smtClean="0"/>
              <a:t>o processo </a:t>
            </a:r>
            <a:r>
              <a:rPr lang="pt-BR" sz="3600" dirty="0"/>
              <a:t>se repete para toda a faixa de temperatura selecionada (23 </a:t>
            </a:r>
            <a:r>
              <a:rPr lang="pt-BR" sz="3600" dirty="0" err="1"/>
              <a:t>ºC</a:t>
            </a:r>
            <a:r>
              <a:rPr lang="pt-BR" sz="3600" dirty="0"/>
              <a:t> a 27 </a:t>
            </a:r>
            <a:r>
              <a:rPr lang="pt-BR" sz="3600" dirty="0" err="1"/>
              <a:t>ºC</a:t>
            </a:r>
            <a:r>
              <a:rPr lang="pt-BR" sz="3600" dirty="0"/>
              <a:t>).</a:t>
            </a:r>
          </a:p>
        </p:txBody>
      </p:sp>
      <p:sp>
        <p:nvSpPr>
          <p:cNvPr id="28" name="46 Rectángulo"/>
          <p:cNvSpPr/>
          <p:nvPr/>
        </p:nvSpPr>
        <p:spPr>
          <a:xfrm>
            <a:off x="15781709" y="10526572"/>
            <a:ext cx="4666662" cy="890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5184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RESULTADOS</a:t>
            </a:r>
            <a:endParaRPr lang="es-MX" sz="5184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5781709" y="30747711"/>
            <a:ext cx="13161730" cy="9961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 algn="just">
              <a:spcAft>
                <a:spcPts val="800"/>
              </a:spcAft>
            </a:pPr>
            <a:r>
              <a:rPr lang="pt-BR" sz="3200" dirty="0" smtClean="0"/>
              <a:t>-	Agência </a:t>
            </a:r>
            <a:r>
              <a:rPr lang="pt-BR" sz="3200" dirty="0"/>
              <a:t>Internacional de Energia. (2019). Energy </a:t>
            </a:r>
            <a:r>
              <a:rPr lang="pt-BR" sz="3200" dirty="0" err="1"/>
              <a:t>efficiency</a:t>
            </a:r>
            <a:r>
              <a:rPr lang="pt-BR" sz="3200" dirty="0"/>
              <a:t> -The </a:t>
            </a:r>
            <a:r>
              <a:rPr lang="pt-BR" sz="3200" dirty="0" err="1"/>
              <a:t>first</a:t>
            </a:r>
            <a:r>
              <a:rPr lang="pt-BR" sz="3200" dirty="0"/>
              <a:t> </a:t>
            </a:r>
            <a:r>
              <a:rPr lang="pt-BR" sz="3200" dirty="0" err="1"/>
              <a:t>fuel</a:t>
            </a:r>
            <a:r>
              <a:rPr lang="pt-BR" sz="3200" dirty="0"/>
              <a:t> </a:t>
            </a:r>
            <a:r>
              <a:rPr lang="pt-BR" sz="3200" dirty="0" err="1"/>
              <a:t>of</a:t>
            </a:r>
            <a:r>
              <a:rPr lang="pt-BR" sz="3200" dirty="0"/>
              <a:t> a </a:t>
            </a:r>
            <a:r>
              <a:rPr lang="pt-BR" sz="3200" dirty="0" err="1"/>
              <a:t>sustainable</a:t>
            </a:r>
            <a:r>
              <a:rPr lang="pt-BR" sz="3200" dirty="0"/>
              <a:t> global </a:t>
            </a:r>
            <a:r>
              <a:rPr lang="pt-BR" sz="3200" dirty="0" err="1"/>
              <a:t>energy</a:t>
            </a:r>
            <a:r>
              <a:rPr lang="pt-BR" sz="3200" dirty="0"/>
              <a:t> system. Recuperado de https://www.iea.org/topics/energyefficiency/buildings</a:t>
            </a:r>
            <a:r>
              <a:rPr lang="pt-BR" sz="3200" dirty="0" smtClean="0"/>
              <a:t>/</a:t>
            </a:r>
          </a:p>
          <a:p>
            <a:pPr marL="457200" indent="-457200" algn="just">
              <a:spcAft>
                <a:spcPts val="800"/>
              </a:spcAft>
              <a:buFontTx/>
              <a:buChar char="-"/>
            </a:pPr>
            <a:r>
              <a:rPr lang="pt-BR" sz="3200" dirty="0" smtClean="0"/>
              <a:t>Balanço </a:t>
            </a:r>
            <a:r>
              <a:rPr lang="pt-BR" sz="3200" dirty="0"/>
              <a:t>Energético Nacional. (2022). Empresa de pesquisa energética. Recuperado de  https://www.epe.gov.br/pt/publicacoes-dados-abertos/publicacoes/balanco-energetico-nacional-2022</a:t>
            </a:r>
            <a:r>
              <a:rPr lang="pt-BR" sz="3200" dirty="0" smtClean="0"/>
              <a:t>/</a:t>
            </a:r>
          </a:p>
          <a:p>
            <a:pPr marL="457200" indent="-457200" algn="just">
              <a:spcAft>
                <a:spcPts val="800"/>
              </a:spcAft>
              <a:buFontTx/>
              <a:buChar char="-"/>
            </a:pPr>
            <a:r>
              <a:rPr lang="pt-BR" sz="3200" dirty="0" err="1"/>
              <a:t>Cheng</a:t>
            </a:r>
            <a:r>
              <a:rPr lang="pt-BR" sz="3200" dirty="0"/>
              <a:t>, Y., Zhang, S., </a:t>
            </a:r>
            <a:r>
              <a:rPr lang="pt-BR" sz="3200" dirty="0" err="1"/>
              <a:t>Huan</a:t>
            </a:r>
            <a:r>
              <a:rPr lang="pt-BR" sz="3200" dirty="0"/>
              <a:t>, C., </a:t>
            </a:r>
            <a:r>
              <a:rPr lang="pt-BR" sz="3200" dirty="0" err="1"/>
              <a:t>Oladokun</a:t>
            </a:r>
            <a:r>
              <a:rPr lang="pt-BR" sz="3200" dirty="0"/>
              <a:t>, M. O., &amp; </a:t>
            </a:r>
            <a:r>
              <a:rPr lang="pt-BR" sz="3200" dirty="0" err="1"/>
              <a:t>Lin</a:t>
            </a:r>
            <a:r>
              <a:rPr lang="pt-BR" sz="3200" dirty="0"/>
              <a:t>, Z. (2019).  </a:t>
            </a:r>
            <a:r>
              <a:rPr lang="pt-BR" sz="3200" dirty="0" err="1"/>
              <a:t>Optimization</a:t>
            </a:r>
            <a:r>
              <a:rPr lang="pt-BR" sz="3200" dirty="0"/>
              <a:t> </a:t>
            </a:r>
            <a:r>
              <a:rPr lang="pt-BR" sz="3200" dirty="0" err="1"/>
              <a:t>on</a:t>
            </a:r>
            <a:r>
              <a:rPr lang="pt-BR" sz="3200" dirty="0"/>
              <a:t> </a:t>
            </a:r>
            <a:r>
              <a:rPr lang="pt-BR" sz="3200" dirty="0" err="1"/>
              <a:t>fresh</a:t>
            </a:r>
            <a:r>
              <a:rPr lang="pt-BR" sz="3200" dirty="0"/>
              <a:t> outdoor </a:t>
            </a:r>
            <a:r>
              <a:rPr lang="pt-BR" sz="3200" dirty="0" err="1"/>
              <a:t>air</a:t>
            </a:r>
            <a:r>
              <a:rPr lang="pt-BR" sz="3200" dirty="0"/>
              <a:t> </a:t>
            </a:r>
            <a:r>
              <a:rPr lang="pt-BR" sz="3200" dirty="0" err="1"/>
              <a:t>ratio</a:t>
            </a:r>
            <a:r>
              <a:rPr lang="pt-BR" sz="3200" dirty="0"/>
              <a:t> </a:t>
            </a:r>
            <a:r>
              <a:rPr lang="pt-BR" sz="3200" dirty="0" err="1"/>
              <a:t>of</a:t>
            </a:r>
            <a:r>
              <a:rPr lang="pt-BR" sz="3200" dirty="0"/>
              <a:t> </a:t>
            </a:r>
            <a:r>
              <a:rPr lang="pt-BR" sz="3200" dirty="0" err="1"/>
              <a:t>air</a:t>
            </a:r>
            <a:r>
              <a:rPr lang="pt-BR" sz="3200" dirty="0"/>
              <a:t> </a:t>
            </a:r>
            <a:r>
              <a:rPr lang="pt-BR" sz="3200" dirty="0" err="1"/>
              <a:t>conditioning</a:t>
            </a:r>
            <a:r>
              <a:rPr lang="pt-BR" sz="3200" dirty="0"/>
              <a:t> system </a:t>
            </a:r>
            <a:r>
              <a:rPr lang="pt-BR" sz="3200" dirty="0" err="1"/>
              <a:t>with</a:t>
            </a:r>
            <a:r>
              <a:rPr lang="pt-BR" sz="3200" dirty="0"/>
              <a:t> </a:t>
            </a:r>
            <a:r>
              <a:rPr lang="pt-BR" sz="3200" dirty="0" err="1"/>
              <a:t>stratum</a:t>
            </a:r>
            <a:r>
              <a:rPr lang="pt-BR" sz="3200" dirty="0"/>
              <a:t> </a:t>
            </a:r>
            <a:r>
              <a:rPr lang="pt-BR" sz="3200" dirty="0" err="1"/>
              <a:t>ventilation</a:t>
            </a:r>
            <a:r>
              <a:rPr lang="pt-BR" sz="3200" dirty="0"/>
              <a:t> for </a:t>
            </a:r>
            <a:r>
              <a:rPr lang="pt-BR" sz="3200" dirty="0" err="1"/>
              <a:t>both</a:t>
            </a:r>
            <a:r>
              <a:rPr lang="pt-BR" sz="3200" dirty="0"/>
              <a:t> </a:t>
            </a:r>
            <a:r>
              <a:rPr lang="pt-BR" sz="3200" dirty="0" err="1"/>
              <a:t>targeted</a:t>
            </a:r>
            <a:r>
              <a:rPr lang="pt-BR" sz="3200" dirty="0"/>
              <a:t> indoor </a:t>
            </a:r>
            <a:r>
              <a:rPr lang="pt-BR" sz="3200" dirty="0" err="1"/>
              <a:t>air</a:t>
            </a:r>
            <a:r>
              <a:rPr lang="pt-BR" sz="3200" dirty="0"/>
              <a:t> </a:t>
            </a:r>
            <a:r>
              <a:rPr lang="pt-BR" sz="3200" dirty="0" err="1"/>
              <a:t>quality</a:t>
            </a:r>
            <a:r>
              <a:rPr lang="pt-BR" sz="3200" dirty="0"/>
              <a:t> </a:t>
            </a:r>
            <a:r>
              <a:rPr lang="pt-BR" sz="3200" dirty="0" err="1"/>
              <a:t>and</a:t>
            </a:r>
            <a:r>
              <a:rPr lang="pt-BR" sz="3200" dirty="0"/>
              <a:t> maximal </a:t>
            </a:r>
            <a:r>
              <a:rPr lang="pt-BR" sz="3200" dirty="0" err="1"/>
              <a:t>energy</a:t>
            </a:r>
            <a:r>
              <a:rPr lang="pt-BR" sz="3200" dirty="0"/>
              <a:t> </a:t>
            </a:r>
            <a:r>
              <a:rPr lang="pt-BR" sz="3200" dirty="0" err="1"/>
              <a:t>saving</a:t>
            </a:r>
            <a:r>
              <a:rPr lang="pt-BR" sz="3200" dirty="0"/>
              <a:t>. </a:t>
            </a:r>
            <a:r>
              <a:rPr lang="pt-BR" sz="3200" dirty="0" err="1"/>
              <a:t>Building</a:t>
            </a:r>
            <a:r>
              <a:rPr lang="pt-BR" sz="3200" dirty="0"/>
              <a:t> </a:t>
            </a:r>
            <a:r>
              <a:rPr lang="pt-BR" sz="3200" dirty="0" err="1"/>
              <a:t>and</a:t>
            </a:r>
            <a:r>
              <a:rPr lang="pt-BR" sz="3200" dirty="0"/>
              <a:t> </a:t>
            </a:r>
            <a:r>
              <a:rPr lang="pt-BR" sz="3200" dirty="0" err="1"/>
              <a:t>Environment</a:t>
            </a:r>
            <a:r>
              <a:rPr lang="pt-BR" sz="3200" dirty="0"/>
              <a:t>, 147, 11-22</a:t>
            </a:r>
            <a:endParaRPr lang="pt-BR" sz="3200" dirty="0" smtClean="0"/>
          </a:p>
          <a:p>
            <a:pPr marL="352425" indent="-352425" algn="just">
              <a:spcAft>
                <a:spcPts val="800"/>
              </a:spcAft>
            </a:pPr>
            <a:r>
              <a:rPr lang="pt-BR" sz="3200" dirty="0" smtClean="0"/>
              <a:t>-	</a:t>
            </a:r>
            <a:r>
              <a:rPr lang="en-US" sz="3200" dirty="0"/>
              <a:t>Ding, C. &amp; Zhou, N. (2020). Using residential and office building archetypes for energy efficiency building solutions in an urban scale: A China case study. Energies, 13, 3210.</a:t>
            </a:r>
            <a:endParaRPr lang="pt-BR" sz="3200" dirty="0" smtClean="0"/>
          </a:p>
          <a:p>
            <a:pPr marL="457200" indent="-457200" algn="just">
              <a:spcAft>
                <a:spcPts val="800"/>
              </a:spcAft>
              <a:buFontTx/>
              <a:buChar char="-"/>
            </a:pPr>
            <a:r>
              <a:rPr lang="pt-BR" sz="3200" dirty="0" smtClean="0"/>
              <a:t>Empresa </a:t>
            </a:r>
            <a:r>
              <a:rPr lang="pt-BR" sz="3200" dirty="0"/>
              <a:t>de Pesquisa Energética. (EPE 030/2018). (2018). Uso de Ar Condicionado no Setor Residencial Brasileiro: Perspectivas e contribuições para o avanço em eficiência energética. Ministério de Minas e Energia, Rio de Janeiro</a:t>
            </a:r>
            <a:r>
              <a:rPr lang="pt-BR" sz="3200" dirty="0" smtClean="0"/>
              <a:t>.</a:t>
            </a:r>
          </a:p>
          <a:p>
            <a:pPr marL="457200" indent="-457200" algn="just">
              <a:spcAft>
                <a:spcPts val="800"/>
              </a:spcAft>
              <a:buFontTx/>
              <a:buChar char="-"/>
            </a:pPr>
            <a:r>
              <a:rPr lang="en-US" sz="3200" dirty="0" err="1"/>
              <a:t>Pierrehumbert</a:t>
            </a:r>
            <a:r>
              <a:rPr lang="en-US" sz="3200" dirty="0"/>
              <a:t>, R. (2019).  There is no Plan B for dealing with the climate crisis, Bulletin of the Atomic Scientists, 75, 215-221</a:t>
            </a:r>
            <a:r>
              <a:rPr lang="en-US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8799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886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Apresentação do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Agnelo</cp:lastModifiedBy>
  <cp:revision>67</cp:revision>
  <dcterms:created xsi:type="dcterms:W3CDTF">2018-07-23T15:56:23Z</dcterms:created>
  <dcterms:modified xsi:type="dcterms:W3CDTF">2023-09-14T18:50:12Z</dcterms:modified>
</cp:coreProperties>
</file>