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23" roundtripDataSignature="AMtx7mjeKdXyPbAPpu5Var+uUtkC4LOgd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1B40A08-C04A-4F93-9CFC-0B8464AE9E5F}">
  <a:tblStyle styleId="{D1B40A08-C04A-4F93-9CFC-0B8464AE9E5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23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:notes"/>
          <p:cNvSpPr txBox="1"/>
          <p:nvPr>
            <p:ph idx="1"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2" name="Google Shape;102;p1:notes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s-PY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889d955f28_0_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889d955f28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e884896147_1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e884896147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e884896147_0_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1e884896147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e884896147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1e88489614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889d955f28_0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2889d955f28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e88f741954_1_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1e88f741954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e88f741954_1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1e88f741954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889d955f28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889d955f2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889d955f28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889d955f2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e88f741954_0_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e88f741954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e88f741954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e88f74195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e88f741954_0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e88f741954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889d955f28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889d955f28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e88f741954_0_3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e88f741954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e884896147_0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e884896147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ctrTitle"/>
          </p:nvPr>
        </p:nvSpPr>
        <p:spPr>
          <a:xfrm>
            <a:off x="822960" y="758952"/>
            <a:ext cx="75438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825038" y="4455621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9" name="Google Shape;19;p3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‹#›</a:t>
            </a:fld>
            <a:endParaRPr/>
          </a:p>
        </p:txBody>
      </p:sp>
      <p:cxnSp>
        <p:nvCxnSpPr>
          <p:cNvPr id="22" name="Google Shape;22;p3"/>
          <p:cNvCxnSpPr/>
          <p:nvPr/>
        </p:nvCxnSpPr>
        <p:spPr>
          <a:xfrm>
            <a:off x="905744" y="4343400"/>
            <a:ext cx="740664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2"/>
          <p:cNvSpPr txBox="1"/>
          <p:nvPr>
            <p:ph idx="1" type="body"/>
          </p:nvPr>
        </p:nvSpPr>
        <p:spPr>
          <a:xfrm rot="5400000">
            <a:off x="2583179" y="85514"/>
            <a:ext cx="4023360" cy="75438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86" name="Google Shape;86;p12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2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2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3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3"/>
          <p:cNvSpPr txBox="1"/>
          <p:nvPr>
            <p:ph type="title"/>
          </p:nvPr>
        </p:nvSpPr>
        <p:spPr>
          <a:xfrm rot="5400000">
            <a:off x="4650802" y="2307652"/>
            <a:ext cx="5757421" cy="19716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3"/>
          <p:cNvSpPr txBox="1"/>
          <p:nvPr>
            <p:ph idx="1" type="body"/>
          </p:nvPr>
        </p:nvSpPr>
        <p:spPr>
          <a:xfrm rot="5400000">
            <a:off x="650303" y="393126"/>
            <a:ext cx="5757420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94" name="Google Shape;94;p13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3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3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1_Section header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Calibri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99" name="Google Shape;99;p1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bg>
      <p:bgPr>
        <a:solidFill>
          <a:schemeClr val="lt1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5"/>
          <p:cNvSpPr txBox="1"/>
          <p:nvPr>
            <p:ph type="title"/>
          </p:nvPr>
        </p:nvSpPr>
        <p:spPr>
          <a:xfrm>
            <a:off x="822960" y="758952"/>
            <a:ext cx="75438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b="0"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822960" y="4453128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‹#›</a:t>
            </a:fld>
            <a:endParaRPr/>
          </a:p>
        </p:txBody>
      </p:sp>
      <p:cxnSp>
        <p:nvCxnSpPr>
          <p:cNvPr id="37" name="Google Shape;37;p5"/>
          <p:cNvCxnSpPr/>
          <p:nvPr/>
        </p:nvCxnSpPr>
        <p:spPr>
          <a:xfrm>
            <a:off x="905744" y="4343400"/>
            <a:ext cx="740664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" type="body"/>
          </p:nvPr>
        </p:nvSpPr>
        <p:spPr>
          <a:xfrm>
            <a:off x="822960" y="1845734"/>
            <a:ext cx="370332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2" type="body"/>
          </p:nvPr>
        </p:nvSpPr>
        <p:spPr>
          <a:xfrm>
            <a:off x="4663440" y="1845736"/>
            <a:ext cx="3703320" cy="40233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" type="body"/>
          </p:nvPr>
        </p:nvSpPr>
        <p:spPr>
          <a:xfrm>
            <a:off x="822960" y="1846052"/>
            <a:ext cx="3703320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7"/>
          <p:cNvSpPr txBox="1"/>
          <p:nvPr>
            <p:ph idx="2" type="body"/>
          </p:nvPr>
        </p:nvSpPr>
        <p:spPr>
          <a:xfrm>
            <a:off x="822960" y="2582334"/>
            <a:ext cx="3703320" cy="3286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3" type="body"/>
          </p:nvPr>
        </p:nvSpPr>
        <p:spPr>
          <a:xfrm>
            <a:off x="4663440" y="1846052"/>
            <a:ext cx="3703320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7"/>
          <p:cNvSpPr txBox="1"/>
          <p:nvPr>
            <p:ph idx="4" type="body"/>
          </p:nvPr>
        </p:nvSpPr>
        <p:spPr>
          <a:xfrm>
            <a:off x="4663440" y="2582334"/>
            <a:ext cx="3703320" cy="3286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9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0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0"/>
          <p:cNvSpPr txBox="1"/>
          <p:nvPr>
            <p:ph type="title"/>
          </p:nvPr>
        </p:nvSpPr>
        <p:spPr>
          <a:xfrm>
            <a:off x="342900" y="594359"/>
            <a:ext cx="24003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b="0"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0"/>
          <p:cNvSpPr txBox="1"/>
          <p:nvPr>
            <p:ph idx="1" type="body"/>
          </p:nvPr>
        </p:nvSpPr>
        <p:spPr>
          <a:xfrm>
            <a:off x="3460237" y="731520"/>
            <a:ext cx="5009393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2" type="body"/>
          </p:nvPr>
        </p:nvSpPr>
        <p:spPr>
          <a:xfrm>
            <a:off x="342900" y="2926080"/>
            <a:ext cx="2400300" cy="33791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1" name="Google Shape;71;p10"/>
          <p:cNvSpPr txBox="1"/>
          <p:nvPr>
            <p:ph idx="10" type="dt"/>
          </p:nvPr>
        </p:nvSpPr>
        <p:spPr>
          <a:xfrm>
            <a:off x="349134" y="6459786"/>
            <a:ext cx="196388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0"/>
          <p:cNvSpPr txBox="1"/>
          <p:nvPr>
            <p:ph idx="11" type="ftr"/>
          </p:nvPr>
        </p:nvSpPr>
        <p:spPr>
          <a:xfrm>
            <a:off x="3600450" y="6459786"/>
            <a:ext cx="34861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0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1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1"/>
          <p:cNvSpPr txBox="1"/>
          <p:nvPr>
            <p:ph type="title"/>
          </p:nvPr>
        </p:nvSpPr>
        <p:spPr>
          <a:xfrm>
            <a:off x="822960" y="5074920"/>
            <a:ext cx="7589520" cy="8229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b="0"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78" name="Google Shape;78;p11"/>
          <p:cNvPicPr preferRelativeResize="0"/>
          <p:nvPr>
            <p:ph idx="2" type="pic"/>
          </p:nvPr>
        </p:nvPicPr>
        <p:blipFill/>
        <p:spPr>
          <a:xfrm>
            <a:off x="12" y="0"/>
            <a:ext cx="9143989" cy="491507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pic>
      <p:sp>
        <p:nvSpPr>
          <p:cNvPr id="79" name="Google Shape;79;p11"/>
          <p:cNvSpPr txBox="1"/>
          <p:nvPr>
            <p:ph idx="1" type="body"/>
          </p:nvPr>
        </p:nvSpPr>
        <p:spPr>
          <a:xfrm>
            <a:off x="822959" y="5907024"/>
            <a:ext cx="7589520" cy="594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80" name="Google Shape;80;p11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1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1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" name="Google Shape;7;p2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" name="Google Shape;8;p2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" name="Google Shape;9;p2"/>
          <p:cNvSpPr txBox="1"/>
          <p:nvPr>
            <p:ph idx="1" type="body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‹#›</a:t>
            </a:fld>
            <a:endParaRPr/>
          </a:p>
        </p:txBody>
      </p:sp>
      <p:cxnSp>
        <p:nvCxnSpPr>
          <p:cNvPr id="13" name="Google Shape;13;p2"/>
          <p:cNvCxnSpPr/>
          <p:nvPr/>
        </p:nvCxnSpPr>
        <p:spPr>
          <a:xfrm>
            <a:off x="895149" y="1737845"/>
            <a:ext cx="747522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Relationship Id="rId4" Type="http://schemas.openxmlformats.org/officeDocument/2006/relationships/image" Target="../media/image1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"/>
          <p:cNvSpPr/>
          <p:nvPr/>
        </p:nvSpPr>
        <p:spPr>
          <a:xfrm>
            <a:off x="307800" y="7920"/>
            <a:ext cx="304560" cy="3045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"/>
          <p:cNvSpPr/>
          <p:nvPr/>
        </p:nvSpPr>
        <p:spPr>
          <a:xfrm>
            <a:off x="460440" y="160200"/>
            <a:ext cx="304560" cy="3045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"/>
          <p:cNvSpPr/>
          <p:nvPr/>
        </p:nvSpPr>
        <p:spPr>
          <a:xfrm>
            <a:off x="612720" y="312840"/>
            <a:ext cx="304560" cy="3045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"/>
          <p:cNvSpPr txBox="1"/>
          <p:nvPr/>
        </p:nvSpPr>
        <p:spPr>
          <a:xfrm>
            <a:off x="1445188" y="5736775"/>
            <a:ext cx="3178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Y">
                <a:solidFill>
                  <a:schemeClr val="dk1"/>
                </a:solidFill>
              </a:rPr>
              <a:t>* solcorvalan71@gmail.com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"/>
          <p:cNvSpPr txBox="1"/>
          <p:nvPr/>
        </p:nvSpPr>
        <p:spPr>
          <a:xfrm>
            <a:off x="270860" y="3022731"/>
            <a:ext cx="84750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PY" sz="3000">
                <a:solidFill>
                  <a:srgbClr val="C00000"/>
                </a:solidFill>
              </a:rPr>
              <a:t>Potencial bioquímico de Metano de la digestión anaerobia de residuos avícolas</a:t>
            </a:r>
            <a:endParaRPr sz="3000"/>
          </a:p>
        </p:txBody>
      </p:sp>
      <p:sp>
        <p:nvSpPr>
          <p:cNvPr id="111" name="Google Shape;111;p1"/>
          <p:cNvSpPr txBox="1"/>
          <p:nvPr/>
        </p:nvSpPr>
        <p:spPr>
          <a:xfrm>
            <a:off x="-764493" y="4525250"/>
            <a:ext cx="10716900" cy="6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57576E"/>
              </a:buClr>
              <a:buSzPts val="2400"/>
              <a:buFont typeface="Calibri"/>
              <a:buNone/>
            </a:pPr>
            <a:r>
              <a:rPr lang="es-PY" sz="2400">
                <a:solidFill>
                  <a:srgbClr val="57576E"/>
                </a:solidFill>
                <a:latin typeface="Calibri"/>
                <a:ea typeface="Calibri"/>
                <a:cs typeface="Calibri"/>
                <a:sym typeface="Calibri"/>
              </a:rPr>
              <a:t>Sol Corvalán</a:t>
            </a:r>
            <a:r>
              <a:rPr baseline="30000" lang="es-PY" sz="2400">
                <a:solidFill>
                  <a:srgbClr val="57576E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es-PY" sz="2400">
                <a:solidFill>
                  <a:srgbClr val="57576E"/>
                </a:solidFill>
                <a:latin typeface="Calibri"/>
                <a:ea typeface="Calibri"/>
                <a:cs typeface="Calibri"/>
                <a:sym typeface="Calibri"/>
              </a:rPr>
              <a:t>, Belén Báez, Osvaldo </a:t>
            </a:r>
            <a:r>
              <a:rPr lang="es-PY" sz="2400">
                <a:solidFill>
                  <a:srgbClr val="57576E"/>
                </a:solidFill>
                <a:latin typeface="Calibri"/>
                <a:ea typeface="Calibri"/>
                <a:cs typeface="Calibri"/>
                <a:sym typeface="Calibri"/>
              </a:rPr>
              <a:t>Frutos</a:t>
            </a:r>
            <a:r>
              <a:rPr lang="es-PY" sz="2400">
                <a:solidFill>
                  <a:srgbClr val="57576E"/>
                </a:solidFill>
                <a:latin typeface="Calibri"/>
                <a:ea typeface="Calibri"/>
                <a:cs typeface="Calibri"/>
                <a:sym typeface="Calibri"/>
              </a:rPr>
              <a:t>, Claudia Gómez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"/>
          <p:cNvSpPr txBox="1"/>
          <p:nvPr/>
        </p:nvSpPr>
        <p:spPr>
          <a:xfrm>
            <a:off x="270859" y="2294906"/>
            <a:ext cx="8475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PY" sz="2000">
                <a:solidFill>
                  <a:schemeClr val="dk1"/>
                </a:solidFill>
              </a:rPr>
              <a:t>Energías Renovables</a:t>
            </a:r>
            <a:endParaRPr/>
          </a:p>
        </p:txBody>
      </p:sp>
      <p:sp>
        <p:nvSpPr>
          <p:cNvPr id="113" name="Google Shape;113;p1"/>
          <p:cNvSpPr txBox="1"/>
          <p:nvPr/>
        </p:nvSpPr>
        <p:spPr>
          <a:xfrm>
            <a:off x="-1462997" y="4677529"/>
            <a:ext cx="5841900" cy="6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57576E"/>
              </a:buClr>
              <a:buSzPts val="24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"/>
          <p:cNvSpPr txBox="1"/>
          <p:nvPr/>
        </p:nvSpPr>
        <p:spPr>
          <a:xfrm>
            <a:off x="1649953" y="6421315"/>
            <a:ext cx="5887994" cy="3488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PY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III Congreso de Agua Ambiente y Energía, AUGM</a:t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5" name="Google Shape;11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77085" y="284057"/>
            <a:ext cx="1068689" cy="1341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9348" y="-144350"/>
            <a:ext cx="2397224" cy="2528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889d955f28_0_21"/>
          <p:cNvSpPr txBox="1"/>
          <p:nvPr>
            <p:ph type="title"/>
          </p:nvPr>
        </p:nvSpPr>
        <p:spPr>
          <a:xfrm>
            <a:off x="822960" y="286604"/>
            <a:ext cx="7543800" cy="1450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Y" sz="4500"/>
              <a:t>Resultados</a:t>
            </a:r>
            <a:endParaRPr sz="4500"/>
          </a:p>
        </p:txBody>
      </p:sp>
      <p:sp>
        <p:nvSpPr>
          <p:cNvPr id="184" name="Google Shape;184;g2889d955f28_0_21"/>
          <p:cNvSpPr txBox="1"/>
          <p:nvPr>
            <p:ph idx="1" type="body"/>
          </p:nvPr>
        </p:nvSpPr>
        <p:spPr>
          <a:xfrm>
            <a:off x="822959" y="2138934"/>
            <a:ext cx="7543800" cy="4023300"/>
          </a:xfrm>
          <a:prstGeom prst="rect">
            <a:avLst/>
          </a:prstGeom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200"/>
              </a:spcAft>
              <a:buNone/>
            </a:pPr>
            <a:r>
              <a:rPr lang="es-PY"/>
              <a:t>Porcentaje de remoción de materia orgánica</a:t>
            </a:r>
            <a:endParaRPr/>
          </a:p>
        </p:txBody>
      </p:sp>
      <p:graphicFrame>
        <p:nvGraphicFramePr>
          <p:cNvPr id="185" name="Google Shape;185;g2889d955f28_0_21"/>
          <p:cNvGraphicFramePr/>
          <p:nvPr/>
        </p:nvGraphicFramePr>
        <p:xfrm>
          <a:off x="822950" y="2726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{D1B40A08-C04A-4F93-9CFC-0B8464AE9E5F}</a:tableStyleId>
              </a:tblPr>
              <a:tblGrid>
                <a:gridCol w="3619500"/>
                <a:gridCol w="3619500"/>
              </a:tblGrid>
              <a:tr h="100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Y"/>
                        <a:t>Tratamientos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Y"/>
                        <a:t>Eficiencia de remoción (%)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Y"/>
                        <a:t>Tratamiento 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Y"/>
                        <a:t>99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Y"/>
                        <a:t>Tratamiento 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Y"/>
                        <a:t>95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Y"/>
                        <a:t>Tratamiento 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Y"/>
                        <a:t>97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Y"/>
                        <a:t>Tratamiento 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Y"/>
                        <a:t>97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e884896147_1_6"/>
          <p:cNvSpPr txBox="1"/>
          <p:nvPr>
            <p:ph type="title"/>
          </p:nvPr>
        </p:nvSpPr>
        <p:spPr>
          <a:xfrm>
            <a:off x="822960" y="286604"/>
            <a:ext cx="7543800" cy="1450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Y" sz="4500"/>
              <a:t>Resultados</a:t>
            </a:r>
            <a:endParaRPr sz="4500"/>
          </a:p>
        </p:txBody>
      </p:sp>
      <p:pic>
        <p:nvPicPr>
          <p:cNvPr id="191" name="Google Shape;191;g1e884896147_1_6"/>
          <p:cNvPicPr preferRelativeResize="0"/>
          <p:nvPr/>
        </p:nvPicPr>
        <p:blipFill rotWithShape="1">
          <a:blip r:embed="rId3">
            <a:alphaModFix/>
          </a:blip>
          <a:srcRect b="2130" l="1556" r="1176" t="1465"/>
          <a:stretch/>
        </p:blipFill>
        <p:spPr>
          <a:xfrm>
            <a:off x="1904013" y="2519875"/>
            <a:ext cx="6156924" cy="3696675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g1e884896147_1_6"/>
          <p:cNvSpPr txBox="1"/>
          <p:nvPr/>
        </p:nvSpPr>
        <p:spPr>
          <a:xfrm>
            <a:off x="880975" y="1953150"/>
            <a:ext cx="7485900" cy="2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PY" sz="27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Producción diaria de metano en cada reactor (ml/d)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e884896147_0_14"/>
          <p:cNvSpPr txBox="1"/>
          <p:nvPr>
            <p:ph type="title"/>
          </p:nvPr>
        </p:nvSpPr>
        <p:spPr>
          <a:xfrm>
            <a:off x="822960" y="286604"/>
            <a:ext cx="7543800" cy="1450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Y" sz="4500"/>
              <a:t>Resultados</a:t>
            </a:r>
            <a:endParaRPr sz="4500"/>
          </a:p>
        </p:txBody>
      </p:sp>
      <p:pic>
        <p:nvPicPr>
          <p:cNvPr id="198" name="Google Shape;198;g1e884896147_0_14"/>
          <p:cNvPicPr preferRelativeResize="0"/>
          <p:nvPr/>
        </p:nvPicPr>
        <p:blipFill rotWithShape="1">
          <a:blip r:embed="rId3">
            <a:alphaModFix/>
          </a:blip>
          <a:srcRect b="2255" l="1472" r="1033" t="2169"/>
          <a:stretch/>
        </p:blipFill>
        <p:spPr>
          <a:xfrm>
            <a:off x="1601600" y="2654275"/>
            <a:ext cx="6765150" cy="3352499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g1e884896147_0_14"/>
          <p:cNvSpPr txBox="1"/>
          <p:nvPr/>
        </p:nvSpPr>
        <p:spPr>
          <a:xfrm>
            <a:off x="822950" y="1953125"/>
            <a:ext cx="7307400" cy="3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PY" sz="27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Producción específica de metano (mlCH4/gSV) </a:t>
            </a:r>
            <a:endParaRPr sz="27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e884896147_0_1"/>
          <p:cNvSpPr txBox="1"/>
          <p:nvPr>
            <p:ph type="title"/>
          </p:nvPr>
        </p:nvSpPr>
        <p:spPr>
          <a:xfrm>
            <a:off x="822960" y="286604"/>
            <a:ext cx="7543800" cy="1450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Y" sz="4500"/>
              <a:t>Resultados</a:t>
            </a:r>
            <a:endParaRPr sz="4500"/>
          </a:p>
        </p:txBody>
      </p:sp>
      <p:sp>
        <p:nvSpPr>
          <p:cNvPr id="205" name="Google Shape;205;g1e884896147_0_1"/>
          <p:cNvSpPr txBox="1"/>
          <p:nvPr>
            <p:ph idx="1" type="body"/>
          </p:nvPr>
        </p:nvSpPr>
        <p:spPr>
          <a:xfrm>
            <a:off x="822959" y="2432109"/>
            <a:ext cx="7543800" cy="4023300"/>
          </a:xfrm>
          <a:prstGeom prst="rect">
            <a:avLst/>
          </a:prstGeom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200"/>
              </a:spcAft>
              <a:buNone/>
            </a:pPr>
            <a:r>
              <a:rPr lang="es-PY"/>
              <a:t>Producción específica de metano (mlCH4/gSV)</a:t>
            </a:r>
            <a:endParaRPr/>
          </a:p>
        </p:txBody>
      </p:sp>
      <p:graphicFrame>
        <p:nvGraphicFramePr>
          <p:cNvPr id="206" name="Google Shape;206;g1e884896147_0_1"/>
          <p:cNvGraphicFramePr/>
          <p:nvPr/>
        </p:nvGraphicFramePr>
        <p:xfrm>
          <a:off x="822950" y="3074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{D1B40A08-C04A-4F93-9CFC-0B8464AE9E5F}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Y"/>
                        <a:t>Tratamiento 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Y"/>
                        <a:t>0,8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Y"/>
                        <a:t>Tratamiento 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Y"/>
                        <a:t>2,2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Y"/>
                        <a:t>Tratamiento 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Y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Y"/>
                        <a:t>Tratamiento 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Y"/>
                        <a:t>2,4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889d955f28_0_15"/>
          <p:cNvSpPr txBox="1"/>
          <p:nvPr>
            <p:ph type="title"/>
          </p:nvPr>
        </p:nvSpPr>
        <p:spPr>
          <a:xfrm>
            <a:off x="822960" y="286604"/>
            <a:ext cx="7543800" cy="1450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Y"/>
              <a:t>Conclusión</a:t>
            </a:r>
            <a:endParaRPr/>
          </a:p>
        </p:txBody>
      </p:sp>
      <p:sp>
        <p:nvSpPr>
          <p:cNvPr id="212" name="Google Shape;212;g2889d955f28_0_15"/>
          <p:cNvSpPr txBox="1"/>
          <p:nvPr>
            <p:ph idx="1" type="body"/>
          </p:nvPr>
        </p:nvSpPr>
        <p:spPr>
          <a:xfrm>
            <a:off x="3169150" y="2353451"/>
            <a:ext cx="5089200" cy="1134600"/>
          </a:xfrm>
          <a:prstGeom prst="rect">
            <a:avLst/>
          </a:prstGeom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just">
              <a:spcBef>
                <a:spcPts val="1200"/>
              </a:spcBef>
              <a:spcAft>
                <a:spcPts val="200"/>
              </a:spcAft>
              <a:buNone/>
            </a:pPr>
            <a:r>
              <a:rPr lang="es-PY"/>
              <a:t>U</a:t>
            </a:r>
            <a:r>
              <a:rPr lang="es-PY"/>
              <a:t>n porcentaje óptimo de cada sustrato sería uno similar a este tratamiento de 20% de gallinaza, 30% de agua residual y 50% de lodo</a:t>
            </a:r>
            <a:endParaRPr/>
          </a:p>
        </p:txBody>
      </p:sp>
      <p:pic>
        <p:nvPicPr>
          <p:cNvPr id="213" name="Google Shape;213;g2889d955f28_0_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0313" y="2195351"/>
            <a:ext cx="1450801" cy="1450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g2889d955f28_0_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9625" y="4231575"/>
            <a:ext cx="1312175" cy="1312175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g2889d955f28_0_15"/>
          <p:cNvSpPr txBox="1"/>
          <p:nvPr/>
        </p:nvSpPr>
        <p:spPr>
          <a:xfrm>
            <a:off x="3188200" y="4272213"/>
            <a:ext cx="5051100" cy="12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PY" sz="2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En cuanto a la remoción de materia orgánica, si las condiciones del reactor son óptimas bajo estas proporciones el porcentaje de remoción orgánica es del 97%</a:t>
            </a:r>
            <a:endParaRPr sz="20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e88f741954_1_16"/>
          <p:cNvSpPr txBox="1"/>
          <p:nvPr>
            <p:ph type="title"/>
          </p:nvPr>
        </p:nvSpPr>
        <p:spPr>
          <a:xfrm>
            <a:off x="822960" y="286604"/>
            <a:ext cx="7543800" cy="1450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PY"/>
              <a:t>¿Pr</a:t>
            </a:r>
            <a:r>
              <a:rPr lang="es-PY"/>
              <a:t>eguntas?</a:t>
            </a:r>
            <a:endParaRPr/>
          </a:p>
        </p:txBody>
      </p:sp>
      <p:pic>
        <p:nvPicPr>
          <p:cNvPr id="221" name="Google Shape;221;g1e88f741954_1_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4638" y="2055501"/>
            <a:ext cx="3660425" cy="366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e88f741954_1_10"/>
          <p:cNvSpPr txBox="1"/>
          <p:nvPr>
            <p:ph type="title"/>
          </p:nvPr>
        </p:nvSpPr>
        <p:spPr>
          <a:xfrm>
            <a:off x="822960" y="286604"/>
            <a:ext cx="7543800" cy="1450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PY"/>
              <a:t>¡G</a:t>
            </a:r>
            <a:r>
              <a:rPr lang="es-PY"/>
              <a:t>racias! ¡Aguyje!</a:t>
            </a:r>
            <a:endParaRPr/>
          </a:p>
        </p:txBody>
      </p:sp>
      <p:pic>
        <p:nvPicPr>
          <p:cNvPr id="227" name="Google Shape;227;g1e88f741954_1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5450" y="2629154"/>
            <a:ext cx="2258802" cy="22588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889d955f28_0_0"/>
          <p:cNvSpPr txBox="1"/>
          <p:nvPr>
            <p:ph type="title"/>
          </p:nvPr>
        </p:nvSpPr>
        <p:spPr>
          <a:xfrm>
            <a:off x="822960" y="286604"/>
            <a:ext cx="7543800" cy="1450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Y"/>
              <a:t>Introducción</a:t>
            </a:r>
            <a:endParaRPr/>
          </a:p>
        </p:txBody>
      </p:sp>
      <p:sp>
        <p:nvSpPr>
          <p:cNvPr id="122" name="Google Shape;122;g2889d955f28_0_0"/>
          <p:cNvSpPr txBox="1"/>
          <p:nvPr>
            <p:ph idx="1" type="body"/>
          </p:nvPr>
        </p:nvSpPr>
        <p:spPr>
          <a:xfrm>
            <a:off x="2675750" y="2890950"/>
            <a:ext cx="5691000" cy="1076100"/>
          </a:xfrm>
          <a:prstGeom prst="rect">
            <a:avLst/>
          </a:prstGeom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200"/>
              </a:spcAft>
              <a:buNone/>
            </a:pPr>
            <a:r>
              <a:rPr lang="es-PY"/>
              <a:t>El biogás, es un combustible flexible y almacenable; producto final del proceso de digestión anaerobia. </a:t>
            </a:r>
            <a:endParaRPr/>
          </a:p>
        </p:txBody>
      </p:sp>
      <p:pic>
        <p:nvPicPr>
          <p:cNvPr id="123" name="Google Shape;123;g2889d955f28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2950" y="2529375"/>
            <a:ext cx="1641800" cy="164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889d955f28_0_5"/>
          <p:cNvSpPr txBox="1"/>
          <p:nvPr>
            <p:ph type="title"/>
          </p:nvPr>
        </p:nvSpPr>
        <p:spPr>
          <a:xfrm>
            <a:off x="822960" y="286604"/>
            <a:ext cx="7543800" cy="1450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Y"/>
              <a:t>Objetivo</a:t>
            </a:r>
            <a:endParaRPr/>
          </a:p>
        </p:txBody>
      </p:sp>
      <p:sp>
        <p:nvSpPr>
          <p:cNvPr id="129" name="Google Shape;129;g2889d955f28_0_5"/>
          <p:cNvSpPr txBox="1"/>
          <p:nvPr>
            <p:ph idx="1" type="body"/>
          </p:nvPr>
        </p:nvSpPr>
        <p:spPr>
          <a:xfrm>
            <a:off x="1959950" y="2903700"/>
            <a:ext cx="6406800" cy="1050600"/>
          </a:xfrm>
          <a:prstGeom prst="rect">
            <a:avLst/>
          </a:prstGeom>
        </p:spPr>
        <p:txBody>
          <a:bodyPr anchorCtr="0" anchor="t" bIns="45700" lIns="0" spcFirstLastPara="1" rIns="0" wrap="square" tIns="45700">
            <a:normAutofit fontScale="92500"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es-PY"/>
              <a:t>E</a:t>
            </a:r>
            <a:r>
              <a:rPr lang="es-PY"/>
              <a:t>l objetivo principal de esta investigación fue analizar el potencial bioquímico de metano a partir de los residuos avícolas.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200"/>
              </a:spcAft>
              <a:buNone/>
            </a:pPr>
            <a:r>
              <a:t/>
            </a:r>
            <a:endParaRPr/>
          </a:p>
        </p:txBody>
      </p:sp>
      <p:pic>
        <p:nvPicPr>
          <p:cNvPr id="130" name="Google Shape;130;g2889d955f28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1200" y="2687025"/>
            <a:ext cx="818100" cy="81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e88f741954_0_19"/>
          <p:cNvSpPr txBox="1"/>
          <p:nvPr>
            <p:ph type="title"/>
          </p:nvPr>
        </p:nvSpPr>
        <p:spPr>
          <a:xfrm>
            <a:off x="822960" y="286604"/>
            <a:ext cx="7543800" cy="1450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Y"/>
              <a:t>Metodología</a:t>
            </a:r>
            <a:endParaRPr/>
          </a:p>
        </p:txBody>
      </p:sp>
      <p:sp>
        <p:nvSpPr>
          <p:cNvPr id="136" name="Google Shape;136;g1e88f741954_0_19"/>
          <p:cNvSpPr txBox="1"/>
          <p:nvPr>
            <p:ph idx="1" type="body"/>
          </p:nvPr>
        </p:nvSpPr>
        <p:spPr>
          <a:xfrm>
            <a:off x="822959" y="2087934"/>
            <a:ext cx="7543800" cy="4023300"/>
          </a:xfrm>
          <a:prstGeom prst="rect">
            <a:avLst/>
          </a:prstGeom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200"/>
              </a:spcAft>
              <a:buNone/>
            </a:pPr>
            <a:r>
              <a:rPr lang="es-PY"/>
              <a:t>Variables de medición</a:t>
            </a:r>
            <a:endParaRPr/>
          </a:p>
        </p:txBody>
      </p:sp>
      <p:graphicFrame>
        <p:nvGraphicFramePr>
          <p:cNvPr id="137" name="Google Shape;137;g1e88f741954_0_19"/>
          <p:cNvGraphicFramePr/>
          <p:nvPr/>
        </p:nvGraphicFramePr>
        <p:xfrm>
          <a:off x="952500" y="2667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{D1B40A08-C04A-4F93-9CFC-0B8464AE9E5F}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Y"/>
                        <a:t>Tratamiento (%)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Y"/>
                        <a:t>Porcentaje de adición de cada sustrato establecido. 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Y"/>
                        <a:t>Producción específica (mLCH4 /gSV)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Y"/>
                        <a:t>Relación entre el de metano generado y el consumo de sólidos volátiles.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Y"/>
                        <a:t>Metano (ml)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Y"/>
                        <a:t>Volumen de la solución de hidróxido de sodio desplazado durante el ensayo por método volumétrico.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Y"/>
                        <a:t>SV  (g/L)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Y"/>
                        <a:t>Peso de la muestra luego de su exposición a 550 º C por 40 min en la mufla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e88f741954_0_0"/>
          <p:cNvSpPr txBox="1"/>
          <p:nvPr>
            <p:ph type="title"/>
          </p:nvPr>
        </p:nvSpPr>
        <p:spPr>
          <a:xfrm>
            <a:off x="822960" y="286604"/>
            <a:ext cx="7543800" cy="1450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Y"/>
              <a:t>Metodología</a:t>
            </a:r>
            <a:endParaRPr/>
          </a:p>
        </p:txBody>
      </p:sp>
      <p:pic>
        <p:nvPicPr>
          <p:cNvPr id="143" name="Google Shape;143;g1e88f741954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2950" y="2546500"/>
            <a:ext cx="3421100" cy="256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g1e88f741954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24225" y="2546500"/>
            <a:ext cx="3421100" cy="256797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g1e88f741954_0_0"/>
          <p:cNvSpPr txBox="1"/>
          <p:nvPr/>
        </p:nvSpPr>
        <p:spPr>
          <a:xfrm>
            <a:off x="822900" y="5114475"/>
            <a:ext cx="40098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Y" sz="1500">
                <a:latin typeface="Calibri"/>
                <a:ea typeface="Calibri"/>
                <a:cs typeface="Calibri"/>
                <a:sym typeface="Calibri"/>
              </a:rPr>
              <a:t>Figura 1. </a:t>
            </a:r>
            <a:r>
              <a:rPr lang="es-PY" sz="1500">
                <a:latin typeface="Calibri"/>
                <a:ea typeface="Calibri"/>
                <a:cs typeface="Calibri"/>
                <a:sym typeface="Calibri"/>
              </a:rPr>
              <a:t>Muestras</a:t>
            </a:r>
            <a:r>
              <a:rPr lang="es-PY" sz="1500">
                <a:latin typeface="Calibri"/>
                <a:ea typeface="Calibri"/>
                <a:cs typeface="Calibri"/>
                <a:sym typeface="Calibri"/>
              </a:rPr>
              <a:t> recibidas de la industria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g1e88f741954_0_0"/>
          <p:cNvSpPr txBox="1"/>
          <p:nvPr/>
        </p:nvSpPr>
        <p:spPr>
          <a:xfrm>
            <a:off x="5124175" y="5114475"/>
            <a:ext cx="3421200" cy="5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Y" sz="1500">
                <a:latin typeface="Calibri"/>
                <a:ea typeface="Calibri"/>
                <a:cs typeface="Calibri"/>
                <a:sym typeface="Calibri"/>
              </a:rPr>
              <a:t>Figura 2. Preparación de los tratamientos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e88f741954_0_9"/>
          <p:cNvSpPr txBox="1"/>
          <p:nvPr>
            <p:ph type="title"/>
          </p:nvPr>
        </p:nvSpPr>
        <p:spPr>
          <a:xfrm>
            <a:off x="822960" y="286604"/>
            <a:ext cx="7543800" cy="1450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Y"/>
              <a:t>Metodología</a:t>
            </a:r>
            <a:endParaRPr/>
          </a:p>
        </p:txBody>
      </p:sp>
      <p:sp>
        <p:nvSpPr>
          <p:cNvPr id="152" name="Google Shape;152;g1e88f741954_0_9"/>
          <p:cNvSpPr txBox="1"/>
          <p:nvPr/>
        </p:nvSpPr>
        <p:spPr>
          <a:xfrm>
            <a:off x="791750" y="5025225"/>
            <a:ext cx="40410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Y" sz="1500">
                <a:latin typeface="Calibri"/>
                <a:ea typeface="Calibri"/>
                <a:cs typeface="Calibri"/>
                <a:sym typeface="Calibri"/>
              </a:rPr>
              <a:t>Figura 3. Disposición de los tratamientos en los reactores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g1e88f741954_0_9"/>
          <p:cNvSpPr txBox="1"/>
          <p:nvPr/>
        </p:nvSpPr>
        <p:spPr>
          <a:xfrm>
            <a:off x="5265900" y="5025225"/>
            <a:ext cx="3878100" cy="5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Y" sz="1500">
                <a:latin typeface="Calibri"/>
                <a:ea typeface="Calibri"/>
                <a:cs typeface="Calibri"/>
                <a:sym typeface="Calibri"/>
              </a:rPr>
              <a:t>Figura 4. Reactores en el ensayo de Producción Bioquímica de Metano (imagen ilustrativa)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Google Shape;154;g1e88f741954_0_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1750" y="2195726"/>
            <a:ext cx="3701551" cy="2778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g1e88f741954_0_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46775" y="2195725"/>
            <a:ext cx="2778501" cy="2778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889d955f28_0_10"/>
          <p:cNvSpPr txBox="1"/>
          <p:nvPr>
            <p:ph type="title"/>
          </p:nvPr>
        </p:nvSpPr>
        <p:spPr>
          <a:xfrm>
            <a:off x="822960" y="286604"/>
            <a:ext cx="7543800" cy="1450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Y"/>
              <a:t>Metodología</a:t>
            </a:r>
            <a:endParaRPr/>
          </a:p>
        </p:txBody>
      </p:sp>
      <p:sp>
        <p:nvSpPr>
          <p:cNvPr id="161" name="Google Shape;161;g2889d955f28_0_10"/>
          <p:cNvSpPr txBox="1"/>
          <p:nvPr>
            <p:ph idx="1" type="body"/>
          </p:nvPr>
        </p:nvSpPr>
        <p:spPr>
          <a:xfrm>
            <a:off x="822950" y="1845728"/>
            <a:ext cx="7543800" cy="2802600"/>
          </a:xfrm>
          <a:prstGeom prst="rect">
            <a:avLst/>
          </a:prstGeom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200"/>
              </a:spcAft>
              <a:buNone/>
            </a:pPr>
            <a:r>
              <a:rPr lang="es-PY"/>
              <a:t>Proporciones de sustrato en cada tratamiento</a:t>
            </a:r>
            <a:endParaRPr/>
          </a:p>
        </p:txBody>
      </p:sp>
      <p:graphicFrame>
        <p:nvGraphicFramePr>
          <p:cNvPr id="162" name="Google Shape;162;g2889d955f28_0_10"/>
          <p:cNvGraphicFramePr/>
          <p:nvPr/>
        </p:nvGraphicFramePr>
        <p:xfrm>
          <a:off x="952500" y="2476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{D1B40A08-C04A-4F93-9CFC-0B8464AE9E5F}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Y" sz="200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Gallinaza</a:t>
                      </a:r>
                      <a:endParaRPr sz="2000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Y" sz="200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Agua residual</a:t>
                      </a:r>
                      <a:endParaRPr sz="2000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Y" sz="200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Lodo</a:t>
                      </a:r>
                      <a:endParaRPr sz="2000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Y" sz="200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Tratamiento 1</a:t>
                      </a:r>
                      <a:endParaRPr sz="2000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Y" sz="200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</a:t>
                      </a:r>
                      <a:endParaRPr sz="2000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Y" sz="200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80</a:t>
                      </a:r>
                      <a:endParaRPr sz="2000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Y" sz="200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2000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Y" sz="200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Tratamiento 2</a:t>
                      </a:r>
                      <a:endParaRPr sz="2000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Y" sz="200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</a:t>
                      </a:r>
                      <a:endParaRPr sz="2000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Y" sz="200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2000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Y" sz="200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80</a:t>
                      </a:r>
                      <a:endParaRPr sz="2000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Y" sz="200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Tratamiento 3</a:t>
                      </a:r>
                      <a:endParaRPr sz="2000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Y" sz="200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</a:t>
                      </a:r>
                      <a:endParaRPr sz="2000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Y" sz="200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</a:t>
                      </a:r>
                      <a:endParaRPr sz="2000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Y" sz="200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</a:t>
                      </a:r>
                      <a:endParaRPr sz="2000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Y" sz="200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Tratamiento 4</a:t>
                      </a:r>
                      <a:endParaRPr sz="2000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Y" sz="200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</a:t>
                      </a:r>
                      <a:endParaRPr sz="2000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Y" sz="200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</a:t>
                      </a:r>
                      <a:endParaRPr sz="2000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Y" sz="200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</a:t>
                      </a:r>
                      <a:endParaRPr sz="2000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e88f741954_0_32"/>
          <p:cNvSpPr txBox="1"/>
          <p:nvPr>
            <p:ph type="title"/>
          </p:nvPr>
        </p:nvSpPr>
        <p:spPr>
          <a:xfrm>
            <a:off x="822960" y="286604"/>
            <a:ext cx="7543800" cy="1450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Y"/>
              <a:t>Metodología </a:t>
            </a:r>
            <a:endParaRPr/>
          </a:p>
        </p:txBody>
      </p:sp>
      <p:pic>
        <p:nvPicPr>
          <p:cNvPr id="168" name="Google Shape;168;g1e88f741954_0_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6350" y="1975838"/>
            <a:ext cx="2607474" cy="3479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g1e88f741954_0_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25800" y="1975840"/>
            <a:ext cx="2607474" cy="3479233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g1e88f741954_0_32"/>
          <p:cNvSpPr txBox="1"/>
          <p:nvPr/>
        </p:nvSpPr>
        <p:spPr>
          <a:xfrm>
            <a:off x="1256350" y="5455075"/>
            <a:ext cx="3882300" cy="3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Y"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s-PY" sz="1500">
                <a:latin typeface="Calibri"/>
                <a:ea typeface="Calibri"/>
                <a:cs typeface="Calibri"/>
                <a:sym typeface="Calibri"/>
              </a:rPr>
              <a:t>igura 5. Ensayo de desplazamiento volumétrico para el metano.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g1e88f741954_0_32"/>
          <p:cNvSpPr txBox="1"/>
          <p:nvPr/>
        </p:nvSpPr>
        <p:spPr>
          <a:xfrm>
            <a:off x="5425800" y="5509775"/>
            <a:ext cx="3639000" cy="3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Y" sz="1500">
                <a:latin typeface="Calibri"/>
                <a:ea typeface="Calibri"/>
                <a:cs typeface="Calibri"/>
                <a:sym typeface="Calibri"/>
              </a:rPr>
              <a:t>Figura 6. Ensayo de método gravimétrico para sólidos volátiles</a:t>
            </a:r>
            <a:r>
              <a:rPr lang="es-PY">
                <a:latin typeface="Calibri"/>
                <a:ea typeface="Calibri"/>
                <a:cs typeface="Calibri"/>
                <a:sym typeface="Calibri"/>
              </a:rPr>
              <a:t>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e884896147_0_9"/>
          <p:cNvSpPr txBox="1"/>
          <p:nvPr>
            <p:ph type="title"/>
          </p:nvPr>
        </p:nvSpPr>
        <p:spPr>
          <a:xfrm>
            <a:off x="822960" y="286604"/>
            <a:ext cx="7543800" cy="1450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Y" sz="4500"/>
              <a:t>Resultados</a:t>
            </a:r>
            <a:endParaRPr sz="4500"/>
          </a:p>
        </p:txBody>
      </p:sp>
      <p:pic>
        <p:nvPicPr>
          <p:cNvPr id="177" name="Google Shape;177;g1e884896147_0_9"/>
          <p:cNvPicPr preferRelativeResize="0"/>
          <p:nvPr/>
        </p:nvPicPr>
        <p:blipFill rotWithShape="1">
          <a:blip r:embed="rId3">
            <a:alphaModFix/>
          </a:blip>
          <a:srcRect b="2327" l="1279" r="1054" t="1896"/>
          <a:stretch/>
        </p:blipFill>
        <p:spPr>
          <a:xfrm>
            <a:off x="1344313" y="2494450"/>
            <a:ext cx="7367874" cy="362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g1e884896147_0_9"/>
          <p:cNvSpPr txBox="1"/>
          <p:nvPr/>
        </p:nvSpPr>
        <p:spPr>
          <a:xfrm>
            <a:off x="883675" y="1851175"/>
            <a:ext cx="7543800" cy="5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PY" sz="27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Sólidos volátiles (g/L)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Retrospect">
  <a:themeElements>
    <a:clrScheme name="Retrospect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yoda</dc:creator>
</cp:coreProperties>
</file>