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7" r:id="rId3"/>
    <p:sldId id="276" r:id="rId4"/>
    <p:sldId id="275" r:id="rId5"/>
    <p:sldId id="261" r:id="rId6"/>
    <p:sldId id="263" r:id="rId7"/>
    <p:sldId id="264" r:id="rId8"/>
    <p:sldId id="266" r:id="rId9"/>
    <p:sldId id="268" r:id="rId10"/>
    <p:sldId id="269" r:id="rId11"/>
    <p:sldId id="271" r:id="rId12"/>
    <p:sldId id="273" r:id="rId13"/>
    <p:sldId id="274" r:id="rId14"/>
  </p:sldIdLst>
  <p:sldSz cx="12192000" cy="6858000"/>
  <p:notesSz cx="6858000" cy="9144000"/>
  <p:embeddedFontLst>
    <p:embeddedFont>
      <p:font typeface="Raleway" panose="020B060402020202020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765"/>
    <a:srgbClr val="DDAB45"/>
    <a:srgbClr val="E57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1291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87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645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57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45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69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99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961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934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764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705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32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77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425881" y="742262"/>
            <a:ext cx="11558785" cy="102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85000"/>
              </a:lnSpc>
              <a:buClr>
                <a:srgbClr val="262626"/>
              </a:buClr>
              <a:buSzPts val="8000"/>
            </a:pPr>
            <a:r>
              <a:rPr lang="pt-BR" sz="3200" b="1" dirty="0">
                <a:solidFill>
                  <a:schemeClr val="tx1"/>
                </a:solidFill>
              </a:rPr>
              <a:t>Análise das normas argentina e brasileira públicas que orientam a produção aquícola </a:t>
            </a:r>
            <a:r>
              <a:rPr lang="pt-BR" sz="3200" b="1" dirty="0" smtClean="0">
                <a:solidFill>
                  <a:schemeClr val="tx1"/>
                </a:solidFill>
              </a:rPr>
              <a:t>orgânica</a:t>
            </a:r>
            <a:endParaRPr sz="32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2526771" y="1899560"/>
            <a:ext cx="7357003" cy="43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85000"/>
              </a:lnSpc>
              <a:buClr>
                <a:srgbClr val="262626"/>
              </a:buClr>
              <a:buSzPts val="8000"/>
            </a:pPr>
            <a:r>
              <a:rPr lang="es-PY" sz="1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Maria Luiza Reviliau</a:t>
            </a:r>
            <a:r>
              <a:rPr lang="pt-BR" sz="1800" b="1" spc="-1" baseline="33000" dirty="0">
                <a:solidFill>
                  <a:schemeClr val="bg1"/>
                </a:solidFill>
                <a:latin typeface="arial"/>
              </a:rPr>
              <a:t> 1</a:t>
            </a:r>
            <a:r>
              <a:rPr lang="es-PY" sz="1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s-PY" sz="1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Betina</a:t>
            </a:r>
            <a:r>
              <a:rPr lang="es-PY" sz="1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PY" sz="1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Muelbert</a:t>
            </a:r>
            <a:r>
              <a:rPr lang="pt-BR" sz="1800" b="1" spc="-1" baseline="33000" dirty="0">
                <a:solidFill>
                  <a:schemeClr val="bg1"/>
                </a:solidFill>
                <a:latin typeface="arial"/>
              </a:rPr>
              <a:t> </a:t>
            </a:r>
            <a:r>
              <a:rPr lang="pt-BR" sz="1800" b="1" spc="-1" baseline="33000" dirty="0" smtClean="0">
                <a:solidFill>
                  <a:schemeClr val="bg1"/>
                </a:solidFill>
                <a:latin typeface="arial"/>
              </a:rPr>
              <a:t>2</a:t>
            </a:r>
            <a:r>
              <a:rPr lang="es-PY" sz="1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s-PY" sz="1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Maude</a:t>
            </a:r>
            <a:r>
              <a:rPr lang="es-PY" sz="1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Regina de </a:t>
            </a:r>
            <a:r>
              <a:rPr lang="es-PY" sz="1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Borba</a:t>
            </a:r>
            <a:r>
              <a:rPr lang="pt-BR" sz="1800" b="1" spc="-1" baseline="33000" dirty="0">
                <a:solidFill>
                  <a:schemeClr val="bg1"/>
                </a:solidFill>
                <a:latin typeface="arial"/>
              </a:rPr>
              <a:t> </a:t>
            </a:r>
            <a:r>
              <a:rPr lang="pt-BR" sz="1800" b="1" spc="-1" baseline="33000" dirty="0" smtClean="0">
                <a:solidFill>
                  <a:schemeClr val="bg1"/>
                </a:solidFill>
                <a:latin typeface="arial"/>
              </a:rPr>
              <a:t>3</a:t>
            </a:r>
            <a:endParaRPr sz="18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2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4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993900" y="2461216"/>
            <a:ext cx="9093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pc="-1" baseline="33000" dirty="0" smtClean="0">
                <a:latin typeface="arial"/>
              </a:rPr>
              <a:t>1</a:t>
            </a:r>
            <a:r>
              <a:rPr lang="pt-BR" b="1" i="1" spc="-1" dirty="0" smtClean="0">
                <a:latin typeface="arial"/>
              </a:rPr>
              <a:t>Discente</a:t>
            </a:r>
            <a:r>
              <a:rPr lang="pt-BR" spc="-1" dirty="0" smtClean="0">
                <a:latin typeface="arial"/>
              </a:rPr>
              <a:t>, </a:t>
            </a:r>
            <a:r>
              <a:rPr lang="pt-BR" spc="-1" dirty="0">
                <a:latin typeface="arial"/>
              </a:rPr>
              <a:t>Mestrado em Agroecologia e Desenvolvimento Rural Sustentável (PPGADR</a:t>
            </a:r>
            <a:r>
              <a:rPr lang="pt-BR" spc="-1" dirty="0" smtClean="0">
                <a:latin typeface="arial"/>
              </a:rPr>
              <a:t>), </a:t>
            </a:r>
            <a:r>
              <a:rPr lang="pt-BR" spc="-1" dirty="0">
                <a:latin typeface="arial"/>
              </a:rPr>
              <a:t>Universidade Federal da Fronteira Sul – UFFS, campus Laranjeiras do Sul, PR, Brasil</a:t>
            </a:r>
            <a:r>
              <a:rPr lang="pt-BR" spc="-1" dirty="0" smtClean="0">
                <a:latin typeface="arial"/>
              </a:rPr>
              <a:t>.</a:t>
            </a:r>
          </a:p>
          <a:p>
            <a:pPr algn="ctr"/>
            <a:r>
              <a:rPr lang="pt-BR" spc="-1" baseline="33000" dirty="0" smtClean="0">
                <a:latin typeface="arial"/>
              </a:rPr>
              <a:t>2</a:t>
            </a:r>
            <a:r>
              <a:rPr lang="pt-BR" b="1" i="1" spc="-1" dirty="0" smtClean="0">
                <a:latin typeface="arial"/>
              </a:rPr>
              <a:t>Docente</a:t>
            </a:r>
            <a:r>
              <a:rPr lang="pt-BR" spc="-1" dirty="0">
                <a:latin typeface="arial"/>
              </a:rPr>
              <a:t>, Mestrado em Agroecologia e Desenvolvimento Rural Sustentável (PPGADR) e Curso de Engenharia de Aquicultura , Universidade Federal da Fronteira Sul – UFFS, campus Laranjeiras do Sul, PR, Brasil.</a:t>
            </a:r>
            <a:endParaRPr lang="pt-BR" spc="-1" dirty="0"/>
          </a:p>
          <a:p>
            <a:pPr algn="ctr"/>
            <a:r>
              <a:rPr lang="pt-BR" spc="-1" baseline="33000" dirty="0" smtClean="0">
                <a:latin typeface="arial"/>
              </a:rPr>
              <a:t>3</a:t>
            </a:r>
            <a:r>
              <a:rPr lang="pt-BR" b="1" i="1" spc="-1" dirty="0" smtClean="0">
                <a:latin typeface="arial"/>
              </a:rPr>
              <a:t>Docente</a:t>
            </a:r>
            <a:r>
              <a:rPr lang="pt-BR" spc="-1" dirty="0">
                <a:latin typeface="arial"/>
              </a:rPr>
              <a:t>, Mestrado em Agroecologia e Desenvolvimento Rural Sustentável (PPGADR) e Curso de Engenharia de Aquicultura , Universidade Federal da Fronteira Sul – UFFS, campus Laranjeiras do Sul, PR, Brasil.</a:t>
            </a:r>
            <a:endParaRPr lang="pt-BR" spc="-1" dirty="0"/>
          </a:p>
          <a:p>
            <a:pPr algn="ctr"/>
            <a:endParaRPr lang="pt-BR" spc="-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584200" y="851876"/>
            <a:ext cx="10615343" cy="3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000" b="1" dirty="0" smtClean="0"/>
              <a:t>Bem estar</a:t>
            </a:r>
          </a:p>
          <a:p>
            <a:r>
              <a:rPr lang="pt-BR" sz="2000" b="1" dirty="0"/>
              <a:t>Ambas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Técnicas de manejo, instalações, equipamentos e substâncias que promovam o bem-estar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Espécies </a:t>
            </a:r>
            <a:r>
              <a:rPr lang="pt-BR" sz="2000" dirty="0"/>
              <a:t>locais adaptadas ao clima da região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Condições </a:t>
            </a:r>
            <a:r>
              <a:rPr lang="pt-BR" sz="2000" dirty="0"/>
              <a:t>semelhantes ao ambiente </a:t>
            </a:r>
            <a:r>
              <a:rPr lang="pt-BR" sz="2000" dirty="0" smtClean="0"/>
              <a:t>natural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Água em quantidade e qualidade suficientes, de acordo com a necessidade das espécies</a:t>
            </a:r>
            <a:endParaRPr lang="pt-BR" sz="2000" dirty="0"/>
          </a:p>
          <a:p>
            <a:r>
              <a:rPr lang="pt-BR" sz="2000" b="1" dirty="0"/>
              <a:t>Brasileira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Uso de sedativos e anestésicos - redução do sofrimento, abate </a:t>
            </a:r>
            <a:r>
              <a:rPr lang="pt-BR" sz="2000" dirty="0" smtClean="0"/>
              <a:t>humanitário. </a:t>
            </a:r>
            <a:endParaRPr lang="pt-BR" sz="2000" dirty="0"/>
          </a:p>
          <a:p>
            <a:r>
              <a:rPr lang="pt-BR" sz="2000" b="1" dirty="0"/>
              <a:t>Argentina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Sacrifício: animais inconscientes e com insensibilidade à dor.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Remoção</a:t>
            </a:r>
            <a:r>
              <a:rPr lang="pt-BR" sz="2000" dirty="0"/>
              <a:t>, tratamento e manejo adequado dos organismos mortos</a:t>
            </a:r>
          </a:p>
          <a:p>
            <a:endParaRPr lang="pt-BR" sz="20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9218" name="Picture 2" descr="A Importância do Bem-Estar Animal na Aquicultura - Zootecnia Bras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00" y="3452779"/>
            <a:ext cx="2596450" cy="23673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3338479"/>
            <a:ext cx="2659493" cy="265949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 flipH="1">
            <a:off x="9753712" y="5994040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1201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406400" y="735133"/>
            <a:ext cx="11772900" cy="4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000" b="1" dirty="0" smtClean="0"/>
              <a:t>Recomendações gerais</a:t>
            </a:r>
          </a:p>
          <a:p>
            <a:endParaRPr lang="pt-BR" sz="2000" dirty="0" smtClean="0"/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  <a:p>
            <a:endParaRPr lang="pt-BR" sz="2000" dirty="0" smtClean="0"/>
          </a:p>
          <a:p>
            <a:endParaRPr lang="pt-BR" sz="2000" dirty="0" smtClean="0"/>
          </a:p>
          <a:p>
            <a:r>
              <a:rPr lang="pt-BR" sz="2000" b="1" dirty="0"/>
              <a:t>Proibições - ambas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Organismos geneticamente modificados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</a:t>
            </a:r>
            <a:r>
              <a:rPr lang="pt-BR" sz="2000" dirty="0" smtClean="0"/>
              <a:t>lonagem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Uso </a:t>
            </a:r>
            <a:r>
              <a:rPr lang="pt-BR" sz="2000" dirty="0"/>
              <a:t>de hormônios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Carcaças</a:t>
            </a:r>
            <a:r>
              <a:rPr lang="pt-BR" sz="2000" dirty="0"/>
              <a:t>, vísceras, dejetos de animais mortos por enfermidades ou causas desconhecidas ou que sejam da mesma família taxonômica (canibalismo) </a:t>
            </a:r>
            <a:r>
              <a:rPr lang="pt-BR" sz="2000" dirty="0" smtClean="0"/>
              <a:t>ou substâncias </a:t>
            </a:r>
            <a:r>
              <a:rPr lang="pt-BR" sz="2000" dirty="0"/>
              <a:t>sintéticas para a alimentação.</a:t>
            </a:r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7170" name="Picture 2" descr="Produção Integrada na Aquicultura – GIA – Grupo Integrado de Aquicultura e  Estudos Ambientai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9"/>
          <a:stretch/>
        </p:blipFill>
        <p:spPr bwMode="auto">
          <a:xfrm>
            <a:off x="9234138" y="1098590"/>
            <a:ext cx="2603500" cy="25361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6400" y="1243295"/>
            <a:ext cx="9207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Ambas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Sistema de produção multitrófico integrado ou policultivo (evitar efeitos negativos ao ambiente - eutrofização - e usar de maneira integral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Os </a:t>
            </a:r>
            <a:r>
              <a:rPr lang="pt-BR" sz="2000" dirty="0"/>
              <a:t>indivíduos adquiridos </a:t>
            </a:r>
            <a:r>
              <a:rPr lang="pt-BR" sz="2000" dirty="0" smtClean="0"/>
              <a:t>-&gt; sistemas </a:t>
            </a:r>
            <a:r>
              <a:rPr lang="pt-BR" sz="2000" dirty="0"/>
              <a:t>orgânicos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As técnicas sanitárias devem ser realizadas de acordo com a legislação sanitária vigente e utilizando produtos permitidos.</a:t>
            </a:r>
          </a:p>
        </p:txBody>
      </p:sp>
      <p:sp>
        <p:nvSpPr>
          <p:cNvPr id="9" name="CaixaDeTexto 8"/>
          <p:cNvSpPr txBox="1"/>
          <p:nvPr/>
        </p:nvSpPr>
        <p:spPr>
          <a:xfrm flipH="1">
            <a:off x="9686257" y="3624493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14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836343" y="863600"/>
            <a:ext cx="10477500" cy="4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000" b="1" dirty="0" smtClean="0"/>
              <a:t>Conclusões</a:t>
            </a:r>
          </a:p>
          <a:p>
            <a:pPr lvl="0" algn="ctr"/>
            <a:endParaRPr lang="pt-BR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Ambas exigem o desenvolvimento das atividades de forma a considerar a etiologia das espécies, desde a alimentação ofertada, práticas de manejo e características do ambiente aquático, sendo necessário realizar avaliações de risco e medidas preventivas.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</a:t>
            </a:r>
            <a:r>
              <a:rPr lang="pt-BR" sz="2000" dirty="0" smtClean="0"/>
              <a:t>rezam </a:t>
            </a:r>
            <a:r>
              <a:rPr lang="pt-BR" sz="2000" dirty="0"/>
              <a:t>pelo cultivo de espécies locais, promovendo o equilíbrio do ecossistema, saúde e bem-estar animal, proteção, conservação e preservação dos recursos naturais e da biodiversidade.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 manejo é semelhante em ambas, com algumas especificações e detalhamentos.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norma brasileira é mais sintética, enquanto a argentina acaba repetindo várias vezes algumas questões, como por exemplo a preocupação em evitar a fuga.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Por outro lado, a norma argentina é mais formal, exige diversos planos, programas específicos, registros e documentações</a:t>
            </a:r>
            <a:r>
              <a:rPr lang="pt-BR" sz="2000" dirty="0" smtClean="0"/>
              <a:t>.</a:t>
            </a:r>
            <a:endParaRPr lang="pt-BR" sz="2000" dirty="0"/>
          </a:p>
          <a:p>
            <a:endParaRPr lang="pt-BR" sz="20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9501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-1270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5" name="Retângulo 4"/>
          <p:cNvSpPr/>
          <p:nvPr/>
        </p:nvSpPr>
        <p:spPr>
          <a:xfrm>
            <a:off x="-27257" y="0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3035300" y="3734737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800" b="1" spc="-1" dirty="0" smtClean="0">
                <a:latin typeface="arial"/>
              </a:rPr>
              <a:t>Maria Luiza Reviliau</a:t>
            </a:r>
            <a:endParaRPr lang="pt-BR" sz="1800" spc="-1" dirty="0"/>
          </a:p>
          <a:p>
            <a:pPr algn="ctr"/>
            <a:r>
              <a:rPr lang="pt-BR" spc="-1" dirty="0" smtClean="0">
                <a:latin typeface="arial"/>
              </a:rPr>
              <a:t>Discente, </a:t>
            </a:r>
            <a:r>
              <a:rPr lang="pt-BR" spc="-1" dirty="0">
                <a:latin typeface="arial"/>
              </a:rPr>
              <a:t>Programa de Pós-graduação em Agroecologia e Desenvolvimento Rural Sustentável (PPGADR</a:t>
            </a:r>
            <a:r>
              <a:rPr lang="pt-BR" spc="-1" dirty="0" smtClean="0">
                <a:latin typeface="arial"/>
              </a:rPr>
              <a:t>), </a:t>
            </a:r>
            <a:r>
              <a:rPr lang="pt-BR" spc="-1" dirty="0">
                <a:latin typeface="arial"/>
              </a:rPr>
              <a:t>Universidade Federal </a:t>
            </a:r>
            <a:r>
              <a:rPr lang="pt-BR" spc="-1" dirty="0" smtClean="0">
                <a:latin typeface="arial"/>
              </a:rPr>
              <a:t>da Fronteira </a:t>
            </a:r>
            <a:r>
              <a:rPr lang="pt-BR" spc="-1" dirty="0">
                <a:latin typeface="arial"/>
              </a:rPr>
              <a:t>Sul – UFFS, </a:t>
            </a:r>
            <a:endParaRPr lang="pt-BR" spc="-1" dirty="0"/>
          </a:p>
          <a:p>
            <a:pPr algn="ctr"/>
            <a:r>
              <a:rPr lang="pt-BR" spc="-1" dirty="0">
                <a:latin typeface="arial"/>
              </a:rPr>
              <a:t>campus Laranjeiras do Sul, Paraná, Brasil. </a:t>
            </a:r>
            <a:endParaRPr lang="pt-BR" spc="-1" dirty="0"/>
          </a:p>
          <a:p>
            <a:pPr algn="ctr"/>
            <a:r>
              <a:rPr lang="pt-BR" spc="-1" dirty="0" smtClean="0">
                <a:latin typeface="arial"/>
              </a:rPr>
              <a:t>marialuizareviliau@gmail.com</a:t>
            </a:r>
            <a:endParaRPr lang="pt-BR" spc="-1" dirty="0"/>
          </a:p>
        </p:txBody>
      </p:sp>
      <p:sp>
        <p:nvSpPr>
          <p:cNvPr id="8" name="Google Shape;85;g309fca20012_0_10"/>
          <p:cNvSpPr txBox="1">
            <a:spLocks/>
          </p:cNvSpPr>
          <p:nvPr/>
        </p:nvSpPr>
        <p:spPr>
          <a:xfrm>
            <a:off x="628650" y="1099924"/>
            <a:ext cx="10922000" cy="200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62626"/>
              </a:buClr>
              <a:buSzPts val="8000"/>
            </a:pPr>
            <a:r>
              <a:rPr lang="pt-BR" sz="4400" b="1" dirty="0" smtClean="0"/>
              <a:t>Análise das normas argentina e brasileira públicas que orientam a produção aquícola orgânica</a:t>
            </a:r>
            <a:endParaRPr lang="pt-BR" sz="32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" name="Imagem 8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2596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8" name="Retângulo 7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1320800" y="1130300"/>
            <a:ext cx="10094024" cy="1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Produção aquícola orgânica</a:t>
            </a:r>
          </a:p>
          <a:p>
            <a:pPr lvl="0" algn="ctr"/>
            <a:endParaRPr lang="pt-BR" sz="1900" b="1" dirty="0" smtClean="0"/>
          </a:p>
          <a:p>
            <a:r>
              <a:rPr lang="pt-BR" sz="1800" dirty="0"/>
              <a:t>É</a:t>
            </a:r>
            <a:r>
              <a:rPr lang="pt-BR" sz="1800" dirty="0" smtClean="0"/>
              <a:t> </a:t>
            </a:r>
            <a:r>
              <a:rPr lang="pt-BR" sz="1800" dirty="0"/>
              <a:t>um sistema de cultivo de organismos aquáticos que segue normas de certificação e visa a produção sustentável de alimentos sem o uso de insumos químicos</a:t>
            </a:r>
          </a:p>
        </p:txBody>
      </p:sp>
      <p:pic>
        <p:nvPicPr>
          <p:cNvPr id="10" name="Imagem 9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INTRODUÇÃO</a:t>
            </a:r>
            <a:endParaRPr lang="pt-BR" sz="2400" b="1" dirty="0"/>
          </a:p>
        </p:txBody>
      </p:sp>
      <p:pic>
        <p:nvPicPr>
          <p:cNvPr id="1026" name="Picture 2" descr="Aquicultura Orgânica: um caminho sem volta | Revista Panorama da Aquicultu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020368"/>
            <a:ext cx="352044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ção Integrada na Aquicultura – GIA – Grupo Integrado de Aquicultura e  Estudos Ambienta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216901"/>
            <a:ext cx="5610225" cy="17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 flipH="1">
            <a:off x="1320800" y="5143693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  <p:sp>
        <p:nvSpPr>
          <p:cNvPr id="11" name="CaixaDeTexto 10"/>
          <p:cNvSpPr txBox="1"/>
          <p:nvPr/>
        </p:nvSpPr>
        <p:spPr>
          <a:xfrm flipH="1">
            <a:off x="8945244" y="4941157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4839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8" name="Retângulo 7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1320800" y="1130300"/>
            <a:ext cx="10094024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800" dirty="0" smtClean="0"/>
              <a:t>A pesquisa foi desenvolvida através de ANÁLISE DOCUMENTAL: </a:t>
            </a:r>
            <a:endParaRPr lang="pt-BR" sz="1800" dirty="0"/>
          </a:p>
        </p:txBody>
      </p:sp>
      <p:pic>
        <p:nvPicPr>
          <p:cNvPr id="10" name="Imagem 9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9169400" y="86667"/>
            <a:ext cx="252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METODOLOGIA</a:t>
            </a:r>
            <a:endParaRPr lang="pt-BR" sz="24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696" y="2891100"/>
            <a:ext cx="2244913" cy="290453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22" y="1844112"/>
            <a:ext cx="2032261" cy="2581801"/>
          </a:xfrm>
          <a:prstGeom prst="rect">
            <a:avLst/>
          </a:prstGeom>
        </p:spPr>
      </p:pic>
      <p:sp>
        <p:nvSpPr>
          <p:cNvPr id="11" name="Google Shape;108;g309fca20012_0_22"/>
          <p:cNvSpPr txBox="1"/>
          <p:nvPr/>
        </p:nvSpPr>
        <p:spPr>
          <a:xfrm>
            <a:off x="2953583" y="2686049"/>
            <a:ext cx="5237917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1800" dirty="0" smtClean="0"/>
              <a:t>Instrução Normativa Interministerial, N°28, de 8 de Junho de 2011.</a:t>
            </a:r>
            <a:endParaRPr lang="pt-BR" sz="1800" dirty="0"/>
          </a:p>
        </p:txBody>
      </p:sp>
      <p:sp>
        <p:nvSpPr>
          <p:cNvPr id="12" name="Google Shape;108;g309fca20012_0_22"/>
          <p:cNvSpPr txBox="1"/>
          <p:nvPr/>
        </p:nvSpPr>
        <p:spPr>
          <a:xfrm>
            <a:off x="4914900" y="4302123"/>
            <a:ext cx="4210453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/>
            <a:r>
              <a:rPr lang="pt-BR" sz="1800" dirty="0" smtClean="0"/>
              <a:t>Normas para a produção orgânica, Maio de 2019.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8885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8" name="Retângulo 7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1320800" y="897400"/>
            <a:ext cx="9029700" cy="4603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Meio Ambiente</a:t>
            </a:r>
          </a:p>
          <a:p>
            <a:pPr lvl="0" algn="ctr"/>
            <a:endParaRPr lang="pt-BR" sz="1900" b="1" dirty="0" smtClean="0"/>
          </a:p>
          <a:p>
            <a:r>
              <a:rPr lang="pt-BR" sz="1900" b="1" dirty="0"/>
              <a:t>Ambas</a:t>
            </a:r>
            <a:endParaRPr lang="pt-BR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/>
              <a:t>I</a:t>
            </a:r>
            <a:r>
              <a:rPr lang="pt-BR" sz="1900" dirty="0" smtClean="0"/>
              <a:t>mpactos </a:t>
            </a:r>
            <a:r>
              <a:rPr lang="pt-BR" sz="1900" dirty="0"/>
              <a:t>ambientais e as possíveis </a:t>
            </a:r>
            <a:r>
              <a:rPr lang="pt-BR" sz="1900" dirty="0" smtClean="0"/>
              <a:t>contaminações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/>
              <a:t>T</a:t>
            </a:r>
            <a:r>
              <a:rPr lang="pt-BR" sz="1900" dirty="0" smtClean="0"/>
              <a:t>anques </a:t>
            </a:r>
            <a:r>
              <a:rPr lang="pt-BR" sz="1900" dirty="0"/>
              <a:t>de decantação e filtros (biológicos ou </a:t>
            </a:r>
            <a:r>
              <a:rPr lang="pt-BR" sz="1900" dirty="0" smtClean="0"/>
              <a:t>mecânicos): remoção </a:t>
            </a:r>
            <a:r>
              <a:rPr lang="pt-BR" sz="1900" dirty="0"/>
              <a:t>de </a:t>
            </a:r>
            <a:r>
              <a:rPr lang="pt-BR" sz="1900" dirty="0" smtClean="0"/>
              <a:t>resíduos e excretas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 smtClean="0"/>
              <a:t>Manipulação, tratamento </a:t>
            </a:r>
            <a:r>
              <a:rPr lang="pt-BR" sz="1900" dirty="0"/>
              <a:t>e destinação correta </a:t>
            </a:r>
            <a:r>
              <a:rPr lang="pt-BR" sz="1900" dirty="0" smtClean="0"/>
              <a:t>das águas residuais - </a:t>
            </a:r>
            <a:r>
              <a:rPr lang="pt-BR" sz="1900" dirty="0"/>
              <a:t>contaminação de águas subterrâneas e </a:t>
            </a:r>
            <a:r>
              <a:rPr lang="pt-BR" sz="1900" dirty="0" smtClean="0"/>
              <a:t>superficiais</a:t>
            </a:r>
          </a:p>
          <a:p>
            <a:endParaRPr lang="pt-BR" sz="1900" dirty="0"/>
          </a:p>
          <a:p>
            <a:r>
              <a:rPr lang="pt-BR" sz="1900" b="1" dirty="0"/>
              <a:t>Brasileira</a:t>
            </a:r>
            <a:endParaRPr lang="pt-BR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 smtClean="0"/>
              <a:t>Exige </a:t>
            </a:r>
            <a:r>
              <a:rPr lang="pt-BR" sz="1900" dirty="0"/>
              <a:t>desenvolver o Plano de Manejo </a:t>
            </a:r>
            <a:r>
              <a:rPr lang="pt-BR" sz="1900" dirty="0" smtClean="0"/>
              <a:t>Orgânico</a:t>
            </a:r>
          </a:p>
          <a:p>
            <a:endParaRPr lang="pt-BR" sz="1900" dirty="0" smtClean="0"/>
          </a:p>
          <a:p>
            <a:r>
              <a:rPr lang="pt-BR" sz="1900" b="1" dirty="0"/>
              <a:t>Argentina</a:t>
            </a:r>
            <a:endParaRPr lang="pt-BR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900" dirty="0" smtClean="0"/>
              <a:t>Exige </a:t>
            </a:r>
            <a:r>
              <a:rPr lang="pt-BR" sz="1900" dirty="0"/>
              <a:t>o cumprimento do Programa de Gestão Sustentável - mediante aprovação da certificadora (</a:t>
            </a:r>
            <a:r>
              <a:rPr lang="pt-BR" sz="1900" dirty="0" smtClean="0"/>
              <a:t>OIA</a:t>
            </a:r>
            <a:r>
              <a:rPr lang="pt-BR" sz="1900" dirty="0"/>
              <a:t>)</a:t>
            </a:r>
          </a:p>
          <a:p>
            <a:endParaRPr lang="pt-BR" sz="1800" dirty="0"/>
          </a:p>
        </p:txBody>
      </p:sp>
      <p:pic>
        <p:nvPicPr>
          <p:cNvPr id="10" name="Imagem 9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2050" name="Picture 2" descr="As causas da poluição da água: como resolver esse problema? | Pensamento  Verd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420" y="821382"/>
            <a:ext cx="1926526" cy="1905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67" y="701333"/>
            <a:ext cx="2085633" cy="2085633"/>
          </a:xfrm>
          <a:prstGeom prst="rect">
            <a:avLst/>
          </a:prstGeom>
        </p:spPr>
      </p:pic>
      <p:pic>
        <p:nvPicPr>
          <p:cNvPr id="2052" name="Picture 4" descr="Decantadores para Aquicultura e Piscicultura – Mega Equipament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267" y="2950936"/>
            <a:ext cx="2006079" cy="15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 flipH="1">
            <a:off x="9788867" y="4562962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1798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5" name="Retângulo 4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508000" y="698500"/>
            <a:ext cx="10624787" cy="458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Alimentação dos organismos aquáticos</a:t>
            </a:r>
          </a:p>
          <a:p>
            <a:pPr lvl="0" algn="ctr"/>
            <a:endParaRPr lang="pt-BR" sz="1900" b="1" dirty="0" smtClean="0"/>
          </a:p>
          <a:p>
            <a:r>
              <a:rPr lang="pt-BR" sz="2000" b="1" dirty="0"/>
              <a:t>Ambas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Matéria </a:t>
            </a:r>
            <a:r>
              <a:rPr lang="pt-BR" sz="2000" dirty="0"/>
              <a:t>prima de origem orgânica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Indisponibilidade </a:t>
            </a:r>
            <a:r>
              <a:rPr lang="pt-BR" sz="2000" dirty="0"/>
              <a:t>-&gt; utilização convencional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Respeitar </a:t>
            </a:r>
            <a:r>
              <a:rPr lang="pt-BR" sz="2000" dirty="0"/>
              <a:t>exigências em quantidade e valor nutricional para cada </a:t>
            </a:r>
            <a:endParaRPr lang="pt-BR" sz="2000" dirty="0" smtClean="0"/>
          </a:p>
          <a:p>
            <a:r>
              <a:rPr lang="pt-BR" sz="2000" dirty="0" smtClean="0"/>
              <a:t>espécie</a:t>
            </a:r>
          </a:p>
          <a:p>
            <a:endParaRPr lang="pt-BR" sz="2000" dirty="0"/>
          </a:p>
          <a:p>
            <a:r>
              <a:rPr lang="pt-BR" sz="2000" b="1" dirty="0"/>
              <a:t>Brasileira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20% de alimentos convencionais com base na matéria seca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Permitido uso de probiótico, suplementos minerais e vitamínicos naturais e fertilizantes orgânicos</a:t>
            </a:r>
            <a:r>
              <a:rPr lang="pt-BR" sz="2000" dirty="0" smtClean="0"/>
              <a:t>.</a:t>
            </a:r>
            <a:endParaRPr lang="pt-BR" sz="2000" dirty="0"/>
          </a:p>
          <a:p>
            <a:r>
              <a:rPr lang="pt-BR" sz="2000" b="1" dirty="0"/>
              <a:t>Argentina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30% da ingestão diária: alimentos convencionais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Animais carnívoros: farinha e óleo de peixe orgânico, pode ter até 60% de vegetais orgânicos.</a:t>
            </a:r>
          </a:p>
          <a:p>
            <a:endParaRPr lang="pt-BR" sz="1800" dirty="0"/>
          </a:p>
        </p:txBody>
      </p:sp>
      <p:pic>
        <p:nvPicPr>
          <p:cNvPr id="6" name="Imagem 5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pic>
        <p:nvPicPr>
          <p:cNvPr id="4098" name="Picture 2" descr="Tipos de rações processadas para peixes | Criação de Peix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18" y="863600"/>
            <a:ext cx="2498725" cy="16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 flipH="1">
            <a:off x="9799319" y="2475831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674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5" name="Retângulo 4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584200" y="635000"/>
            <a:ext cx="9421949" cy="5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Conversão</a:t>
            </a:r>
          </a:p>
          <a:p>
            <a:r>
              <a:rPr lang="pt-BR" sz="2000" b="1" dirty="0"/>
              <a:t>Brasileira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Respeitar o período de conversão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</a:t>
            </a:r>
            <a:r>
              <a:rPr lang="pt-BR" sz="2000" dirty="0" smtClean="0"/>
              <a:t>eríodo </a:t>
            </a:r>
            <a:r>
              <a:rPr lang="pt-BR" sz="2000" dirty="0"/>
              <a:t>determinado pelo </a:t>
            </a:r>
            <a:r>
              <a:rPr lang="pt-BR" sz="2000" u="sng" dirty="0"/>
              <a:t>Organismo de Avaliação da Conformidade Orgânica </a:t>
            </a:r>
            <a:r>
              <a:rPr lang="pt-BR" sz="2000" dirty="0"/>
              <a:t>(OAC) ou pela </a:t>
            </a:r>
            <a:r>
              <a:rPr lang="pt-BR" sz="2000" u="sng" dirty="0"/>
              <a:t>Organização de Controle Social </a:t>
            </a:r>
            <a:r>
              <a:rPr lang="pt-BR" sz="2000" dirty="0"/>
              <a:t>(OCS)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Durante esse </a:t>
            </a:r>
            <a:r>
              <a:rPr lang="pt-BR" sz="2000" dirty="0" smtClean="0"/>
              <a:t>período não </a:t>
            </a:r>
            <a:r>
              <a:rPr lang="pt-BR" sz="2000" dirty="0"/>
              <a:t>são considerados orgânicos</a:t>
            </a:r>
          </a:p>
          <a:p>
            <a:r>
              <a:rPr lang="pt-BR" sz="2000" dirty="0"/>
              <a:t>Período mínimo para serem reconhecidos como orgânicos:</a:t>
            </a:r>
          </a:p>
          <a:p>
            <a:r>
              <a:rPr lang="pt-BR" sz="2000" dirty="0"/>
              <a:t>- 12 meses: sistema de viveiro em terra com atividade anterior não-orgânica</a:t>
            </a:r>
          </a:p>
          <a:p>
            <a:r>
              <a:rPr lang="pt-BR" sz="2000" dirty="0"/>
              <a:t>- 1 ciclo de produção: outros tipos de sistemas </a:t>
            </a:r>
          </a:p>
          <a:p>
            <a:r>
              <a:rPr lang="pt-BR" sz="2000" dirty="0" smtClean="0"/>
              <a:t>- sem </a:t>
            </a:r>
            <a:r>
              <a:rPr lang="pt-BR" sz="2000" dirty="0"/>
              <a:t>prazo definido: áreas abertas ou sem cultivo </a:t>
            </a:r>
            <a:r>
              <a:rPr lang="pt-BR" sz="2000" dirty="0" smtClean="0"/>
              <a:t>anterior</a:t>
            </a:r>
          </a:p>
          <a:p>
            <a:endParaRPr lang="pt-BR" sz="2000" dirty="0" smtClean="0"/>
          </a:p>
          <a:p>
            <a:r>
              <a:rPr lang="pt-BR" sz="2000" b="1" dirty="0" smtClean="0"/>
              <a:t>Conversão parcial ou produção paralela: </a:t>
            </a:r>
          </a:p>
          <a:p>
            <a:r>
              <a:rPr lang="pt-BR" sz="2000" b="1" dirty="0" smtClean="0"/>
              <a:t>-</a:t>
            </a:r>
            <a:r>
              <a:rPr lang="pt-BR" sz="2000" dirty="0" smtClean="0"/>
              <a:t> permitida </a:t>
            </a:r>
            <a:r>
              <a:rPr lang="pt-BR" sz="2000" dirty="0"/>
              <a:t>por no máximo 5 anos e devem ser em áreas separadas.</a:t>
            </a:r>
          </a:p>
          <a:p>
            <a:r>
              <a:rPr lang="pt-BR" sz="2000" dirty="0"/>
              <a:t>- é vedada a alternância entre as práticas orgânicas e não-orgânicas nas mesma área.</a:t>
            </a:r>
          </a:p>
          <a:p>
            <a:r>
              <a:rPr lang="pt-BR" sz="2000" dirty="0" smtClean="0"/>
              <a:t>- insumos </a:t>
            </a:r>
            <a:r>
              <a:rPr lang="pt-BR" sz="2000" dirty="0"/>
              <a:t>armazenados separadamente e </a:t>
            </a:r>
            <a:r>
              <a:rPr lang="pt-BR" sz="2000" dirty="0" smtClean="0"/>
              <a:t>identificados</a:t>
            </a:r>
            <a:endParaRPr lang="pt-BR" sz="2000" b="1" dirty="0"/>
          </a:p>
          <a:p>
            <a:endParaRPr lang="pt-BR" sz="1800" dirty="0"/>
          </a:p>
        </p:txBody>
      </p:sp>
      <p:pic>
        <p:nvPicPr>
          <p:cNvPr id="6" name="Imagem 5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15362" name="Picture 2" descr="Confira 5 dicas para evitar perda de água em viveiro escav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97" y="863600"/>
            <a:ext cx="1865354" cy="12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roduto - Engepesca - Redes para Aquicultu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397" y="2321195"/>
            <a:ext cx="1865354" cy="25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166397" y="2057399"/>
            <a:ext cx="1865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viveiro</a:t>
            </a:r>
            <a:endParaRPr lang="pt-BR" sz="11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0166397" y="4767959"/>
            <a:ext cx="18653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smtClean="0"/>
              <a:t>Tanque-rede</a:t>
            </a:r>
            <a:endParaRPr lang="pt-BR" sz="1100" dirty="0"/>
          </a:p>
        </p:txBody>
      </p:sp>
      <p:sp>
        <p:nvSpPr>
          <p:cNvPr id="11" name="CaixaDeTexto 10"/>
          <p:cNvSpPr txBox="1"/>
          <p:nvPr/>
        </p:nvSpPr>
        <p:spPr>
          <a:xfrm flipH="1">
            <a:off x="10134370" y="5019663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7325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1222455" y="1153339"/>
            <a:ext cx="9705275" cy="326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Conversão</a:t>
            </a:r>
          </a:p>
          <a:p>
            <a:r>
              <a:rPr lang="pt-BR" sz="2000" b="1" dirty="0"/>
              <a:t>Argentina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Período: 1 ciclo produtivo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Início da conversão: contabilizado a partir do cumprimento da norma </a:t>
            </a:r>
            <a:r>
              <a:rPr lang="pt-BR" sz="2000" dirty="0" smtClean="0"/>
              <a:t>orgânica </a:t>
            </a:r>
            <a:r>
              <a:rPr lang="pt-BR" sz="2000" dirty="0"/>
              <a:t>vigente - determinado pelo </a:t>
            </a:r>
            <a:r>
              <a:rPr lang="pt-BR" sz="2000" u="sng" dirty="0"/>
              <a:t>Comitê Consultivo</a:t>
            </a:r>
            <a:r>
              <a:rPr lang="pt-B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Conversão plantas aquáticas: 6 meses ou um ciclo produtivo (aquele que for de maior prazo)</a:t>
            </a:r>
          </a:p>
          <a:p>
            <a:r>
              <a:rPr lang="pt-BR" sz="2000" dirty="0"/>
              <a:t>Distância mínima entre a produção orgânica e não-orgânica</a:t>
            </a:r>
          </a:p>
          <a:p>
            <a:r>
              <a:rPr lang="pt-BR" sz="2000" dirty="0"/>
              <a:t>- estabelecido pela SENASA</a:t>
            </a:r>
          </a:p>
          <a:p>
            <a:r>
              <a:rPr lang="pt-BR" sz="2000" dirty="0"/>
              <a:t>- registros de separação, ex.: barreiras físicas</a:t>
            </a:r>
            <a:r>
              <a:rPr lang="pt-BR" sz="2000" dirty="0" smtClean="0"/>
              <a:t>.</a:t>
            </a:r>
            <a:endParaRPr lang="pt-BR" sz="2000" dirty="0"/>
          </a:p>
          <a:p>
            <a:endParaRPr lang="pt-BR" sz="18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14338" name="Picture 2" descr="Especialista aponta parâmetros essenciais para o sucesso da piscicultura  brasileira – O Presente Rur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3" y="3714005"/>
            <a:ext cx="3911237" cy="22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 flipH="1">
            <a:off x="9841133" y="5881262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4181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419100" y="749300"/>
            <a:ext cx="11595100" cy="4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1900" b="1" dirty="0" smtClean="0"/>
              <a:t>Documentos e órgãos</a:t>
            </a:r>
          </a:p>
          <a:p>
            <a:pPr lvl="0" algn="ctr"/>
            <a:endParaRPr lang="pt-BR" sz="1900" b="1" dirty="0" smtClean="0"/>
          </a:p>
          <a:p>
            <a:r>
              <a:rPr lang="pt-BR" sz="2000" b="1" dirty="0"/>
              <a:t>Brasileira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Relações de trabalho fundamentadas nos direitos sociais determinados pela </a:t>
            </a:r>
            <a:r>
              <a:rPr lang="pt-BR" sz="2000" u="sng" dirty="0" smtClean="0"/>
              <a:t>Constituição </a:t>
            </a:r>
            <a:r>
              <a:rPr lang="pt-BR" sz="2000" u="sng" dirty="0"/>
              <a:t>Federal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Exige </a:t>
            </a:r>
            <a:r>
              <a:rPr lang="pt-BR" sz="2000" dirty="0"/>
              <a:t>Plano de Manejo Orgânico - inclusive durante o período de </a:t>
            </a:r>
            <a:r>
              <a:rPr lang="pt-BR" sz="2000" dirty="0" smtClean="0"/>
              <a:t>conversão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OAC - Organismo de Avaliação da Conformidade Orgânica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OCS - Organização de Controle </a:t>
            </a:r>
            <a:r>
              <a:rPr lang="pt-BR" sz="2000" dirty="0" smtClean="0"/>
              <a:t>Social</a:t>
            </a:r>
          </a:p>
          <a:p>
            <a:endParaRPr lang="pt-BR" sz="2000" dirty="0"/>
          </a:p>
          <a:p>
            <a:r>
              <a:rPr lang="pt-BR" sz="2000" b="1" dirty="0"/>
              <a:t>Argentina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Programa de Gestão </a:t>
            </a:r>
            <a:r>
              <a:rPr lang="pt-BR" sz="2000" dirty="0" smtClean="0"/>
              <a:t>Sustentável, Programa </a:t>
            </a:r>
            <a:r>
              <a:rPr lang="pt-BR" sz="2000" dirty="0"/>
              <a:t>de Manejo </a:t>
            </a:r>
            <a:r>
              <a:rPr lang="pt-BR" sz="2000" dirty="0" smtClean="0"/>
              <a:t>Reprodutivo, Programa </a:t>
            </a:r>
            <a:r>
              <a:rPr lang="pt-BR" sz="2000" dirty="0"/>
              <a:t>de </a:t>
            </a:r>
            <a:r>
              <a:rPr lang="pt-BR" sz="2000" dirty="0" smtClean="0"/>
              <a:t>Alimentação, Programa Sanitário. 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Plano de Manejo Produtivo e Orgânico - deve ser apresentado anualmente à certificadora (OIA)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Todos os procedimentos devem ser registrados de acordo com seu respectivo programa</a:t>
            </a:r>
            <a:r>
              <a:rPr lang="pt-BR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SENASA - </a:t>
            </a:r>
            <a:r>
              <a:rPr lang="pt-BR" sz="2000" dirty="0"/>
              <a:t>Serviço Nacional de Qualidade e Saúde Agroalimentar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OIA – Organização Internacional Agropecuária: certificadora de agricultura orgânica</a:t>
            </a:r>
          </a:p>
          <a:p>
            <a:endParaRPr lang="pt-BR" sz="20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750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5322-670051114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5598"/>
          <a:stretch/>
        </p:blipFill>
        <p:spPr>
          <a:xfrm>
            <a:off x="0" y="-38101"/>
            <a:ext cx="12192000" cy="6474069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4" name="Retângulo 3"/>
          <p:cNvSpPr/>
          <p:nvPr/>
        </p:nvSpPr>
        <p:spPr>
          <a:xfrm>
            <a:off x="-41814" y="-1"/>
            <a:ext cx="12233814" cy="621029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Google Shape;108;g309fca20012_0_22"/>
          <p:cNvSpPr txBox="1"/>
          <p:nvPr/>
        </p:nvSpPr>
        <p:spPr>
          <a:xfrm>
            <a:off x="596900" y="685800"/>
            <a:ext cx="10998200" cy="4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pt-BR" sz="2000" b="1" dirty="0" smtClean="0"/>
              <a:t>Saúde e medicamentos</a:t>
            </a:r>
            <a:endParaRPr lang="pt-BR" sz="2000" dirty="0"/>
          </a:p>
          <a:p>
            <a:r>
              <a:rPr lang="pt-BR" sz="2000" b="1" dirty="0"/>
              <a:t>Brasileira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Registro de todos os tratamentos efetuados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Vacinas </a:t>
            </a:r>
            <a:r>
              <a:rPr lang="pt-BR" sz="2000" dirty="0"/>
              <a:t>e exames que constam na legislação são obrigatórios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</a:t>
            </a:r>
            <a:r>
              <a:rPr lang="pt-BR" sz="2000" dirty="0" smtClean="0"/>
              <a:t>eríodo </a:t>
            </a:r>
            <a:r>
              <a:rPr lang="pt-BR" sz="2000" dirty="0"/>
              <a:t>de carência é o dobro do informado na bula ou no </a:t>
            </a:r>
            <a:r>
              <a:rPr lang="pt-BR" sz="2000" dirty="0" smtClean="0"/>
              <a:t>mínimo</a:t>
            </a:r>
          </a:p>
          <a:p>
            <a:r>
              <a:rPr lang="pt-BR" sz="2000" dirty="0" smtClean="0"/>
              <a:t>96 </a:t>
            </a:r>
            <a:r>
              <a:rPr lang="pt-BR" sz="2000" dirty="0"/>
              <a:t>horas.</a:t>
            </a:r>
          </a:p>
          <a:p>
            <a:r>
              <a:rPr lang="pt-BR" sz="2000" dirty="0"/>
              <a:t>Medicamentos não autorizados:</a:t>
            </a:r>
          </a:p>
          <a:p>
            <a:pPr marL="342900" indent="-342900">
              <a:buFontTx/>
              <a:buChar char="-"/>
            </a:pPr>
            <a:r>
              <a:rPr lang="pt-BR" sz="2000" dirty="0" smtClean="0"/>
              <a:t>podem </a:t>
            </a:r>
            <a:r>
              <a:rPr lang="pt-BR" sz="2000" dirty="0"/>
              <a:t>ser usado no máximo 1 vez por ciclo de </a:t>
            </a:r>
            <a:r>
              <a:rPr lang="pt-BR" sz="2000" dirty="0" smtClean="0"/>
              <a:t>produção</a:t>
            </a:r>
          </a:p>
          <a:p>
            <a:r>
              <a:rPr lang="pt-BR" sz="2000" b="1" dirty="0"/>
              <a:t>Argentina</a:t>
            </a: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Permite uso de anestesia em reprodutores para a retirada de esperma.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Tratamento </a:t>
            </a:r>
            <a:r>
              <a:rPr lang="pt-BR" sz="2000" dirty="0"/>
              <a:t>veterinário: 1. homeopático; 2. plantas e seus extratos; 3. tratamento veterinário de síntese química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Tratamento veterinário de síntese química: no máximo 1x em ciclos inferiores a 1 ano e no máximo 2x em ciclos superiores a 1 ano.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Período de carência: o dobro do informado na bula ou no mínimo 48 horas.</a:t>
            </a:r>
          </a:p>
          <a:p>
            <a:endParaRPr lang="pt-BR" sz="2000" dirty="0"/>
          </a:p>
        </p:txBody>
      </p:sp>
      <p:pic>
        <p:nvPicPr>
          <p:cNvPr id="5" name="Imagem 4"/>
          <p:cNvPicPr/>
          <p:nvPr/>
        </p:nvPicPr>
        <p:blipFill>
          <a:blip r:embed="rId7"/>
          <a:stretch/>
        </p:blipFill>
        <p:spPr>
          <a:xfrm>
            <a:off x="12240" y="420"/>
            <a:ext cx="5220160" cy="863180"/>
          </a:xfrm>
          <a:prstGeom prst="rect">
            <a:avLst/>
          </a:prstGeom>
          <a:ln w="0"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9375076" y="86667"/>
            <a:ext cx="232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/>
              <a:t>RESULTADOS</a:t>
            </a:r>
            <a:endParaRPr lang="pt-BR" sz="2400" b="1" dirty="0"/>
          </a:p>
        </p:txBody>
      </p:sp>
      <p:pic>
        <p:nvPicPr>
          <p:cNvPr id="10242" name="Picture 2" descr="Piscicultura: Eugenol como Anestésico para Peixes - Óleos Essenciais | O  Guia do Bras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59" y="863600"/>
            <a:ext cx="288105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 flipH="1">
            <a:off x="9748519" y="2668427"/>
            <a:ext cx="18973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/>
              <a:t>Fonte: Google Imagens, 2024.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456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1167</Words>
  <Application>Microsoft Office PowerPoint</Application>
  <PresentationFormat>Widescreen</PresentationFormat>
  <Paragraphs>148</Paragraphs>
  <Slides>13</Slides>
  <Notes>13</Notes>
  <HiddenSlides>0</HiddenSlides>
  <MMClips>12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Arial</vt:lpstr>
      <vt:lpstr>Raleway</vt:lpstr>
      <vt:lpstr>Simple Light</vt:lpstr>
      <vt:lpstr>Análise das normas argentina e brasileira públicas que orientam a produção aquícola orgânica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das normas argentina e brasileira públicas que orientam a produção aquícola orgânica</dc:title>
  <dc:creator>pc2</dc:creator>
  <cp:lastModifiedBy>Maria</cp:lastModifiedBy>
  <cp:revision>25</cp:revision>
  <dcterms:created xsi:type="dcterms:W3CDTF">2024-10-08T16:17:25Z</dcterms:created>
  <dcterms:modified xsi:type="dcterms:W3CDTF">2024-10-21T23:27:47Z</dcterms:modified>
</cp:coreProperties>
</file>