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65" r:id="rId4"/>
    <p:sldId id="276" r:id="rId5"/>
    <p:sldId id="277" r:id="rId6"/>
    <p:sldId id="261" r:id="rId7"/>
    <p:sldId id="266" r:id="rId8"/>
    <p:sldId id="270" r:id="rId9"/>
    <p:sldId id="267" r:id="rId10"/>
    <p:sldId id="271" r:id="rId11"/>
    <p:sldId id="274" r:id="rId12"/>
    <p:sldId id="275" r:id="rId13"/>
    <p:sldId id="272" r:id="rId14"/>
    <p:sldId id="273" r:id="rId15"/>
    <p:sldId id="268" r:id="rId16"/>
    <p:sldId id="269" r:id="rId17"/>
  </p:sldIdLst>
  <p:sldSz cx="12192000" cy="6858000"/>
  <p:notesSz cx="6858000" cy="9144000"/>
  <p:embeddedFontLs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Raleway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ção Padrão" id="{44FA0DF3-5F06-4FD5-BFF4-B33727699A80}">
          <p14:sldIdLst>
            <p14:sldId id="256"/>
            <p14:sldId id="260"/>
            <p14:sldId id="265"/>
            <p14:sldId id="276"/>
            <p14:sldId id="277"/>
            <p14:sldId id="261"/>
            <p14:sldId id="266"/>
            <p14:sldId id="270"/>
            <p14:sldId id="267"/>
            <p14:sldId id="271"/>
            <p14:sldId id="274"/>
            <p14:sldId id="275"/>
            <p14:sldId id="272"/>
            <p14:sldId id="273"/>
            <p14:sldId id="268"/>
            <p14:sldId id="269"/>
          </p14:sldIdLst>
        </p14:section>
      </p14:section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HkkcJmeXzEdDCos9kevw+NVkm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ab35ba61fb22a3f/Tabela%20Organogren%20(3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ab35ba61fb22a3f/Tabela%20Organogren%20(3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ab35ba61fb22a3f/Tabela%20Organogren%20(3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9298047588611"/>
          <c:y val="0.10226851851851852"/>
          <c:w val="0.85858775425092593"/>
          <c:h val="0.73172098279381748"/>
        </c:manualLayout>
      </c:layout>
      <c:scatterChart>
        <c:scatterStyle val="lineMarker"/>
        <c:varyColors val="0"/>
        <c:ser>
          <c:idx val="0"/>
          <c:order val="0"/>
          <c:tx>
            <c:strRef>
              <c:f>'Ipê branco'!$E$19</c:f>
              <c:strCache>
                <c:ptCount val="1"/>
                <c:pt idx="0">
                  <c:v>Ausência = -0,0002x2 + 0,0086x + 9,0522 R² = 0,3945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6350" cap="rnd">
                <a:solidFill>
                  <a:schemeClr val="tx1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'Ipê branco'!$D$20:$D$24</c:f>
              <c:numCache>
                <c:formatCode>General</c:formatCode>
                <c:ptCount val="5"/>
                <c:pt idx="0">
                  <c:v>0</c:v>
                </c:pt>
                <c:pt idx="1">
                  <c:v>20</c:v>
                </c:pt>
                <c:pt idx="2">
                  <c:v>30</c:v>
                </c:pt>
                <c:pt idx="3">
                  <c:v>50</c:v>
                </c:pt>
                <c:pt idx="4">
                  <c:v>70</c:v>
                </c:pt>
              </c:numCache>
            </c:numRef>
          </c:xVal>
          <c:yVal>
            <c:numRef>
              <c:f>'Ipê branco'!$E$20:$E$24</c:f>
              <c:numCache>
                <c:formatCode>General</c:formatCode>
                <c:ptCount val="5"/>
                <c:pt idx="0">
                  <c:v>9.0399999999999991</c:v>
                </c:pt>
                <c:pt idx="1">
                  <c:v>8.91</c:v>
                </c:pt>
                <c:pt idx="2">
                  <c:v>9.57</c:v>
                </c:pt>
                <c:pt idx="3">
                  <c:v>8.56</c:v>
                </c:pt>
                <c:pt idx="4">
                  <c:v>8.6199999999999992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F75-40A7-9B86-D02DCB0343B9}"/>
            </c:ext>
          </c:extLst>
        </c:ser>
        <c:ser>
          <c:idx val="1"/>
          <c:order val="1"/>
          <c:tx>
            <c:strRef>
              <c:f>'Ipê branco'!$F$19</c:f>
              <c:strCache>
                <c:ptCount val="1"/>
                <c:pt idx="0">
                  <c:v>Presença = -0,0013x2 + 0,0704x + 9,5759 R² = 0,7866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6350" cap="rnd">
                <a:solidFill>
                  <a:schemeClr val="tx1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'Ipê branco'!$D$20:$D$24</c:f>
              <c:numCache>
                <c:formatCode>General</c:formatCode>
                <c:ptCount val="5"/>
                <c:pt idx="0">
                  <c:v>0</c:v>
                </c:pt>
                <c:pt idx="1">
                  <c:v>20</c:v>
                </c:pt>
                <c:pt idx="2">
                  <c:v>30</c:v>
                </c:pt>
                <c:pt idx="3">
                  <c:v>50</c:v>
                </c:pt>
                <c:pt idx="4">
                  <c:v>70</c:v>
                </c:pt>
              </c:numCache>
            </c:numRef>
          </c:xVal>
          <c:yVal>
            <c:numRef>
              <c:f>'Ipê branco'!$F$20:$F$24</c:f>
              <c:numCache>
                <c:formatCode>General</c:formatCode>
                <c:ptCount val="5"/>
                <c:pt idx="0">
                  <c:v>9.31</c:v>
                </c:pt>
                <c:pt idx="1">
                  <c:v>11.3</c:v>
                </c:pt>
                <c:pt idx="2">
                  <c:v>10.07</c:v>
                </c:pt>
                <c:pt idx="3">
                  <c:v>9.44</c:v>
                </c:pt>
                <c:pt idx="4">
                  <c:v>8.18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F75-40A7-9B86-D02DCB0343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5135839"/>
        <c:axId val="160376431"/>
      </c:scatterChart>
      <c:valAx>
        <c:axId val="485135839"/>
        <c:scaling>
          <c:orientation val="minMax"/>
          <c:max val="7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Montserrat" panose="00000500000000000000" pitchFamily="2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Porcentagem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Montserrat" panose="00000500000000000000" pitchFamily="2" charset="0"/>
                  <a:ea typeface="+mn-ea"/>
                  <a:cs typeface="Times New Roman" panose="02020603050405020304" pitchFamily="18" charset="0"/>
                </a:defRPr>
              </a:pPr>
              <a:endParaRPr lang="pt-BR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Times New Roman" panose="02020603050405020304" pitchFamily="18" charset="0"/>
              </a:defRPr>
            </a:pPr>
            <a:endParaRPr lang="pt-BR"/>
          </a:p>
        </c:txPr>
        <c:crossAx val="160376431"/>
        <c:crosses val="autoZero"/>
        <c:crossBetween val="midCat"/>
      </c:valAx>
      <c:valAx>
        <c:axId val="160376431"/>
        <c:scaling>
          <c:orientation val="minMax"/>
          <c:min val="7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Montserrat" panose="00000500000000000000" pitchFamily="2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pt-BR"/>
                  <a:t>Altura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Montserrat" panose="00000500000000000000" pitchFamily="2" charset="0"/>
                  <a:ea typeface="+mn-ea"/>
                  <a:cs typeface="Times New Roman" panose="02020603050405020304" pitchFamily="18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Times New Roman" panose="02020603050405020304" pitchFamily="18" charset="0"/>
              </a:defRPr>
            </a:pPr>
            <a:endParaRPr lang="pt-BR"/>
          </a:p>
        </c:txPr>
        <c:crossAx val="4851358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43537550034225"/>
          <c:y val="0.62248027860783328"/>
          <c:w val="0.69445174275495347"/>
          <c:h val="0.169321239908302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Montserrat" panose="00000500000000000000" pitchFamily="2" charset="0"/>
              <a:ea typeface="+mn-ea"/>
              <a:cs typeface="Times New Roman" panose="02020603050405020304" pitchFamily="18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Montserrat" panose="00000500000000000000" pitchFamily="2" charset="0"/>
          <a:cs typeface="Times New Roman" panose="02020603050405020304" pitchFamily="18" charset="0"/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96394430998874"/>
          <c:y val="0.10226851851851852"/>
          <c:w val="0.86287405418492302"/>
          <c:h val="0.73172098279381748"/>
        </c:manualLayout>
      </c:layout>
      <c:scatterChart>
        <c:scatterStyle val="lineMarker"/>
        <c:varyColors val="0"/>
        <c:ser>
          <c:idx val="0"/>
          <c:order val="0"/>
          <c:tx>
            <c:strRef>
              <c:f>'Ipê branco'!$E$42</c:f>
              <c:strCache>
                <c:ptCount val="1"/>
                <c:pt idx="0">
                  <c:v>0 DAT = 0,0001x2 - 0,0245x + 6,2766 R² = 0,9592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6350" cap="rnd">
                <a:solidFill>
                  <a:schemeClr val="tx1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'Ipê branco'!$D$43:$D$47</c:f>
              <c:numCache>
                <c:formatCode>General</c:formatCode>
                <c:ptCount val="5"/>
                <c:pt idx="0">
                  <c:v>0</c:v>
                </c:pt>
                <c:pt idx="1">
                  <c:v>20</c:v>
                </c:pt>
                <c:pt idx="2">
                  <c:v>30</c:v>
                </c:pt>
                <c:pt idx="3">
                  <c:v>50</c:v>
                </c:pt>
                <c:pt idx="4">
                  <c:v>70</c:v>
                </c:pt>
              </c:numCache>
            </c:numRef>
          </c:xVal>
          <c:yVal>
            <c:numRef>
              <c:f>'Ipê branco'!$E$43:$E$47</c:f>
              <c:numCache>
                <c:formatCode>General</c:formatCode>
                <c:ptCount val="5"/>
                <c:pt idx="0">
                  <c:v>6.26</c:v>
                </c:pt>
                <c:pt idx="1">
                  <c:v>5.8</c:v>
                </c:pt>
                <c:pt idx="2">
                  <c:v>5.77</c:v>
                </c:pt>
                <c:pt idx="3">
                  <c:v>5.2</c:v>
                </c:pt>
                <c:pt idx="4">
                  <c:v>5.14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837-47A2-B387-15BE25B7CB95}"/>
            </c:ext>
          </c:extLst>
        </c:ser>
        <c:ser>
          <c:idx val="1"/>
          <c:order val="1"/>
          <c:tx>
            <c:strRef>
              <c:f>'Ipê branco'!$F$42</c:f>
              <c:strCache>
                <c:ptCount val="1"/>
                <c:pt idx="0">
                  <c:v>30 DAT = -0,0002x2 + 6E-05x + 9,5405 R² = 0,8812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6350" cap="rnd">
                <a:solidFill>
                  <a:schemeClr val="tx1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'Ipê branco'!$D$43:$D$47</c:f>
              <c:numCache>
                <c:formatCode>General</c:formatCode>
                <c:ptCount val="5"/>
                <c:pt idx="0">
                  <c:v>0</c:v>
                </c:pt>
                <c:pt idx="1">
                  <c:v>20</c:v>
                </c:pt>
                <c:pt idx="2">
                  <c:v>30</c:v>
                </c:pt>
                <c:pt idx="3">
                  <c:v>50</c:v>
                </c:pt>
                <c:pt idx="4">
                  <c:v>70</c:v>
                </c:pt>
              </c:numCache>
            </c:numRef>
          </c:xVal>
          <c:yVal>
            <c:numRef>
              <c:f>'Ipê branco'!$F$43:$F$47</c:f>
              <c:numCache>
                <c:formatCode>General</c:formatCode>
                <c:ptCount val="5"/>
                <c:pt idx="0">
                  <c:v>9.6199999999999992</c:v>
                </c:pt>
                <c:pt idx="1">
                  <c:v>9.2899999999999991</c:v>
                </c:pt>
                <c:pt idx="2">
                  <c:v>9.34</c:v>
                </c:pt>
                <c:pt idx="3">
                  <c:v>9.25</c:v>
                </c:pt>
                <c:pt idx="4">
                  <c:v>8.49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837-47A2-B387-15BE25B7CB95}"/>
            </c:ext>
          </c:extLst>
        </c:ser>
        <c:ser>
          <c:idx val="2"/>
          <c:order val="2"/>
          <c:tx>
            <c:strRef>
              <c:f>'Ipê branco'!$G$42</c:f>
              <c:strCache>
                <c:ptCount val="1"/>
                <c:pt idx="0">
                  <c:v>60 DAT = -0,0022x2 + 0,1424x + 12,127 R² = 0,7274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6350" cap="rnd">
                <a:solidFill>
                  <a:schemeClr val="tx1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'Ipê branco'!$D$43:$D$47</c:f>
              <c:numCache>
                <c:formatCode>General</c:formatCode>
                <c:ptCount val="5"/>
                <c:pt idx="0">
                  <c:v>0</c:v>
                </c:pt>
                <c:pt idx="1">
                  <c:v>20</c:v>
                </c:pt>
                <c:pt idx="2">
                  <c:v>30</c:v>
                </c:pt>
                <c:pt idx="3">
                  <c:v>50</c:v>
                </c:pt>
                <c:pt idx="4">
                  <c:v>70</c:v>
                </c:pt>
              </c:numCache>
            </c:numRef>
          </c:xVal>
          <c:yVal>
            <c:numRef>
              <c:f>'Ipê branco'!$G$43:$G$47</c:f>
              <c:numCache>
                <c:formatCode>General</c:formatCode>
                <c:ptCount val="5"/>
                <c:pt idx="0">
                  <c:v>11.65</c:v>
                </c:pt>
                <c:pt idx="1">
                  <c:v>15.21</c:v>
                </c:pt>
                <c:pt idx="2">
                  <c:v>14.35</c:v>
                </c:pt>
                <c:pt idx="3">
                  <c:v>12.55</c:v>
                </c:pt>
                <c:pt idx="4">
                  <c:v>11.58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837-47A2-B387-15BE25B7CB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5135839"/>
        <c:axId val="160376431"/>
      </c:scatterChart>
      <c:valAx>
        <c:axId val="485135839"/>
        <c:scaling>
          <c:orientation val="minMax"/>
          <c:max val="7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Montserrat" panose="00000500000000000000" pitchFamily="2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Porcentagem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Montserrat" panose="00000500000000000000" pitchFamily="2" charset="0"/>
                  <a:ea typeface="+mn-ea"/>
                  <a:cs typeface="Times New Roman" panose="02020603050405020304" pitchFamily="18" charset="0"/>
                </a:defRPr>
              </a:pPr>
              <a:endParaRPr lang="pt-BR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Times New Roman" panose="02020603050405020304" pitchFamily="18" charset="0"/>
              </a:defRPr>
            </a:pPr>
            <a:endParaRPr lang="pt-BR"/>
          </a:p>
        </c:txPr>
        <c:crossAx val="160376431"/>
        <c:crosses val="autoZero"/>
        <c:crossBetween val="midCat"/>
      </c:valAx>
      <c:valAx>
        <c:axId val="1603764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Montserrat" panose="00000500000000000000" pitchFamily="2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pt-BR"/>
                  <a:t>Altura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Montserrat" panose="00000500000000000000" pitchFamily="2" charset="0"/>
                  <a:ea typeface="+mn-ea"/>
                  <a:cs typeface="Times New Roman" panose="02020603050405020304" pitchFamily="18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Times New Roman" panose="02020603050405020304" pitchFamily="18" charset="0"/>
              </a:defRPr>
            </a:pPr>
            <a:endParaRPr lang="pt-BR"/>
          </a:p>
        </c:txPr>
        <c:crossAx val="4851358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176661761468833"/>
          <c:y val="0.62510770389154668"/>
          <c:w val="0.79422013499908939"/>
          <c:h val="0.172791137914255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Montserrat" panose="00000500000000000000" pitchFamily="2" charset="0"/>
              <a:ea typeface="+mn-ea"/>
              <a:cs typeface="Times New Roman" panose="02020603050405020304" pitchFamily="18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Montserrat" panose="00000500000000000000" pitchFamily="2" charset="0"/>
          <a:cs typeface="Times New Roman" panose="02020603050405020304" pitchFamily="18" charset="0"/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79544658347791"/>
          <c:y val="0.12424213325305172"/>
          <c:w val="0.84812978224120295"/>
          <c:h val="0.73172098279381748"/>
        </c:manualLayout>
      </c:layout>
      <c:scatterChart>
        <c:scatterStyle val="lineMarker"/>
        <c:varyColors val="0"/>
        <c:ser>
          <c:idx val="0"/>
          <c:order val="0"/>
          <c:tx>
            <c:strRef>
              <c:f>'Ipê branco'!$M$42</c:f>
              <c:strCache>
                <c:ptCount val="1"/>
                <c:pt idx="0">
                  <c:v>0% = 0,1225x + 5,325 R² = 0,9965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63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'Ipê branco'!$L$43:$L$45</c:f>
              <c:numCache>
                <c:formatCode>General</c:formatCode>
                <c:ptCount val="3"/>
                <c:pt idx="0">
                  <c:v>0</c:v>
                </c:pt>
                <c:pt idx="1">
                  <c:v>30</c:v>
                </c:pt>
                <c:pt idx="2">
                  <c:v>60</c:v>
                </c:pt>
              </c:numCache>
            </c:numRef>
          </c:xVal>
          <c:yVal>
            <c:numRef>
              <c:f>'Ipê branco'!$M$43:$M$45</c:f>
              <c:numCache>
                <c:formatCode>General</c:formatCode>
                <c:ptCount val="3"/>
                <c:pt idx="0">
                  <c:v>6.26</c:v>
                </c:pt>
                <c:pt idx="1">
                  <c:v>9.6199999999999992</c:v>
                </c:pt>
                <c:pt idx="2">
                  <c:v>11.65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CFD-4D45-995D-09E5F058CDC9}"/>
            </c:ext>
          </c:extLst>
        </c:ser>
        <c:ser>
          <c:idx val="1"/>
          <c:order val="1"/>
          <c:tx>
            <c:strRef>
              <c:f>'Ipê branco'!$N$42</c:f>
              <c:strCache>
                <c:ptCount val="1"/>
                <c:pt idx="0">
                  <c:v>20% = 0,1568x + 5,395 R² = 0,9783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63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'Ipê branco'!$L$43:$L$45</c:f>
              <c:numCache>
                <c:formatCode>General</c:formatCode>
                <c:ptCount val="3"/>
                <c:pt idx="0">
                  <c:v>0</c:v>
                </c:pt>
                <c:pt idx="1">
                  <c:v>30</c:v>
                </c:pt>
                <c:pt idx="2">
                  <c:v>60</c:v>
                </c:pt>
              </c:numCache>
            </c:numRef>
          </c:xVal>
          <c:yVal>
            <c:numRef>
              <c:f>'Ipê branco'!$N$43:$N$45</c:f>
              <c:numCache>
                <c:formatCode>General</c:formatCode>
                <c:ptCount val="3"/>
                <c:pt idx="0">
                  <c:v>5.8</c:v>
                </c:pt>
                <c:pt idx="1">
                  <c:v>9.2899999999999991</c:v>
                </c:pt>
                <c:pt idx="2">
                  <c:v>15.21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CFD-4D45-995D-09E5F058CDC9}"/>
            </c:ext>
          </c:extLst>
        </c:ser>
        <c:ser>
          <c:idx val="2"/>
          <c:order val="2"/>
          <c:tx>
            <c:strRef>
              <c:f>'Ipê branco'!$O$42</c:f>
              <c:strCache>
                <c:ptCount val="1"/>
                <c:pt idx="0">
                  <c:v>30% = 0,143x + 5,53 R² = 0,9907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63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'Ipê branco'!$L$43:$L$45</c:f>
              <c:numCache>
                <c:formatCode>General</c:formatCode>
                <c:ptCount val="3"/>
                <c:pt idx="0">
                  <c:v>0</c:v>
                </c:pt>
                <c:pt idx="1">
                  <c:v>30</c:v>
                </c:pt>
                <c:pt idx="2">
                  <c:v>60</c:v>
                </c:pt>
              </c:numCache>
            </c:numRef>
          </c:xVal>
          <c:yVal>
            <c:numRef>
              <c:f>'Ipê branco'!$O$43:$O$45</c:f>
              <c:numCache>
                <c:formatCode>General</c:formatCode>
                <c:ptCount val="3"/>
                <c:pt idx="0">
                  <c:v>5.77</c:v>
                </c:pt>
                <c:pt idx="1">
                  <c:v>9.34</c:v>
                </c:pt>
                <c:pt idx="2">
                  <c:v>14.35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CFD-4D45-995D-09E5F058CDC9}"/>
            </c:ext>
          </c:extLst>
        </c:ser>
        <c:ser>
          <c:idx val="3"/>
          <c:order val="3"/>
          <c:tx>
            <c:strRef>
              <c:f>'Ipê branco'!$P$42</c:f>
              <c:strCache>
                <c:ptCount val="1"/>
                <c:pt idx="0">
                  <c:v>50% = 0,1225x + 5,325 R² = 0,9965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63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'Ipê branco'!$L$43:$L$45</c:f>
              <c:numCache>
                <c:formatCode>General</c:formatCode>
                <c:ptCount val="3"/>
                <c:pt idx="0">
                  <c:v>0</c:v>
                </c:pt>
                <c:pt idx="1">
                  <c:v>30</c:v>
                </c:pt>
                <c:pt idx="2">
                  <c:v>60</c:v>
                </c:pt>
              </c:numCache>
            </c:numRef>
          </c:xVal>
          <c:yVal>
            <c:numRef>
              <c:f>'Ipê branco'!$P$43:$P$45</c:f>
              <c:numCache>
                <c:formatCode>General</c:formatCode>
                <c:ptCount val="3"/>
                <c:pt idx="0">
                  <c:v>5.2</c:v>
                </c:pt>
                <c:pt idx="1">
                  <c:v>9.25</c:v>
                </c:pt>
                <c:pt idx="2">
                  <c:v>12.55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FCFD-4D45-995D-09E5F058CDC9}"/>
            </c:ext>
          </c:extLst>
        </c:ser>
        <c:ser>
          <c:idx val="4"/>
          <c:order val="4"/>
          <c:tx>
            <c:strRef>
              <c:f>'Ipê branco'!$Q$42</c:f>
              <c:strCache>
                <c:ptCount val="1"/>
                <c:pt idx="0">
                  <c:v>70% 0,1225x + 5,325 R² = 0,9965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ash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63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'Ipê branco'!$L$43:$L$45</c:f>
              <c:numCache>
                <c:formatCode>General</c:formatCode>
                <c:ptCount val="3"/>
                <c:pt idx="0">
                  <c:v>0</c:v>
                </c:pt>
                <c:pt idx="1">
                  <c:v>30</c:v>
                </c:pt>
                <c:pt idx="2">
                  <c:v>60</c:v>
                </c:pt>
              </c:numCache>
            </c:numRef>
          </c:xVal>
          <c:yVal>
            <c:numRef>
              <c:f>'Ipê branco'!$Q$43:$Q$45</c:f>
              <c:numCache>
                <c:formatCode>General</c:formatCode>
                <c:ptCount val="3"/>
                <c:pt idx="0">
                  <c:v>5.14</c:v>
                </c:pt>
                <c:pt idx="1">
                  <c:v>8.49</c:v>
                </c:pt>
                <c:pt idx="2">
                  <c:v>11.58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FCFD-4D45-995D-09E5F058C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5135839"/>
        <c:axId val="160376431"/>
      </c:scatterChart>
      <c:valAx>
        <c:axId val="485135839"/>
        <c:scaling>
          <c:orientation val="minMax"/>
          <c:max val="6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Montserrat" panose="00000500000000000000" pitchFamily="2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Dias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Montserrat" panose="00000500000000000000" pitchFamily="2" charset="0"/>
                  <a:ea typeface="+mn-ea"/>
                  <a:cs typeface="Times New Roman" panose="02020603050405020304" pitchFamily="18" charset="0"/>
                </a:defRPr>
              </a:pPr>
              <a:endParaRPr lang="pt-BR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Times New Roman" panose="02020603050405020304" pitchFamily="18" charset="0"/>
              </a:defRPr>
            </a:pPr>
            <a:endParaRPr lang="pt-BR"/>
          </a:p>
        </c:txPr>
        <c:crossAx val="160376431"/>
        <c:crosses val="autoZero"/>
        <c:crossBetween val="midCat"/>
        <c:majorUnit val="30"/>
      </c:valAx>
      <c:valAx>
        <c:axId val="160376431"/>
        <c:scaling>
          <c:orientation val="minMax"/>
          <c:min val="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Montserrat" panose="00000500000000000000" pitchFamily="2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pt-BR"/>
                  <a:t>Altura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Montserrat" panose="00000500000000000000" pitchFamily="2" charset="0"/>
                  <a:ea typeface="+mn-ea"/>
                  <a:cs typeface="Times New Roman" panose="02020603050405020304" pitchFamily="18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Times New Roman" panose="02020603050405020304" pitchFamily="18" charset="0"/>
              </a:defRPr>
            </a:pPr>
            <a:endParaRPr lang="pt-BR"/>
          </a:p>
        </c:txPr>
        <c:crossAx val="4851358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13925756349623938"/>
          <c:y val="0.13548137798190432"/>
          <c:w val="0.64859181582372538"/>
          <c:h val="0.246118049250572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Montserrat" panose="00000500000000000000" pitchFamily="2" charset="0"/>
              <a:ea typeface="+mn-ea"/>
              <a:cs typeface="Times New Roman" panose="02020603050405020304" pitchFamily="18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Montserrat" panose="00000500000000000000" pitchFamily="2" charset="0"/>
          <a:cs typeface="Times New Roman" panose="02020603050405020304" pitchFamily="18" charset="0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84A57B-3260-46D9-B061-A4F6432D7302}" type="doc">
      <dgm:prSet loTypeId="urn:microsoft.com/office/officeart/2005/8/layout/radial4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B386DEA6-8618-4E8E-96B9-5F137E071D7A}">
      <dgm:prSet phldrT="[Texto]" custT="1"/>
      <dgm:spPr/>
      <dgm:t>
        <a:bodyPr/>
        <a:lstStyle/>
        <a:p>
          <a:r>
            <a:rPr lang="pt-BR" sz="2400" dirty="0">
              <a:latin typeface="Montserrat" panose="00000500000000000000" pitchFamily="2" charset="0"/>
            </a:rPr>
            <a:t>Mudas de qualidade</a:t>
          </a:r>
        </a:p>
      </dgm:t>
    </dgm:pt>
    <dgm:pt modelId="{01963C9D-529D-4912-AE88-C424811ACD71}" type="parTrans" cxnId="{D4DC21B3-C950-438F-A487-3BE343123389}">
      <dgm:prSet/>
      <dgm:spPr/>
      <dgm:t>
        <a:bodyPr/>
        <a:lstStyle/>
        <a:p>
          <a:endParaRPr lang="pt-BR" sz="2400">
            <a:latin typeface="Montserrat" panose="00000500000000000000" pitchFamily="2" charset="0"/>
          </a:endParaRPr>
        </a:p>
      </dgm:t>
    </dgm:pt>
    <dgm:pt modelId="{A84863A3-5DAD-4AC9-80B2-4BA0485DAECA}" type="sibTrans" cxnId="{D4DC21B3-C950-438F-A487-3BE343123389}">
      <dgm:prSet/>
      <dgm:spPr/>
      <dgm:t>
        <a:bodyPr/>
        <a:lstStyle/>
        <a:p>
          <a:endParaRPr lang="pt-BR" sz="2400">
            <a:latin typeface="Montserrat" panose="00000500000000000000" pitchFamily="2" charset="0"/>
          </a:endParaRPr>
        </a:p>
      </dgm:t>
    </dgm:pt>
    <dgm:pt modelId="{424D1836-DAE8-480A-9AF1-BF54A1261B7F}">
      <dgm:prSet phldrT="[Texto]" custT="1"/>
      <dgm:spPr/>
      <dgm:t>
        <a:bodyPr/>
        <a:lstStyle/>
        <a:p>
          <a:r>
            <a:rPr lang="pt-BR" sz="2400" dirty="0">
              <a:latin typeface="Montserrat" panose="00000500000000000000" pitchFamily="2" charset="0"/>
            </a:rPr>
            <a:t>Propágulos de boa procedência</a:t>
          </a:r>
        </a:p>
      </dgm:t>
    </dgm:pt>
    <dgm:pt modelId="{3EEB34E1-0DDD-454F-B4F9-FFD38613B581}" type="parTrans" cxnId="{D5C37C64-8470-409E-A5B2-16509A257680}">
      <dgm:prSet/>
      <dgm:spPr/>
      <dgm:t>
        <a:bodyPr/>
        <a:lstStyle/>
        <a:p>
          <a:endParaRPr lang="pt-BR" sz="2400">
            <a:latin typeface="Montserrat" panose="00000500000000000000" pitchFamily="2" charset="0"/>
          </a:endParaRPr>
        </a:p>
      </dgm:t>
    </dgm:pt>
    <dgm:pt modelId="{22A9EF9A-8AFA-40F8-B374-0B8E10AC1368}" type="sibTrans" cxnId="{D5C37C64-8470-409E-A5B2-16509A257680}">
      <dgm:prSet/>
      <dgm:spPr/>
      <dgm:t>
        <a:bodyPr/>
        <a:lstStyle/>
        <a:p>
          <a:endParaRPr lang="pt-BR" sz="2400">
            <a:latin typeface="Montserrat" panose="00000500000000000000" pitchFamily="2" charset="0"/>
          </a:endParaRPr>
        </a:p>
      </dgm:t>
    </dgm:pt>
    <dgm:pt modelId="{BEC74854-A6A5-4C33-8501-D3908D4E9534}">
      <dgm:prSet phldrT="[Texto]" custT="1"/>
      <dgm:spPr/>
      <dgm:t>
        <a:bodyPr/>
        <a:lstStyle/>
        <a:p>
          <a:r>
            <a:rPr lang="pt-BR" sz="2400" dirty="0">
              <a:latin typeface="Montserrat" panose="00000500000000000000" pitchFamily="2" charset="0"/>
            </a:rPr>
            <a:t>Substratos</a:t>
          </a:r>
        </a:p>
      </dgm:t>
    </dgm:pt>
    <dgm:pt modelId="{DC07D868-DB59-46A5-A129-D4CC5F74C8BC}" type="parTrans" cxnId="{BD886586-9D6B-4C29-9A1A-511076C0E66F}">
      <dgm:prSet/>
      <dgm:spPr/>
      <dgm:t>
        <a:bodyPr/>
        <a:lstStyle/>
        <a:p>
          <a:endParaRPr lang="pt-BR" sz="2400">
            <a:latin typeface="Montserrat" panose="00000500000000000000" pitchFamily="2" charset="0"/>
          </a:endParaRPr>
        </a:p>
      </dgm:t>
    </dgm:pt>
    <dgm:pt modelId="{DC3C6A9C-24E3-4088-8288-43424E6F1AFB}" type="sibTrans" cxnId="{BD886586-9D6B-4C29-9A1A-511076C0E66F}">
      <dgm:prSet/>
      <dgm:spPr/>
      <dgm:t>
        <a:bodyPr/>
        <a:lstStyle/>
        <a:p>
          <a:endParaRPr lang="pt-BR" sz="2400">
            <a:latin typeface="Montserrat" panose="00000500000000000000" pitchFamily="2" charset="0"/>
          </a:endParaRPr>
        </a:p>
      </dgm:t>
    </dgm:pt>
    <dgm:pt modelId="{80A2D6F4-BD53-4574-8C14-FD8575462774}">
      <dgm:prSet phldrT="[Texto]" custT="1"/>
      <dgm:spPr/>
      <dgm:t>
        <a:bodyPr/>
        <a:lstStyle/>
        <a:p>
          <a:r>
            <a:rPr lang="pt-BR" sz="2400" dirty="0">
              <a:latin typeface="Montserrat" panose="00000500000000000000" pitchFamily="2" charset="0"/>
            </a:rPr>
            <a:t>Adubação</a:t>
          </a:r>
        </a:p>
      </dgm:t>
    </dgm:pt>
    <dgm:pt modelId="{E007F377-7CD4-4B3D-B812-8583EED7AC1E}" type="parTrans" cxnId="{8043488C-F05A-4AA2-BE7D-E9738298C0CF}">
      <dgm:prSet/>
      <dgm:spPr/>
      <dgm:t>
        <a:bodyPr/>
        <a:lstStyle/>
        <a:p>
          <a:endParaRPr lang="pt-BR" sz="2400">
            <a:latin typeface="Montserrat" panose="00000500000000000000" pitchFamily="2" charset="0"/>
          </a:endParaRPr>
        </a:p>
      </dgm:t>
    </dgm:pt>
    <dgm:pt modelId="{13AEA400-178C-41A4-9935-D48657C26A26}" type="sibTrans" cxnId="{8043488C-F05A-4AA2-BE7D-E9738298C0CF}">
      <dgm:prSet/>
      <dgm:spPr/>
      <dgm:t>
        <a:bodyPr/>
        <a:lstStyle/>
        <a:p>
          <a:endParaRPr lang="pt-BR" sz="2400">
            <a:latin typeface="Montserrat" panose="00000500000000000000" pitchFamily="2" charset="0"/>
          </a:endParaRPr>
        </a:p>
      </dgm:t>
    </dgm:pt>
    <dgm:pt modelId="{F4FF8E04-6ACE-4B4C-AAB9-87C58BF2220E}" type="pres">
      <dgm:prSet presAssocID="{8D84A57B-3260-46D9-B061-A4F6432D730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0B632EF-7AB6-4794-BCA4-80FED2C9FE88}" type="pres">
      <dgm:prSet presAssocID="{B386DEA6-8618-4E8E-96B9-5F137E071D7A}" presName="centerShape" presStyleLbl="node0" presStyleIdx="0" presStyleCnt="1"/>
      <dgm:spPr/>
    </dgm:pt>
    <dgm:pt modelId="{558ED8D5-B08E-4C53-8549-26A70207B3E4}" type="pres">
      <dgm:prSet presAssocID="{3EEB34E1-0DDD-454F-B4F9-FFD38613B581}" presName="parTrans" presStyleLbl="bgSibTrans2D1" presStyleIdx="0" presStyleCnt="3"/>
      <dgm:spPr/>
    </dgm:pt>
    <dgm:pt modelId="{349DB059-F4A7-4E30-8D4A-6B653E79E64C}" type="pres">
      <dgm:prSet presAssocID="{424D1836-DAE8-480A-9AF1-BF54A1261B7F}" presName="node" presStyleLbl="node1" presStyleIdx="0" presStyleCnt="3">
        <dgm:presLayoutVars>
          <dgm:bulletEnabled val="1"/>
        </dgm:presLayoutVars>
      </dgm:prSet>
      <dgm:spPr/>
    </dgm:pt>
    <dgm:pt modelId="{17350F28-1E14-406D-BC82-F0B6C6BE7424}" type="pres">
      <dgm:prSet presAssocID="{DC07D868-DB59-46A5-A129-D4CC5F74C8BC}" presName="parTrans" presStyleLbl="bgSibTrans2D1" presStyleIdx="1" presStyleCnt="3"/>
      <dgm:spPr/>
    </dgm:pt>
    <dgm:pt modelId="{2D9ABEE4-1885-4944-849C-5030C866F1ED}" type="pres">
      <dgm:prSet presAssocID="{BEC74854-A6A5-4C33-8501-D3908D4E9534}" presName="node" presStyleLbl="node1" presStyleIdx="1" presStyleCnt="3">
        <dgm:presLayoutVars>
          <dgm:bulletEnabled val="1"/>
        </dgm:presLayoutVars>
      </dgm:prSet>
      <dgm:spPr/>
    </dgm:pt>
    <dgm:pt modelId="{34EA013E-6694-4FC7-9CF9-EDD9D6664F99}" type="pres">
      <dgm:prSet presAssocID="{E007F377-7CD4-4B3D-B812-8583EED7AC1E}" presName="parTrans" presStyleLbl="bgSibTrans2D1" presStyleIdx="2" presStyleCnt="3"/>
      <dgm:spPr/>
    </dgm:pt>
    <dgm:pt modelId="{D46FADCD-A6A6-45E4-BAE6-D50728F2E54E}" type="pres">
      <dgm:prSet presAssocID="{80A2D6F4-BD53-4574-8C14-FD8575462774}" presName="node" presStyleLbl="node1" presStyleIdx="2" presStyleCnt="3">
        <dgm:presLayoutVars>
          <dgm:bulletEnabled val="1"/>
        </dgm:presLayoutVars>
      </dgm:prSet>
      <dgm:spPr/>
    </dgm:pt>
  </dgm:ptLst>
  <dgm:cxnLst>
    <dgm:cxn modelId="{D5C37C64-8470-409E-A5B2-16509A257680}" srcId="{B386DEA6-8618-4E8E-96B9-5F137E071D7A}" destId="{424D1836-DAE8-480A-9AF1-BF54A1261B7F}" srcOrd="0" destOrd="0" parTransId="{3EEB34E1-0DDD-454F-B4F9-FFD38613B581}" sibTransId="{22A9EF9A-8AFA-40F8-B374-0B8E10AC1368}"/>
    <dgm:cxn modelId="{8E6FEA4E-7EEF-4595-8686-8B9E75C14CDB}" type="presOf" srcId="{8D84A57B-3260-46D9-B061-A4F6432D7302}" destId="{F4FF8E04-6ACE-4B4C-AAB9-87C58BF2220E}" srcOrd="0" destOrd="0" presId="urn:microsoft.com/office/officeart/2005/8/layout/radial4"/>
    <dgm:cxn modelId="{E722174F-25CD-49BE-A27A-8ABAEBA5F0D0}" type="presOf" srcId="{BEC74854-A6A5-4C33-8501-D3908D4E9534}" destId="{2D9ABEE4-1885-4944-849C-5030C866F1ED}" srcOrd="0" destOrd="0" presId="urn:microsoft.com/office/officeart/2005/8/layout/radial4"/>
    <dgm:cxn modelId="{94881676-6F61-4143-86E0-DBFF2B672DC4}" type="presOf" srcId="{E007F377-7CD4-4B3D-B812-8583EED7AC1E}" destId="{34EA013E-6694-4FC7-9CF9-EDD9D6664F99}" srcOrd="0" destOrd="0" presId="urn:microsoft.com/office/officeart/2005/8/layout/radial4"/>
    <dgm:cxn modelId="{BD886586-9D6B-4C29-9A1A-511076C0E66F}" srcId="{B386DEA6-8618-4E8E-96B9-5F137E071D7A}" destId="{BEC74854-A6A5-4C33-8501-D3908D4E9534}" srcOrd="1" destOrd="0" parTransId="{DC07D868-DB59-46A5-A129-D4CC5F74C8BC}" sibTransId="{DC3C6A9C-24E3-4088-8288-43424E6F1AFB}"/>
    <dgm:cxn modelId="{BFF81E89-D380-4540-8840-0F192D964D0D}" type="presOf" srcId="{B386DEA6-8618-4E8E-96B9-5F137E071D7A}" destId="{10B632EF-7AB6-4794-BCA4-80FED2C9FE88}" srcOrd="0" destOrd="0" presId="urn:microsoft.com/office/officeart/2005/8/layout/radial4"/>
    <dgm:cxn modelId="{8043488C-F05A-4AA2-BE7D-E9738298C0CF}" srcId="{B386DEA6-8618-4E8E-96B9-5F137E071D7A}" destId="{80A2D6F4-BD53-4574-8C14-FD8575462774}" srcOrd="2" destOrd="0" parTransId="{E007F377-7CD4-4B3D-B812-8583EED7AC1E}" sibTransId="{13AEA400-178C-41A4-9935-D48657C26A26}"/>
    <dgm:cxn modelId="{FD89F990-BB8D-45DA-B184-17C748299E98}" type="presOf" srcId="{DC07D868-DB59-46A5-A129-D4CC5F74C8BC}" destId="{17350F28-1E14-406D-BC82-F0B6C6BE7424}" srcOrd="0" destOrd="0" presId="urn:microsoft.com/office/officeart/2005/8/layout/radial4"/>
    <dgm:cxn modelId="{D4DC21B3-C950-438F-A487-3BE343123389}" srcId="{8D84A57B-3260-46D9-B061-A4F6432D7302}" destId="{B386DEA6-8618-4E8E-96B9-5F137E071D7A}" srcOrd="0" destOrd="0" parTransId="{01963C9D-529D-4912-AE88-C424811ACD71}" sibTransId="{A84863A3-5DAD-4AC9-80B2-4BA0485DAECA}"/>
    <dgm:cxn modelId="{7C474ED5-B160-43FA-85A5-4EB4599C742F}" type="presOf" srcId="{80A2D6F4-BD53-4574-8C14-FD8575462774}" destId="{D46FADCD-A6A6-45E4-BAE6-D50728F2E54E}" srcOrd="0" destOrd="0" presId="urn:microsoft.com/office/officeart/2005/8/layout/radial4"/>
    <dgm:cxn modelId="{813A11DB-0C61-4914-8912-BB573FA77637}" type="presOf" srcId="{3EEB34E1-0DDD-454F-B4F9-FFD38613B581}" destId="{558ED8D5-B08E-4C53-8549-26A70207B3E4}" srcOrd="0" destOrd="0" presId="urn:microsoft.com/office/officeart/2005/8/layout/radial4"/>
    <dgm:cxn modelId="{45005FFD-2728-423D-918C-D450147DEDB7}" type="presOf" srcId="{424D1836-DAE8-480A-9AF1-BF54A1261B7F}" destId="{349DB059-F4A7-4E30-8D4A-6B653E79E64C}" srcOrd="0" destOrd="0" presId="urn:microsoft.com/office/officeart/2005/8/layout/radial4"/>
    <dgm:cxn modelId="{EB74B1DC-ACE1-49FA-B9D6-3FD64EEF299C}" type="presParOf" srcId="{F4FF8E04-6ACE-4B4C-AAB9-87C58BF2220E}" destId="{10B632EF-7AB6-4794-BCA4-80FED2C9FE88}" srcOrd="0" destOrd="0" presId="urn:microsoft.com/office/officeart/2005/8/layout/radial4"/>
    <dgm:cxn modelId="{62C8E2C4-11BA-493C-BB18-C930AA6DD1C0}" type="presParOf" srcId="{F4FF8E04-6ACE-4B4C-AAB9-87C58BF2220E}" destId="{558ED8D5-B08E-4C53-8549-26A70207B3E4}" srcOrd="1" destOrd="0" presId="urn:microsoft.com/office/officeart/2005/8/layout/radial4"/>
    <dgm:cxn modelId="{CBA01FD7-495F-49D7-ADB1-7D9FB643D0F1}" type="presParOf" srcId="{F4FF8E04-6ACE-4B4C-AAB9-87C58BF2220E}" destId="{349DB059-F4A7-4E30-8D4A-6B653E79E64C}" srcOrd="2" destOrd="0" presId="urn:microsoft.com/office/officeart/2005/8/layout/radial4"/>
    <dgm:cxn modelId="{D7D64152-3ECA-4EE9-8847-1062E60A6576}" type="presParOf" srcId="{F4FF8E04-6ACE-4B4C-AAB9-87C58BF2220E}" destId="{17350F28-1E14-406D-BC82-F0B6C6BE7424}" srcOrd="3" destOrd="0" presId="urn:microsoft.com/office/officeart/2005/8/layout/radial4"/>
    <dgm:cxn modelId="{E7A8A257-E1AF-46F6-94A4-E4FE466E3178}" type="presParOf" srcId="{F4FF8E04-6ACE-4B4C-AAB9-87C58BF2220E}" destId="{2D9ABEE4-1885-4944-849C-5030C866F1ED}" srcOrd="4" destOrd="0" presId="urn:microsoft.com/office/officeart/2005/8/layout/radial4"/>
    <dgm:cxn modelId="{CD5C1D9F-9CF4-424D-BE3D-1C985A3C53EC}" type="presParOf" srcId="{F4FF8E04-6ACE-4B4C-AAB9-87C58BF2220E}" destId="{34EA013E-6694-4FC7-9CF9-EDD9D6664F99}" srcOrd="5" destOrd="0" presId="urn:microsoft.com/office/officeart/2005/8/layout/radial4"/>
    <dgm:cxn modelId="{5374E564-9BC3-4213-A005-70B0ECDEA4AE}" type="presParOf" srcId="{F4FF8E04-6ACE-4B4C-AAB9-87C58BF2220E}" destId="{D46FADCD-A6A6-45E4-BAE6-D50728F2E54E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629942-1956-40DA-8C89-C35E2B1E3F6A}" type="doc">
      <dgm:prSet loTypeId="urn:microsoft.com/office/officeart/2008/layout/BendingPictureCaptionList" loCatId="pictur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F5EBABF4-9114-4474-B796-E93B7340EE26}">
      <dgm:prSet phldrT="[Texto]"/>
      <dgm:spPr/>
      <dgm:t>
        <a:bodyPr/>
        <a:lstStyle/>
        <a:p>
          <a:r>
            <a:rPr lang="pt-BR" dirty="0"/>
            <a:t>Adubação química</a:t>
          </a:r>
        </a:p>
      </dgm:t>
    </dgm:pt>
    <dgm:pt modelId="{50428FC7-8BE8-43DD-9011-F4B5EC5E7358}" type="parTrans" cxnId="{54465C23-B999-41D6-8332-83A8F1D96073}">
      <dgm:prSet/>
      <dgm:spPr/>
      <dgm:t>
        <a:bodyPr/>
        <a:lstStyle/>
        <a:p>
          <a:endParaRPr lang="pt-BR"/>
        </a:p>
      </dgm:t>
    </dgm:pt>
    <dgm:pt modelId="{6DA7455C-8067-412A-B8C4-2EFFD2F1ED7A}" type="sibTrans" cxnId="{54465C23-B999-41D6-8332-83A8F1D96073}">
      <dgm:prSet/>
      <dgm:spPr/>
      <dgm:t>
        <a:bodyPr/>
        <a:lstStyle/>
        <a:p>
          <a:endParaRPr lang="pt-BR"/>
        </a:p>
      </dgm:t>
    </dgm:pt>
    <dgm:pt modelId="{32F6C79E-F145-4A20-A4DF-312313599AFD}">
      <dgm:prSet phldrT="[Texto]"/>
      <dgm:spPr/>
      <dgm:t>
        <a:bodyPr/>
        <a:lstStyle/>
        <a:p>
          <a:r>
            <a:rPr lang="pt-BR" dirty="0"/>
            <a:t>Adubação orgânica</a:t>
          </a:r>
        </a:p>
      </dgm:t>
    </dgm:pt>
    <dgm:pt modelId="{87CDB85F-6C51-4460-9C45-9D687F82F318}" type="parTrans" cxnId="{AFF0D2EB-D0B2-4BFA-9880-8E242C0C7F14}">
      <dgm:prSet/>
      <dgm:spPr/>
      <dgm:t>
        <a:bodyPr/>
        <a:lstStyle/>
        <a:p>
          <a:endParaRPr lang="pt-BR"/>
        </a:p>
      </dgm:t>
    </dgm:pt>
    <dgm:pt modelId="{A1460241-BEB2-41AF-87D5-66F71B98F94F}" type="sibTrans" cxnId="{AFF0D2EB-D0B2-4BFA-9880-8E242C0C7F14}">
      <dgm:prSet/>
      <dgm:spPr/>
      <dgm:t>
        <a:bodyPr/>
        <a:lstStyle/>
        <a:p>
          <a:endParaRPr lang="pt-BR"/>
        </a:p>
      </dgm:t>
    </dgm:pt>
    <dgm:pt modelId="{3AB1C6AD-45B7-476C-9FEA-D13F0E0C2DDB}" type="pres">
      <dgm:prSet presAssocID="{63629942-1956-40DA-8C89-C35E2B1E3F6A}" presName="Name0" presStyleCnt="0">
        <dgm:presLayoutVars>
          <dgm:dir/>
          <dgm:resizeHandles val="exact"/>
        </dgm:presLayoutVars>
      </dgm:prSet>
      <dgm:spPr/>
    </dgm:pt>
    <dgm:pt modelId="{88A31880-885A-4398-8CD2-21BBF19875F0}" type="pres">
      <dgm:prSet presAssocID="{F5EBABF4-9114-4474-B796-E93B7340EE26}" presName="composite" presStyleCnt="0"/>
      <dgm:spPr/>
    </dgm:pt>
    <dgm:pt modelId="{E386F432-29ED-41CF-9BF2-AC3776CC9BD7}" type="pres">
      <dgm:prSet presAssocID="{F5EBABF4-9114-4474-B796-E93B7340EE26}" presName="rect1" presStyleLbl="b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AD2E7F4D-AE61-4BB6-A6F2-54EFC9ED9023}" type="pres">
      <dgm:prSet presAssocID="{F5EBABF4-9114-4474-B796-E93B7340EE26}" presName="wedgeRectCallout1" presStyleLbl="node1" presStyleIdx="0" presStyleCnt="2">
        <dgm:presLayoutVars>
          <dgm:bulletEnabled val="1"/>
        </dgm:presLayoutVars>
      </dgm:prSet>
      <dgm:spPr/>
    </dgm:pt>
    <dgm:pt modelId="{6572A4D4-8ADB-4584-9B51-BB84421C4665}" type="pres">
      <dgm:prSet presAssocID="{6DA7455C-8067-412A-B8C4-2EFFD2F1ED7A}" presName="sibTrans" presStyleCnt="0"/>
      <dgm:spPr/>
    </dgm:pt>
    <dgm:pt modelId="{3F5D3368-7FCB-403E-AF72-00E5D2D1D33B}" type="pres">
      <dgm:prSet presAssocID="{32F6C79E-F145-4A20-A4DF-312313599AFD}" presName="composite" presStyleCnt="0"/>
      <dgm:spPr/>
    </dgm:pt>
    <dgm:pt modelId="{2ACF6F18-23D0-49DF-84B5-6D9C14F87C66}" type="pres">
      <dgm:prSet presAssocID="{32F6C79E-F145-4A20-A4DF-312313599AFD}" presName="rect1" presStyleLbl="b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D710AEEF-F0CE-48B1-A685-1DD63E56EBC8}" type="pres">
      <dgm:prSet presAssocID="{32F6C79E-F145-4A20-A4DF-312313599AFD}" presName="wedgeRectCallout1" presStyleLbl="node1" presStyleIdx="1" presStyleCnt="2">
        <dgm:presLayoutVars>
          <dgm:bulletEnabled val="1"/>
        </dgm:presLayoutVars>
      </dgm:prSet>
      <dgm:spPr/>
    </dgm:pt>
  </dgm:ptLst>
  <dgm:cxnLst>
    <dgm:cxn modelId="{91F4E306-A4A5-4B93-AC59-8367380FB4A8}" type="presOf" srcId="{F5EBABF4-9114-4474-B796-E93B7340EE26}" destId="{AD2E7F4D-AE61-4BB6-A6F2-54EFC9ED9023}" srcOrd="0" destOrd="0" presId="urn:microsoft.com/office/officeart/2008/layout/BendingPictureCaptionList"/>
    <dgm:cxn modelId="{54465C23-B999-41D6-8332-83A8F1D96073}" srcId="{63629942-1956-40DA-8C89-C35E2B1E3F6A}" destId="{F5EBABF4-9114-4474-B796-E93B7340EE26}" srcOrd="0" destOrd="0" parTransId="{50428FC7-8BE8-43DD-9011-F4B5EC5E7358}" sibTransId="{6DA7455C-8067-412A-B8C4-2EFFD2F1ED7A}"/>
    <dgm:cxn modelId="{B11A7198-F8FB-41D2-9228-AD3B9315D14D}" type="presOf" srcId="{32F6C79E-F145-4A20-A4DF-312313599AFD}" destId="{D710AEEF-F0CE-48B1-A685-1DD63E56EBC8}" srcOrd="0" destOrd="0" presId="urn:microsoft.com/office/officeart/2008/layout/BendingPictureCaptionList"/>
    <dgm:cxn modelId="{E73B1BD1-8684-424D-86F7-B05CD2BB84A4}" type="presOf" srcId="{63629942-1956-40DA-8C89-C35E2B1E3F6A}" destId="{3AB1C6AD-45B7-476C-9FEA-D13F0E0C2DDB}" srcOrd="0" destOrd="0" presId="urn:microsoft.com/office/officeart/2008/layout/BendingPictureCaptionList"/>
    <dgm:cxn modelId="{AFF0D2EB-D0B2-4BFA-9880-8E242C0C7F14}" srcId="{63629942-1956-40DA-8C89-C35E2B1E3F6A}" destId="{32F6C79E-F145-4A20-A4DF-312313599AFD}" srcOrd="1" destOrd="0" parTransId="{87CDB85F-6C51-4460-9C45-9D687F82F318}" sibTransId="{A1460241-BEB2-41AF-87D5-66F71B98F94F}"/>
    <dgm:cxn modelId="{F4DE031F-E21C-42BB-BB30-359DD4C7F5CC}" type="presParOf" srcId="{3AB1C6AD-45B7-476C-9FEA-D13F0E0C2DDB}" destId="{88A31880-885A-4398-8CD2-21BBF19875F0}" srcOrd="0" destOrd="0" presId="urn:microsoft.com/office/officeart/2008/layout/BendingPictureCaptionList"/>
    <dgm:cxn modelId="{80F6EFFE-9E03-4AE8-9CAD-4A8EBDEBAAE7}" type="presParOf" srcId="{88A31880-885A-4398-8CD2-21BBF19875F0}" destId="{E386F432-29ED-41CF-9BF2-AC3776CC9BD7}" srcOrd="0" destOrd="0" presId="urn:microsoft.com/office/officeart/2008/layout/BendingPictureCaptionList"/>
    <dgm:cxn modelId="{7592505A-B7C4-4F04-A047-C1F8E77A3A87}" type="presParOf" srcId="{88A31880-885A-4398-8CD2-21BBF19875F0}" destId="{AD2E7F4D-AE61-4BB6-A6F2-54EFC9ED9023}" srcOrd="1" destOrd="0" presId="urn:microsoft.com/office/officeart/2008/layout/BendingPictureCaptionList"/>
    <dgm:cxn modelId="{1C1F1B85-B92C-4E84-BC79-2795521B6E51}" type="presParOf" srcId="{3AB1C6AD-45B7-476C-9FEA-D13F0E0C2DDB}" destId="{6572A4D4-8ADB-4584-9B51-BB84421C4665}" srcOrd="1" destOrd="0" presId="urn:microsoft.com/office/officeart/2008/layout/BendingPictureCaptionList"/>
    <dgm:cxn modelId="{D6BE2A00-3C1E-473D-B98C-24EF9769927E}" type="presParOf" srcId="{3AB1C6AD-45B7-476C-9FEA-D13F0E0C2DDB}" destId="{3F5D3368-7FCB-403E-AF72-00E5D2D1D33B}" srcOrd="2" destOrd="0" presId="urn:microsoft.com/office/officeart/2008/layout/BendingPictureCaptionList"/>
    <dgm:cxn modelId="{52D393D9-50C3-4CED-9A44-309C28CDBD5F}" type="presParOf" srcId="{3F5D3368-7FCB-403E-AF72-00E5D2D1D33B}" destId="{2ACF6F18-23D0-49DF-84B5-6D9C14F87C66}" srcOrd="0" destOrd="0" presId="urn:microsoft.com/office/officeart/2008/layout/BendingPictureCaptionList"/>
    <dgm:cxn modelId="{D89ACBEF-82E4-42C8-85CD-2A32D414A88B}" type="presParOf" srcId="{3F5D3368-7FCB-403E-AF72-00E5D2D1D33B}" destId="{D710AEEF-F0CE-48B1-A685-1DD63E56EBC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632EF-7AB6-4794-BCA4-80FED2C9FE88}">
      <dsp:nvSpPr>
        <dsp:cNvPr id="0" name=""/>
        <dsp:cNvSpPr/>
      </dsp:nvSpPr>
      <dsp:spPr>
        <a:xfrm>
          <a:off x="2874010" y="3036805"/>
          <a:ext cx="2379980" cy="23799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Montserrat" panose="00000500000000000000" pitchFamily="2" charset="0"/>
            </a:rPr>
            <a:t>Mudas de qualidade</a:t>
          </a:r>
        </a:p>
      </dsp:txBody>
      <dsp:txXfrm>
        <a:off x="3222550" y="3385345"/>
        <a:ext cx="1682900" cy="1682900"/>
      </dsp:txXfrm>
    </dsp:sp>
    <dsp:sp modelId="{558ED8D5-B08E-4C53-8549-26A70207B3E4}">
      <dsp:nvSpPr>
        <dsp:cNvPr id="0" name=""/>
        <dsp:cNvSpPr/>
      </dsp:nvSpPr>
      <dsp:spPr>
        <a:xfrm rot="12900000">
          <a:off x="1161933" y="2560481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DB059-F4A7-4E30-8D4A-6B653E79E64C}">
      <dsp:nvSpPr>
        <dsp:cNvPr id="0" name=""/>
        <dsp:cNvSpPr/>
      </dsp:nvSpPr>
      <dsp:spPr>
        <a:xfrm>
          <a:off x="213498" y="1417830"/>
          <a:ext cx="2260981" cy="18087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Montserrat" panose="00000500000000000000" pitchFamily="2" charset="0"/>
            </a:rPr>
            <a:t>Propágulos de boa procedência</a:t>
          </a:r>
        </a:p>
      </dsp:txBody>
      <dsp:txXfrm>
        <a:off x="266475" y="1470807"/>
        <a:ext cx="2155027" cy="1702830"/>
      </dsp:txXfrm>
    </dsp:sp>
    <dsp:sp modelId="{17350F28-1E14-406D-BC82-F0B6C6BE7424}">
      <dsp:nvSpPr>
        <dsp:cNvPr id="0" name=""/>
        <dsp:cNvSpPr/>
      </dsp:nvSpPr>
      <dsp:spPr>
        <a:xfrm rot="16200000">
          <a:off x="3057324" y="1573802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9ABEE4-1885-4944-849C-5030C866F1ED}">
      <dsp:nvSpPr>
        <dsp:cNvPr id="0" name=""/>
        <dsp:cNvSpPr/>
      </dsp:nvSpPr>
      <dsp:spPr>
        <a:xfrm>
          <a:off x="2933509" y="1881"/>
          <a:ext cx="2260981" cy="18087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Montserrat" panose="00000500000000000000" pitchFamily="2" charset="0"/>
            </a:rPr>
            <a:t>Substratos</a:t>
          </a:r>
        </a:p>
      </dsp:txBody>
      <dsp:txXfrm>
        <a:off x="2986486" y="54858"/>
        <a:ext cx="2155027" cy="1702830"/>
      </dsp:txXfrm>
    </dsp:sp>
    <dsp:sp modelId="{34EA013E-6694-4FC7-9CF9-EDD9D6664F99}">
      <dsp:nvSpPr>
        <dsp:cNvPr id="0" name=""/>
        <dsp:cNvSpPr/>
      </dsp:nvSpPr>
      <dsp:spPr>
        <a:xfrm rot="19500000">
          <a:off x="4952715" y="2560481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FADCD-A6A6-45E4-BAE6-D50728F2E54E}">
      <dsp:nvSpPr>
        <dsp:cNvPr id="0" name=""/>
        <dsp:cNvSpPr/>
      </dsp:nvSpPr>
      <dsp:spPr>
        <a:xfrm>
          <a:off x="5653520" y="1417830"/>
          <a:ext cx="2260981" cy="18087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Montserrat" panose="00000500000000000000" pitchFamily="2" charset="0"/>
            </a:rPr>
            <a:t>Adubação</a:t>
          </a:r>
        </a:p>
      </dsp:txBody>
      <dsp:txXfrm>
        <a:off x="5706497" y="1470807"/>
        <a:ext cx="2155027" cy="17028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86F432-29ED-41CF-9BF2-AC3776CC9BD7}">
      <dsp:nvSpPr>
        <dsp:cNvPr id="0" name=""/>
        <dsp:cNvSpPr/>
      </dsp:nvSpPr>
      <dsp:spPr>
        <a:xfrm>
          <a:off x="992" y="774567"/>
          <a:ext cx="3869531" cy="30956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2E7F4D-AE61-4BB6-A6F2-54EFC9ED9023}">
      <dsp:nvSpPr>
        <dsp:cNvPr id="0" name=""/>
        <dsp:cNvSpPr/>
      </dsp:nvSpPr>
      <dsp:spPr>
        <a:xfrm>
          <a:off x="349249" y="3560630"/>
          <a:ext cx="3443882" cy="108346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Adubação química</a:t>
          </a:r>
        </a:p>
      </dsp:txBody>
      <dsp:txXfrm>
        <a:off x="349249" y="3560630"/>
        <a:ext cx="3443882" cy="1083468"/>
      </dsp:txXfrm>
    </dsp:sp>
    <dsp:sp modelId="{2ACF6F18-23D0-49DF-84B5-6D9C14F87C66}">
      <dsp:nvSpPr>
        <dsp:cNvPr id="0" name=""/>
        <dsp:cNvSpPr/>
      </dsp:nvSpPr>
      <dsp:spPr>
        <a:xfrm>
          <a:off x="4257476" y="774567"/>
          <a:ext cx="3869531" cy="309562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710AEEF-F0CE-48B1-A685-1DD63E56EBC8}">
      <dsp:nvSpPr>
        <dsp:cNvPr id="0" name=""/>
        <dsp:cNvSpPr/>
      </dsp:nvSpPr>
      <dsp:spPr>
        <a:xfrm>
          <a:off x="4605734" y="3560630"/>
          <a:ext cx="3443882" cy="108346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9128156"/>
            <a:satOff val="0"/>
            <a:lumOff val="-2980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Adubação orgânica</a:t>
          </a:r>
        </a:p>
      </dsp:txBody>
      <dsp:txXfrm>
        <a:off x="4605734" y="3560630"/>
        <a:ext cx="3443882" cy="1083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9fca2001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9fca2001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3181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9901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743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6081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464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7458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840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645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9148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31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429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3213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909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219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b1a85a42385f3e4_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g1b1a85a42385f3e4_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g1b1a85a42385f3e4_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b1a85a42385f3e4_3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1b1a85a42385f3e4_3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1b1a85a42385f3e4_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b1a85a42385f3e4_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b1a85a42385f3e4_4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1b1a85a42385f3e4_4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1b1a85a42385f3e4_4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1b1a85a42385f3e4_4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1b1a85a42385f3e4_4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b1a85a42385f3e4_51"/>
          <p:cNvSpPr/>
          <p:nvPr/>
        </p:nvSpPr>
        <p:spPr>
          <a:xfrm>
            <a:off x="16" y="0"/>
            <a:ext cx="4050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1b1a85a42385f3e4_51"/>
          <p:cNvSpPr/>
          <p:nvPr/>
        </p:nvSpPr>
        <p:spPr>
          <a:xfrm>
            <a:off x="4040071" y="0"/>
            <a:ext cx="63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1b1a85a42385f3e4_51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1b1a85a42385f3e4_51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3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g1b1a85a42385f3e4_51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g1b1a85a42385f3e4_51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1b1a85a42385f3e4_51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1b1a85a42385f3e4_5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b1a85a42385f3e4_60"/>
          <p:cNvSpPr/>
          <p:nvPr/>
        </p:nvSpPr>
        <p:spPr>
          <a:xfrm>
            <a:off x="0" y="4953000"/>
            <a:ext cx="121887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1b1a85a42385f3e4_60"/>
          <p:cNvSpPr/>
          <p:nvPr/>
        </p:nvSpPr>
        <p:spPr>
          <a:xfrm>
            <a:off x="15" y="491507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1b1a85a42385f3e4_60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1b1a85a42385f3e4_60"/>
          <p:cNvSpPr>
            <a:spLocks noGrp="1"/>
          </p:cNvSpPr>
          <p:nvPr>
            <p:ph type="pic" idx="2"/>
          </p:nvPr>
        </p:nvSpPr>
        <p:spPr>
          <a:xfrm>
            <a:off x="15" y="0"/>
            <a:ext cx="12192000" cy="4915200"/>
          </a:xfrm>
          <a:prstGeom prst="rect">
            <a:avLst/>
          </a:prstGeom>
          <a:solidFill>
            <a:srgbClr val="D2CDB0"/>
          </a:solidFill>
          <a:ln>
            <a:noFill/>
          </a:ln>
        </p:spPr>
      </p:sp>
      <p:sp>
        <p:nvSpPr>
          <p:cNvPr id="70" name="Google Shape;70;g1b1a85a42385f3e4_60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3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g1b1a85a42385f3e4_6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1b1a85a42385f3e4_6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1b1a85a42385f3e4_6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b1a85a42385f3e4_6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1b1a85a42385f3e4_69"/>
          <p:cNvSpPr txBox="1">
            <a:spLocks noGrp="1"/>
          </p:cNvSpPr>
          <p:nvPr>
            <p:ph type="body" idx="1"/>
          </p:nvPr>
        </p:nvSpPr>
        <p:spPr>
          <a:xfrm>
            <a:off x="1097278" y="1845734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g1b1a85a42385f3e4_69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g1b1a85a42385f3e4_6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1b1a85a42385f3e4_6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1b1a85a42385f3e4_6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b1a85a42385f3e4_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g1b1a85a42385f3e4_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b1a85a42385f3e4_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1b1a85a42385f3e4_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1b1a85a42385f3e4_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b1a85a42385f3e4_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b1a85a42385f3e4_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1b1a85a42385f3e4_1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1b1a85a42385f3e4_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b1a85a42385f3e4_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1b1a85a42385f3e4_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b1a85a42385f3e4_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g1b1a85a42385f3e4_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g1b1a85a42385f3e4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b1a85a42385f3e4_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g1b1a85a42385f3e4_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b1a85a42385f3e4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1b1a85a42385f3e4_3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g1b1a85a42385f3e4_3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g1b1a85a42385f3e4_3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1b1a85a42385f3e4_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b1a85a42385f3e4_3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1b1a85a42385f3e4_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b1a85a42385f3e4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1b1a85a42385f3e4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1b1a85a42385f3e4_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2.jp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9fca20012_0_10"/>
          <p:cNvSpPr txBox="1">
            <a:spLocks noGrp="1"/>
          </p:cNvSpPr>
          <p:nvPr>
            <p:ph type="ctrTitle"/>
          </p:nvPr>
        </p:nvSpPr>
        <p:spPr>
          <a:xfrm>
            <a:off x="769810" y="2168294"/>
            <a:ext cx="8963260" cy="157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pt-BR" sz="20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Bioinputs</a:t>
            </a:r>
            <a:r>
              <a:rPr lang="pt-BR" sz="20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in </a:t>
            </a:r>
            <a:r>
              <a:rPr lang="pt-BR" sz="20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pt-BR" sz="20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0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development</a:t>
            </a:r>
            <a:r>
              <a:rPr lang="pt-BR" sz="20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0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of</a:t>
            </a:r>
            <a:r>
              <a:rPr lang="pt-BR" sz="20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Tabebuia </a:t>
            </a:r>
            <a:r>
              <a:rPr lang="pt-BR" sz="20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roseo</a:t>
            </a:r>
            <a:r>
              <a:rPr lang="pt-BR" sz="20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-alba </a:t>
            </a:r>
            <a:r>
              <a:rPr lang="pt-BR" sz="20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seedlings</a:t>
            </a:r>
            <a:br>
              <a:rPr lang="pt-BR" sz="20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20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20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Bioinsumos</a:t>
            </a:r>
            <a:r>
              <a:rPr lang="pt-BR" sz="20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0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pt-BR" sz="20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0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pt-BR" sz="20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0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desarrollo</a:t>
            </a:r>
            <a:r>
              <a:rPr lang="pt-BR" sz="20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pt-BR" sz="20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plántulas</a:t>
            </a:r>
            <a:r>
              <a:rPr lang="pt-BR" sz="20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Tabebuia </a:t>
            </a:r>
            <a:r>
              <a:rPr lang="pt-BR" sz="20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roseo</a:t>
            </a:r>
            <a:r>
              <a:rPr lang="pt-BR" sz="20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-alba</a:t>
            </a:r>
            <a:br>
              <a:rPr lang="pt-BR" sz="27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lang="pt-BR" sz="3811" i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" name="Google Shape;86;g309fca20012_0_10"/>
          <p:cNvSpPr txBox="1"/>
          <p:nvPr/>
        </p:nvSpPr>
        <p:spPr>
          <a:xfrm>
            <a:off x="6711696" y="4497682"/>
            <a:ext cx="6042748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PY" sz="20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Por: Maximiliano Kawahata Pagliarini</a:t>
            </a:r>
            <a:endParaRPr sz="20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627E9AC-2097-FDB5-5B20-D75789D8136D}"/>
              </a:ext>
            </a:extLst>
          </p:cNvPr>
          <p:cNvSpPr txBox="1"/>
          <p:nvPr/>
        </p:nvSpPr>
        <p:spPr>
          <a:xfrm>
            <a:off x="690372" y="154364"/>
            <a:ext cx="10731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Bioinsumos</a:t>
            </a:r>
            <a:r>
              <a:rPr lang="pt-BR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no desenvolvimento de mudas de </a:t>
            </a:r>
            <a:r>
              <a:rPr lang="pt-BR" sz="44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Tabebuia </a:t>
            </a:r>
            <a:r>
              <a:rPr lang="pt-BR" sz="44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roseo</a:t>
            </a:r>
            <a:r>
              <a:rPr lang="pt-BR" sz="44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-alba </a:t>
            </a:r>
            <a:r>
              <a:rPr lang="pt-B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(Ipê-branco)</a:t>
            </a:r>
            <a:endParaRPr lang="pt-BR" sz="44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93E48A4-368A-FD84-5191-D61C80602C48}"/>
              </a:ext>
            </a:extLst>
          </p:cNvPr>
          <p:cNvSpPr txBox="1"/>
          <p:nvPr/>
        </p:nvSpPr>
        <p:spPr>
          <a:xfrm>
            <a:off x="8703183" y="3321165"/>
            <a:ext cx="394296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anose="00000500000000000000" pitchFamily="2" charset="0"/>
              </a:rPr>
              <a:t>Fabio da Silva Ribeiro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latin typeface="Montserrat" panose="00000500000000000000" pitchFamily="2" charset="0"/>
              </a:rPr>
              <a:t>Jerusa Cariaga Alves</a:t>
            </a:r>
          </a:p>
          <a:p>
            <a:pPr algn="ctr"/>
            <a:r>
              <a:rPr lang="pt-B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Luis</a:t>
            </a:r>
            <a:r>
              <a:rPr lang="pt-BR" sz="1200" dirty="0">
                <a:solidFill>
                  <a:schemeClr val="bg1"/>
                </a:solidFill>
                <a:latin typeface="Montserrat" panose="00000500000000000000" pitchFamily="2" charset="0"/>
              </a:rPr>
              <a:t> Fabiano Arantes </a:t>
            </a:r>
            <a:r>
              <a:rPr lang="pt-BR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Cassulino</a:t>
            </a:r>
            <a:r>
              <a:rPr lang="pt-BR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latin typeface="Montserrat" panose="00000500000000000000" pitchFamily="2" charset="0"/>
              </a:rPr>
              <a:t>Eder Pereira Gomes 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latin typeface="Montserrat" panose="00000500000000000000" pitchFamily="2" charset="0"/>
              </a:rPr>
              <a:t>Maximiliano Kawahata Pagliarini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C87FF83-C51A-285E-FE55-40B28AEBFB2A}"/>
              </a:ext>
            </a:extLst>
          </p:cNvPr>
          <p:cNvSpPr txBox="1"/>
          <p:nvPr/>
        </p:nvSpPr>
        <p:spPr>
          <a:xfrm>
            <a:off x="502920" y="539496"/>
            <a:ext cx="5221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Montserrat" panose="00000500000000000000" pitchFamily="2" charset="0"/>
              </a:rPr>
              <a:t>RESULTADOS E DISCUSSÃO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66E7DB7-7DE6-4502-829E-96D0A155B6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2427687"/>
              </p:ext>
            </p:extLst>
          </p:nvPr>
        </p:nvGraphicFramePr>
        <p:xfrm>
          <a:off x="427506" y="1224907"/>
          <a:ext cx="6525924" cy="4016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30A9FD50-AE05-B2EA-E688-47E99DCEA344}"/>
              </a:ext>
            </a:extLst>
          </p:cNvPr>
          <p:cNvSpPr txBox="1"/>
          <p:nvPr/>
        </p:nvSpPr>
        <p:spPr>
          <a:xfrm>
            <a:off x="5874328" y="826488"/>
            <a:ext cx="68349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Montserrat" panose="00000500000000000000" pitchFamily="2" charset="0"/>
              </a:rPr>
              <a:t>Figura 1. Interação entre os valores avaliados de doses de adubo orgânico com a presença e ausência de </a:t>
            </a:r>
            <a:r>
              <a:rPr lang="pt-BR" sz="2000" i="1" dirty="0" err="1">
                <a:latin typeface="Montserrat" panose="00000500000000000000" pitchFamily="2" charset="0"/>
              </a:rPr>
              <a:t>Azospirillium</a:t>
            </a:r>
            <a:r>
              <a:rPr lang="pt-BR" sz="2000" i="1" dirty="0">
                <a:latin typeface="Montserrat" panose="00000500000000000000" pitchFamily="2" charset="0"/>
              </a:rPr>
              <a:t> brasilense </a:t>
            </a:r>
            <a:r>
              <a:rPr lang="pt-BR" sz="2000" dirty="0">
                <a:latin typeface="Montserrat" panose="00000500000000000000" pitchFamily="2" charset="0"/>
              </a:rPr>
              <a:t>na altura de plantas de ipê-branco.</a:t>
            </a:r>
          </a:p>
        </p:txBody>
      </p:sp>
    </p:spTree>
    <p:extLst>
      <p:ext uri="{BB962C8B-B14F-4D97-AF65-F5344CB8AC3E}">
        <p14:creationId xmlns:p14="http://schemas.microsoft.com/office/powerpoint/2010/main" val="23513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C87FF83-C51A-285E-FE55-40B28AEBFB2A}"/>
              </a:ext>
            </a:extLst>
          </p:cNvPr>
          <p:cNvSpPr txBox="1"/>
          <p:nvPr/>
        </p:nvSpPr>
        <p:spPr>
          <a:xfrm>
            <a:off x="502920" y="539496"/>
            <a:ext cx="5221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Montserrat" panose="00000500000000000000" pitchFamily="2" charset="0"/>
              </a:rPr>
              <a:t>RESULTADOS E DISCUSSÃO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0A9FD50-AE05-B2EA-E688-47E99DCEA344}"/>
              </a:ext>
            </a:extLst>
          </p:cNvPr>
          <p:cNvSpPr txBox="1"/>
          <p:nvPr/>
        </p:nvSpPr>
        <p:spPr>
          <a:xfrm>
            <a:off x="6629400" y="1608997"/>
            <a:ext cx="52212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Montserrat" panose="00000500000000000000" pitchFamily="2" charset="0"/>
              </a:rPr>
              <a:t>Figura 2. Interação entre as doses de adubo orgânico e as épocas de avaliação na altura de plantas de ipê-branco.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183A3EB7-71E5-4858-B22B-589C2CF2C2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6707515"/>
              </p:ext>
            </p:extLst>
          </p:nvPr>
        </p:nvGraphicFramePr>
        <p:xfrm>
          <a:off x="153732" y="1131188"/>
          <a:ext cx="5720595" cy="4218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15767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C87FF83-C51A-285E-FE55-40B28AEBFB2A}"/>
              </a:ext>
            </a:extLst>
          </p:cNvPr>
          <p:cNvSpPr txBox="1"/>
          <p:nvPr/>
        </p:nvSpPr>
        <p:spPr>
          <a:xfrm>
            <a:off x="502920" y="539496"/>
            <a:ext cx="5221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Montserrat" panose="00000500000000000000" pitchFamily="2" charset="0"/>
              </a:rPr>
              <a:t>RESULTADOS E DISCUSSÃO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0A9FD50-AE05-B2EA-E688-47E99DCEA344}"/>
              </a:ext>
            </a:extLst>
          </p:cNvPr>
          <p:cNvSpPr txBox="1"/>
          <p:nvPr/>
        </p:nvSpPr>
        <p:spPr>
          <a:xfrm>
            <a:off x="6766560" y="1673005"/>
            <a:ext cx="52212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Montserrat" panose="00000500000000000000" pitchFamily="2" charset="0"/>
              </a:rPr>
              <a:t>Figura 2. Interação entre as épocas de avaliação e as doses de adubo orgânico na altura de plantas de ipê-branco.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CB61F75D-A319-4533-9BEE-E012D1D980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3553853"/>
              </p:ext>
            </p:extLst>
          </p:nvPr>
        </p:nvGraphicFramePr>
        <p:xfrm>
          <a:off x="341376" y="970383"/>
          <a:ext cx="5754624" cy="4269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23051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Estufa com plantas&#10;&#10;Descrição gerada automaticamente">
            <a:extLst>
              <a:ext uri="{FF2B5EF4-FFF2-40B4-BE49-F238E27FC236}">
                <a16:creationId xmlns:a16="http://schemas.microsoft.com/office/drawing/2014/main" id="{9539EE24-C6D6-535D-7146-1C9E55F16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724" y="238124"/>
            <a:ext cx="7286625" cy="546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27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Jardim com plantas&#10;&#10;Descrição gerada automaticamente">
            <a:extLst>
              <a:ext uri="{FF2B5EF4-FFF2-40B4-BE49-F238E27FC236}">
                <a16:creationId xmlns:a16="http://schemas.microsoft.com/office/drawing/2014/main" id="{0BD1112D-094D-625E-21CA-72016F037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826" y="209549"/>
            <a:ext cx="1935958" cy="2581277"/>
          </a:xfrm>
          <a:prstGeom prst="rect">
            <a:avLst/>
          </a:prstGeom>
        </p:spPr>
      </p:pic>
      <p:pic>
        <p:nvPicPr>
          <p:cNvPr id="6" name="Imagem 5" descr="Uma imagem contendo mesa, grama, bolo, comida&#10;&#10;Descrição gerada automaticamente">
            <a:extLst>
              <a:ext uri="{FF2B5EF4-FFF2-40B4-BE49-F238E27FC236}">
                <a16:creationId xmlns:a16="http://schemas.microsoft.com/office/drawing/2014/main" id="{2887E48E-358A-44CB-2878-FB8C7F6B0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6" y="2962275"/>
            <a:ext cx="1935957" cy="2581276"/>
          </a:xfrm>
          <a:prstGeom prst="rect">
            <a:avLst/>
          </a:prstGeom>
        </p:spPr>
      </p:pic>
      <p:pic>
        <p:nvPicPr>
          <p:cNvPr id="8" name="Imagem 7" descr="Jardim com plantas&#10;&#10;Descrição gerada automaticamente">
            <a:extLst>
              <a:ext uri="{FF2B5EF4-FFF2-40B4-BE49-F238E27FC236}">
                <a16:creationId xmlns:a16="http://schemas.microsoft.com/office/drawing/2014/main" id="{DB9C96E9-DFB3-8019-F502-2A4E14E6A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375" y="209549"/>
            <a:ext cx="1935958" cy="2581277"/>
          </a:xfrm>
          <a:prstGeom prst="rect">
            <a:avLst/>
          </a:prstGeom>
        </p:spPr>
      </p:pic>
      <p:pic>
        <p:nvPicPr>
          <p:cNvPr id="10" name="Imagem 9" descr="Jardim com plantas&#10;&#10;Descrição gerada automaticamente">
            <a:extLst>
              <a:ext uri="{FF2B5EF4-FFF2-40B4-BE49-F238E27FC236}">
                <a16:creationId xmlns:a16="http://schemas.microsoft.com/office/drawing/2014/main" id="{6E035D78-6FA5-67EE-8D02-B015501F37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375" y="2962275"/>
            <a:ext cx="1935957" cy="2581276"/>
          </a:xfrm>
          <a:prstGeom prst="rect">
            <a:avLst/>
          </a:prstGeom>
        </p:spPr>
      </p:pic>
      <p:pic>
        <p:nvPicPr>
          <p:cNvPr id="12" name="Imagem 11" descr="Árvore com folhas verdes&#10;&#10;Descrição gerada automaticamente com confiança média">
            <a:extLst>
              <a:ext uri="{FF2B5EF4-FFF2-40B4-BE49-F238E27FC236}">
                <a16:creationId xmlns:a16="http://schemas.microsoft.com/office/drawing/2014/main" id="{13177932-87F7-A53C-9649-CDEBDA088F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5924" y="209549"/>
            <a:ext cx="1935958" cy="2581277"/>
          </a:xfrm>
          <a:prstGeom prst="rect">
            <a:avLst/>
          </a:prstGeom>
        </p:spPr>
      </p:pic>
      <p:pic>
        <p:nvPicPr>
          <p:cNvPr id="14" name="Imagem 13" descr="Pássaro em galho de árvore&#10;&#10;Descrição gerada automaticamente com confiança baixa">
            <a:extLst>
              <a:ext uri="{FF2B5EF4-FFF2-40B4-BE49-F238E27FC236}">
                <a16:creationId xmlns:a16="http://schemas.microsoft.com/office/drawing/2014/main" id="{CF304289-F34A-7862-42B4-57C5CE7F2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5924" y="2971799"/>
            <a:ext cx="1935957" cy="2581276"/>
          </a:xfrm>
          <a:prstGeom prst="rect">
            <a:avLst/>
          </a:prstGeom>
        </p:spPr>
      </p:pic>
      <p:pic>
        <p:nvPicPr>
          <p:cNvPr id="16" name="Imagem 15" descr="Árvore com folhas verdes&#10;&#10;Descrição gerada automaticamente com confiança média">
            <a:extLst>
              <a:ext uri="{FF2B5EF4-FFF2-40B4-BE49-F238E27FC236}">
                <a16:creationId xmlns:a16="http://schemas.microsoft.com/office/drawing/2014/main" id="{CE738F6E-E47E-5C37-7ED2-7A3AFD6E69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0474" y="209549"/>
            <a:ext cx="1935958" cy="2581277"/>
          </a:xfrm>
          <a:prstGeom prst="rect">
            <a:avLst/>
          </a:prstGeom>
        </p:spPr>
      </p:pic>
      <p:pic>
        <p:nvPicPr>
          <p:cNvPr id="18" name="Imagem 17" descr="Jardim com plantas verdes&#10;&#10;Descrição gerada automaticamente">
            <a:extLst>
              <a:ext uri="{FF2B5EF4-FFF2-40B4-BE49-F238E27FC236}">
                <a16:creationId xmlns:a16="http://schemas.microsoft.com/office/drawing/2014/main" id="{B4459FF8-6C93-2B29-71CF-68AC4F1766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0473" y="2962276"/>
            <a:ext cx="1935957" cy="2581276"/>
          </a:xfrm>
          <a:prstGeom prst="rect">
            <a:avLst/>
          </a:prstGeom>
        </p:spPr>
      </p:pic>
      <p:pic>
        <p:nvPicPr>
          <p:cNvPr id="20" name="Imagem 19" descr="Uma imagem contendo grama, mesa, em pé, água&#10;&#10;Descrição gerada automaticamente">
            <a:extLst>
              <a:ext uri="{FF2B5EF4-FFF2-40B4-BE49-F238E27FC236}">
                <a16:creationId xmlns:a16="http://schemas.microsoft.com/office/drawing/2014/main" id="{0B9B9856-D7B3-08A3-CB1E-4B78CCFCA8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25024" y="209549"/>
            <a:ext cx="1935958" cy="2581277"/>
          </a:xfrm>
          <a:prstGeom prst="rect">
            <a:avLst/>
          </a:prstGeom>
        </p:spPr>
      </p:pic>
      <p:pic>
        <p:nvPicPr>
          <p:cNvPr id="22" name="Imagem 21" descr="Uma imagem contendo ao ar livre, grama, edifício, mesa&#10;&#10;Descrição gerada automaticamente">
            <a:extLst>
              <a:ext uri="{FF2B5EF4-FFF2-40B4-BE49-F238E27FC236}">
                <a16:creationId xmlns:a16="http://schemas.microsoft.com/office/drawing/2014/main" id="{A995CEEB-0A43-71BB-40D5-4C9C8BAE7C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25022" y="2962276"/>
            <a:ext cx="1935957" cy="258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10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502920" y="1731485"/>
            <a:ext cx="11384280" cy="1350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pt-BR" sz="3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 utilização de comporto orgânico nas doses de 20 a 30 % juntamente com a aplicação do </a:t>
            </a:r>
            <a:r>
              <a:rPr lang="pt-BR" sz="32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Azospirillium</a:t>
            </a:r>
            <a:r>
              <a:rPr lang="pt-BR" sz="3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brasilense podem proporcionar bons resultados ao desenvolvimento de ipê branco em relação à altura de planta.</a:t>
            </a:r>
            <a:endParaRPr sz="3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C87FF83-C51A-285E-FE55-40B28AEBFB2A}"/>
              </a:ext>
            </a:extLst>
          </p:cNvPr>
          <p:cNvSpPr txBox="1"/>
          <p:nvPr/>
        </p:nvSpPr>
        <p:spPr>
          <a:xfrm>
            <a:off x="502920" y="539496"/>
            <a:ext cx="5221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Montserrat" panose="00000500000000000000" pitchFamily="2" charset="0"/>
              </a:rPr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1542028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502920" y="1859501"/>
            <a:ext cx="11430000" cy="94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pt-BR" sz="3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À empresa </a:t>
            </a:r>
            <a:r>
              <a:rPr lang="pt-BR" sz="32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Organosul</a:t>
            </a:r>
            <a:r>
              <a:rPr lang="pt-BR" sz="3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pela doação do adubo orgânico e ao funcionário terceirizado </a:t>
            </a:r>
            <a:r>
              <a:rPr lang="pt-BR" sz="32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Airthon</a:t>
            </a:r>
            <a:r>
              <a:rPr lang="pt-BR" sz="3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Alves Dantas pelo auxílio no transplante das mudas.</a:t>
            </a:r>
            <a:endParaRPr sz="3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C87FF83-C51A-285E-FE55-40B28AEBFB2A}"/>
              </a:ext>
            </a:extLst>
          </p:cNvPr>
          <p:cNvSpPr txBox="1"/>
          <p:nvPr/>
        </p:nvSpPr>
        <p:spPr>
          <a:xfrm>
            <a:off x="502920" y="539496"/>
            <a:ext cx="5221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Montserrat" panose="00000500000000000000" pitchFamily="2" charset="0"/>
              </a:rPr>
              <a:t>AGRADECIMENTO</a:t>
            </a:r>
          </a:p>
        </p:txBody>
      </p:sp>
    </p:spTree>
    <p:extLst>
      <p:ext uri="{BB962C8B-B14F-4D97-AF65-F5344CB8AC3E}">
        <p14:creationId xmlns:p14="http://schemas.microsoft.com/office/powerpoint/2010/main" val="57653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292608" y="1790100"/>
            <a:ext cx="5091763" cy="3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Ipê branco origem: Floresta Estacional Semidecidual (Mata Atlântica)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Abundância de flores: importância para o paisagismo, principalmente para arborização de rua, avenidas e inclusive para reflorestamento de terrenos secos e pedregosos</a:t>
            </a: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C87FF83-C51A-285E-FE55-40B28AEBFB2A}"/>
              </a:ext>
            </a:extLst>
          </p:cNvPr>
          <p:cNvSpPr txBox="1"/>
          <p:nvPr/>
        </p:nvSpPr>
        <p:spPr>
          <a:xfrm>
            <a:off x="502920" y="539496"/>
            <a:ext cx="4078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Montserrat" panose="00000500000000000000" pitchFamily="2" charset="0"/>
              </a:rPr>
              <a:t>INTRODUÇÃO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9ACF63-E7FE-FE70-9FCD-5CAE3B12D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620" y="970383"/>
            <a:ext cx="6348955" cy="456284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28E03EA-7520-6D6B-6159-C86474E430E7}"/>
              </a:ext>
            </a:extLst>
          </p:cNvPr>
          <p:cNvSpPr txBox="1"/>
          <p:nvPr/>
        </p:nvSpPr>
        <p:spPr>
          <a:xfrm>
            <a:off x="10892844" y="5533225"/>
            <a:ext cx="1414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Montserrat" panose="00000500000000000000" pitchFamily="2" charset="0"/>
              </a:rPr>
              <a:t>Fonte: IBGE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120F9D7-4511-987B-CE3B-7DDD68D35B09}"/>
              </a:ext>
            </a:extLst>
          </p:cNvPr>
          <p:cNvSpPr txBox="1"/>
          <p:nvPr/>
        </p:nvSpPr>
        <p:spPr>
          <a:xfrm>
            <a:off x="292608" y="1271237"/>
            <a:ext cx="4078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Montserrat" panose="00000500000000000000" pitchFamily="2" charset="0"/>
              </a:rPr>
              <a:t>Ipê-branco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C87FF83-C51A-285E-FE55-40B28AEBFB2A}"/>
              </a:ext>
            </a:extLst>
          </p:cNvPr>
          <p:cNvSpPr txBox="1"/>
          <p:nvPr/>
        </p:nvSpPr>
        <p:spPr>
          <a:xfrm>
            <a:off x="502920" y="539496"/>
            <a:ext cx="4078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Montserrat" panose="00000500000000000000" pitchFamily="2" charset="0"/>
              </a:rPr>
              <a:t>INTRODUÇÃO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120F9D7-4511-987B-CE3B-7DDD68D35B09}"/>
              </a:ext>
            </a:extLst>
          </p:cNvPr>
          <p:cNvSpPr txBox="1"/>
          <p:nvPr/>
        </p:nvSpPr>
        <p:spPr>
          <a:xfrm>
            <a:off x="502920" y="1150553"/>
            <a:ext cx="3145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Montserrat" panose="00000500000000000000" pitchFamily="2" charset="0"/>
              </a:rPr>
              <a:t>Produção de mudas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4A575579-3984-422E-D111-2256F36ADC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7433443"/>
              </p:ext>
            </p:extLst>
          </p:nvPr>
        </p:nvGraphicFramePr>
        <p:xfrm>
          <a:off x="3339592" y="42233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70053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C87FF83-C51A-285E-FE55-40B28AEBFB2A}"/>
              </a:ext>
            </a:extLst>
          </p:cNvPr>
          <p:cNvSpPr txBox="1"/>
          <p:nvPr/>
        </p:nvSpPr>
        <p:spPr>
          <a:xfrm>
            <a:off x="502920" y="539496"/>
            <a:ext cx="4078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Montserrat" panose="00000500000000000000" pitchFamily="2" charset="0"/>
              </a:rPr>
              <a:t>INTRODUÇÃO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120F9D7-4511-987B-CE3B-7DDD68D35B09}"/>
              </a:ext>
            </a:extLst>
          </p:cNvPr>
          <p:cNvSpPr txBox="1"/>
          <p:nvPr/>
        </p:nvSpPr>
        <p:spPr>
          <a:xfrm>
            <a:off x="502920" y="1150553"/>
            <a:ext cx="3145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Montserrat" panose="00000500000000000000" pitchFamily="2" charset="0"/>
              </a:rPr>
              <a:t>Adubação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D3A976B-466D-5682-C38E-D5D2244976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8045583"/>
              </p:ext>
            </p:extLst>
          </p:nvPr>
        </p:nvGraphicFramePr>
        <p:xfrm>
          <a:off x="2887218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92265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C87FF83-C51A-285E-FE55-40B28AEBFB2A}"/>
              </a:ext>
            </a:extLst>
          </p:cNvPr>
          <p:cNvSpPr txBox="1"/>
          <p:nvPr/>
        </p:nvSpPr>
        <p:spPr>
          <a:xfrm>
            <a:off x="502920" y="539496"/>
            <a:ext cx="4078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Montserrat" panose="00000500000000000000" pitchFamily="2" charset="0"/>
              </a:rPr>
              <a:t>INTRODUÇÃO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120F9D7-4511-987B-CE3B-7DDD68D35B09}"/>
              </a:ext>
            </a:extLst>
          </p:cNvPr>
          <p:cNvSpPr txBox="1"/>
          <p:nvPr/>
        </p:nvSpPr>
        <p:spPr>
          <a:xfrm>
            <a:off x="502920" y="1150553"/>
            <a:ext cx="3145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Montserrat" panose="00000500000000000000" pitchFamily="2" charset="0"/>
              </a:rPr>
              <a:t>Inoculação</a:t>
            </a:r>
          </a:p>
        </p:txBody>
      </p:sp>
      <p:pic>
        <p:nvPicPr>
          <p:cNvPr id="3074" name="Picture 2" descr="A) Azospirillum brasilense strain Sp 246 anchored to the tip of a... |  Download Scientific Diagram">
            <a:extLst>
              <a:ext uri="{FF2B5EF4-FFF2-40B4-BE49-F238E27FC236}">
                <a16:creationId xmlns:a16="http://schemas.microsoft.com/office/drawing/2014/main" id="{075A13CD-A882-C92A-5B7F-2526E4ACF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399" y="908379"/>
            <a:ext cx="3124601" cy="466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zospirillum Brasilense 10 Billion, Packaging Type: Packet, 1 Kg at Rs  1000/kg in Jaipur">
            <a:extLst>
              <a:ext uri="{FF2B5EF4-FFF2-40B4-BE49-F238E27FC236}">
                <a16:creationId xmlns:a16="http://schemas.microsoft.com/office/drawing/2014/main" id="{E2525589-A84C-2047-AC1B-815F8DAA9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24" y="908379"/>
            <a:ext cx="3035808" cy="303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C8780CD-2002-58D3-7CC6-1BCABDB05562}"/>
              </a:ext>
            </a:extLst>
          </p:cNvPr>
          <p:cNvSpPr txBox="1"/>
          <p:nvPr/>
        </p:nvSpPr>
        <p:spPr>
          <a:xfrm>
            <a:off x="307467" y="1734674"/>
            <a:ext cx="42736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>
                <a:latin typeface="Montserrat" panose="00000500000000000000" pitchFamily="2" charset="0"/>
              </a:rPr>
              <a:t>População nativa de bactérias </a:t>
            </a:r>
            <a:r>
              <a:rPr lang="pt-BR" sz="1600" dirty="0" err="1">
                <a:latin typeface="Montserrat" panose="00000500000000000000" pitchFamily="2" charset="0"/>
              </a:rPr>
              <a:t>diazotróficas</a:t>
            </a:r>
            <a:r>
              <a:rPr lang="pt-BR" sz="1600" dirty="0">
                <a:latin typeface="Montserrat" panose="00000500000000000000" pitchFamily="2" charset="0"/>
              </a:rPr>
              <a:t> no solo insuficiente.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600" dirty="0">
              <a:latin typeface="Montserrat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>
                <a:latin typeface="Montserrat" panose="00000500000000000000" pitchFamily="2" charset="0"/>
              </a:rPr>
              <a:t>Pouco estabelecimento de associação eficiente com a planta</a:t>
            </a:r>
          </a:p>
          <a:p>
            <a:pPr algn="just"/>
            <a:endParaRPr lang="pt-BR" sz="1600" dirty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dirty="0">
                <a:latin typeface="Montserrat" panose="00000500000000000000" pitchFamily="2" charset="0"/>
              </a:rPr>
              <a:t>Aplicação, via solo ou sementes, de inoculantes compostos por  microrganismos benéficos.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86368F6-A7A6-FBFA-EDFF-8CB8E05EC86E}"/>
              </a:ext>
            </a:extLst>
          </p:cNvPr>
          <p:cNvSpPr txBox="1"/>
          <p:nvPr/>
        </p:nvSpPr>
        <p:spPr>
          <a:xfrm>
            <a:off x="7287768" y="252227"/>
            <a:ext cx="4523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 err="1">
                <a:latin typeface="Montserrat" panose="00000500000000000000" pitchFamily="2" charset="0"/>
              </a:rPr>
              <a:t>Azospirillum</a:t>
            </a:r>
            <a:r>
              <a:rPr lang="pt-BR" sz="2400" i="1" dirty="0">
                <a:latin typeface="Montserrat" panose="00000500000000000000" pitchFamily="2" charset="0"/>
              </a:rPr>
              <a:t> brasilense</a:t>
            </a:r>
            <a:endParaRPr lang="pt-BR" sz="2200" i="1" dirty="0">
              <a:latin typeface="Montserrat" panose="00000500000000000000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C81F505-B0E4-4D2D-FEE5-9C0C7052C584}"/>
              </a:ext>
            </a:extLst>
          </p:cNvPr>
          <p:cNvSpPr txBox="1"/>
          <p:nvPr/>
        </p:nvSpPr>
        <p:spPr>
          <a:xfrm>
            <a:off x="4894897" y="3977640"/>
            <a:ext cx="427367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>
                <a:latin typeface="Montserrat" panose="00000500000000000000" pitchFamily="2" charset="0"/>
              </a:rPr>
              <a:t>Gênero </a:t>
            </a:r>
            <a:r>
              <a:rPr lang="pt-BR" sz="1600" i="1" dirty="0" err="1">
                <a:latin typeface="Montserrat" panose="00000500000000000000" pitchFamily="2" charset="0"/>
              </a:rPr>
              <a:t>Azospirillum</a:t>
            </a:r>
            <a:r>
              <a:rPr lang="pt-BR" sz="1600" i="1" dirty="0">
                <a:latin typeface="Montserrat" panose="00000500000000000000" pitchFamily="2" charset="0"/>
              </a:rPr>
              <a:t> brasilense </a:t>
            </a:r>
            <a:r>
              <a:rPr lang="pt-BR" sz="1600" dirty="0">
                <a:latin typeface="Montserrat" panose="00000500000000000000" pitchFamily="2" charset="0"/>
              </a:rPr>
              <a:t>são utilizadas no processo de inoculação devido à capacidade de quebrar a molécula de N2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600" dirty="0">
              <a:latin typeface="Montserrat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>
                <a:latin typeface="Montserrat" panose="00000500000000000000" pitchFamily="2" charset="0"/>
              </a:rPr>
              <a:t>Induzir a produção e liberação de hormônios vegetais como auxinas, giberelinas e </a:t>
            </a:r>
            <a:r>
              <a:rPr lang="pt-BR" sz="1600" dirty="0" err="1">
                <a:latin typeface="Montserrat" panose="00000500000000000000" pitchFamily="2" charset="0"/>
              </a:rPr>
              <a:t>citocininas</a:t>
            </a:r>
            <a:r>
              <a:rPr lang="pt-BR" sz="1600" dirty="0">
                <a:latin typeface="Montserrat" panose="00000500000000000000" pitchFamily="2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4044625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502920" y="1219421"/>
            <a:ext cx="6684264" cy="3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Localização: Fazenda Experimental – UFGD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Dourados-MS, Brasil (568 km de Assunção)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Casa de vegetação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Irrigação programada (4 vezes ao dia por 15 minutos)</a:t>
            </a: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C87FF83-C51A-285E-FE55-40B28AEBFB2A}"/>
              </a:ext>
            </a:extLst>
          </p:cNvPr>
          <p:cNvSpPr txBox="1"/>
          <p:nvPr/>
        </p:nvSpPr>
        <p:spPr>
          <a:xfrm>
            <a:off x="502920" y="539496"/>
            <a:ext cx="4078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Montserrat" panose="00000500000000000000" pitchFamily="2" charset="0"/>
              </a:rPr>
              <a:t>MATERIAL E MÉTODOS</a:t>
            </a:r>
          </a:p>
        </p:txBody>
      </p:sp>
      <p:pic>
        <p:nvPicPr>
          <p:cNvPr id="6" name="Imagem 5" descr="Mapa com linhas pretas em fundo branco">
            <a:extLst>
              <a:ext uri="{FF2B5EF4-FFF2-40B4-BE49-F238E27FC236}">
                <a16:creationId xmlns:a16="http://schemas.microsoft.com/office/drawing/2014/main" id="{53AF6AF0-9F04-0B7A-2071-E90F9BB392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78" t="8800" r="9422" b="11066"/>
          <a:stretch/>
        </p:blipFill>
        <p:spPr>
          <a:xfrm>
            <a:off x="8879910" y="118871"/>
            <a:ext cx="3154909" cy="3511297"/>
          </a:xfrm>
          <a:prstGeom prst="rect">
            <a:avLst/>
          </a:prstGeom>
        </p:spPr>
      </p:pic>
      <p:pic>
        <p:nvPicPr>
          <p:cNvPr id="8" name="Imagem 7" descr="Uma imagem contendo Diagrama&#10;&#10;Descrição gerada automaticamente">
            <a:extLst>
              <a:ext uri="{FF2B5EF4-FFF2-40B4-BE49-F238E27FC236}">
                <a16:creationId xmlns:a16="http://schemas.microsoft.com/office/drawing/2014/main" id="{425045A6-3ACE-7173-A867-4F9C1DE7B7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34" t="4505" r="4376" b="4572"/>
          <a:stretch/>
        </p:blipFill>
        <p:spPr>
          <a:xfrm>
            <a:off x="8458200" y="2359152"/>
            <a:ext cx="1713886" cy="1626005"/>
          </a:xfrm>
          <a:prstGeom prst="rect">
            <a:avLst/>
          </a:prstGeom>
        </p:spPr>
      </p:pic>
      <p:pic>
        <p:nvPicPr>
          <p:cNvPr id="18" name="Imagem 17" descr="Diagrama&#10;&#10;Descrição gerada automaticamente">
            <a:extLst>
              <a:ext uri="{FF2B5EF4-FFF2-40B4-BE49-F238E27FC236}">
                <a16:creationId xmlns:a16="http://schemas.microsoft.com/office/drawing/2014/main" id="{6EDF4CB0-65BD-C5AD-6B4C-88EF94271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373" y="3630168"/>
            <a:ext cx="2451627" cy="234553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801E8447-0400-41A0-7569-23B6B0F2DB89}"/>
              </a:ext>
            </a:extLst>
          </p:cNvPr>
          <p:cNvSpPr txBox="1"/>
          <p:nvPr/>
        </p:nvSpPr>
        <p:spPr>
          <a:xfrm>
            <a:off x="9503553" y="5844902"/>
            <a:ext cx="1337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latin typeface="Montserrat" panose="00000500000000000000" pitchFamily="2" charset="0"/>
              </a:rPr>
              <a:t>Fonte: </a:t>
            </a:r>
            <a:r>
              <a:rPr lang="pt-BR" sz="1050" dirty="0" err="1">
                <a:latin typeface="Montserrat" panose="00000500000000000000" pitchFamily="2" charset="0"/>
              </a:rPr>
              <a:t>MapChart</a:t>
            </a:r>
            <a:endParaRPr lang="pt-BR" sz="1050" dirty="0">
              <a:latin typeface="Montserrat" panose="00000500000000000000" pitchFamily="2" charset="0"/>
            </a:endParaRPr>
          </a:p>
        </p:txBody>
      </p:sp>
      <p:pic>
        <p:nvPicPr>
          <p:cNvPr id="1026" name="Picture 2" descr=".">
            <a:extLst>
              <a:ext uri="{FF2B5EF4-FFF2-40B4-BE49-F238E27FC236}">
                <a16:creationId xmlns:a16="http://schemas.microsoft.com/office/drawing/2014/main" id="{AB1735E5-A540-0362-6FE6-B87A3751C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3291840"/>
            <a:ext cx="3912178" cy="219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 descr="Campo de futebol&#10;&#10;Descrição gerada automaticamente com confiança média">
            <a:extLst>
              <a:ext uri="{FF2B5EF4-FFF2-40B4-BE49-F238E27FC236}">
                <a16:creationId xmlns:a16="http://schemas.microsoft.com/office/drawing/2014/main" id="{222C93A0-D871-0DD8-4DA9-AE644AAB5F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561" y="3161035"/>
            <a:ext cx="2111004" cy="28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26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808551" y="1110339"/>
            <a:ext cx="6968468" cy="3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Delineamento experimental: Inteiramente casualizado.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Substrato: mistura de solo e areia (1:1).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Esquema fatorial: 5 x 2 (doses de adubo orgânico x ausência/presença de </a:t>
            </a:r>
            <a:r>
              <a:rPr lang="pt-BR" sz="20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Azospirillum</a:t>
            </a:r>
            <a:r>
              <a:rPr lang="pt-BR" sz="2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brasilense.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Adubo orgânico: compostagem de resíduos orgânicos tipo II A Não Inertes de origem animal, vegetal e industrial.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0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Azospirillum</a:t>
            </a:r>
            <a:r>
              <a:rPr lang="pt-BR" sz="2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brasilense: cepas AbV5 e AbV6 (2 x 10</a:t>
            </a:r>
            <a:r>
              <a:rPr lang="pt-BR" sz="2000" baseline="30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8 </a:t>
            </a:r>
            <a:r>
              <a:rPr lang="pt-BR" sz="20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ufc</a:t>
            </a:r>
            <a:r>
              <a:rPr lang="pt-BR" sz="2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mL</a:t>
            </a:r>
            <a:r>
              <a:rPr lang="pt-BR" sz="2000" baseline="30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-1</a:t>
            </a:r>
            <a:r>
              <a:rPr lang="pt-BR" sz="2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com dose de 7 mL planta</a:t>
            </a:r>
            <a:r>
              <a:rPr lang="pt-BR" sz="2000" baseline="30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-1</a:t>
            </a:r>
            <a:r>
              <a:rPr lang="pt-BR" sz="2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aplicado diretamente na raiz.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C87FF83-C51A-285E-FE55-40B28AEBFB2A}"/>
              </a:ext>
            </a:extLst>
          </p:cNvPr>
          <p:cNvSpPr txBox="1"/>
          <p:nvPr/>
        </p:nvSpPr>
        <p:spPr>
          <a:xfrm>
            <a:off x="502920" y="539496"/>
            <a:ext cx="4078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Montserrat" panose="00000500000000000000" pitchFamily="2" charset="0"/>
              </a:rPr>
              <a:t>MATERIAL E MÉTODOS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A1A64F31-8138-EA32-BC7E-7FFAC11852A4}"/>
              </a:ext>
            </a:extLst>
          </p:cNvPr>
          <p:cNvCxnSpPr/>
          <p:nvPr/>
        </p:nvCxnSpPr>
        <p:spPr>
          <a:xfrm>
            <a:off x="7989455" y="539496"/>
            <a:ext cx="0" cy="53533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A82B91E8-28DB-77A1-F1BA-6FCBCDC7B09D}"/>
              </a:ext>
            </a:extLst>
          </p:cNvPr>
          <p:cNvSpPr txBox="1"/>
          <p:nvPr/>
        </p:nvSpPr>
        <p:spPr>
          <a:xfrm>
            <a:off x="8118765" y="894895"/>
            <a:ext cx="3916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latin typeface="Montserrat" panose="00000500000000000000" pitchFamily="2" charset="0"/>
              </a:rPr>
              <a:t>Doses de adubo orgânico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CA0A362-7FAA-BC50-73BF-5CE195D86314}"/>
              </a:ext>
            </a:extLst>
          </p:cNvPr>
          <p:cNvSpPr txBox="1"/>
          <p:nvPr/>
        </p:nvSpPr>
        <p:spPr>
          <a:xfrm>
            <a:off x="8118765" y="3707870"/>
            <a:ext cx="3916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latin typeface="Montserrat" panose="00000500000000000000" pitchFamily="2" charset="0"/>
              </a:rPr>
              <a:t>Doses Inoculantes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E9BBC53-0281-8490-5377-00864D829D92}"/>
              </a:ext>
            </a:extLst>
          </p:cNvPr>
          <p:cNvSpPr txBox="1"/>
          <p:nvPr/>
        </p:nvSpPr>
        <p:spPr>
          <a:xfrm>
            <a:off x="8442036" y="4765964"/>
            <a:ext cx="33620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Montserrat" panose="00000500000000000000" pitchFamily="2" charset="0"/>
              </a:rPr>
              <a:t>Presença e ausência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BA4B72B-2528-2AE1-0806-29CA6AD9A2FC}"/>
              </a:ext>
            </a:extLst>
          </p:cNvPr>
          <p:cNvSpPr txBox="1"/>
          <p:nvPr/>
        </p:nvSpPr>
        <p:spPr>
          <a:xfrm>
            <a:off x="8442036" y="1534779"/>
            <a:ext cx="3362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Montserrat" panose="00000500000000000000" pitchFamily="2" charset="0"/>
              </a:rPr>
              <a:t>0%</a:t>
            </a:r>
          </a:p>
          <a:p>
            <a:pPr algn="ctr"/>
            <a:r>
              <a:rPr lang="pt-BR" sz="2200" dirty="0">
                <a:latin typeface="Montserrat" panose="00000500000000000000" pitchFamily="2" charset="0"/>
              </a:rPr>
              <a:t>20%</a:t>
            </a:r>
          </a:p>
          <a:p>
            <a:pPr algn="ctr"/>
            <a:r>
              <a:rPr lang="pt-BR" sz="2200" dirty="0">
                <a:latin typeface="Montserrat" panose="00000500000000000000" pitchFamily="2" charset="0"/>
              </a:rPr>
              <a:t>30% </a:t>
            </a:r>
          </a:p>
          <a:p>
            <a:pPr algn="ctr"/>
            <a:r>
              <a:rPr lang="pt-BR" sz="2200" dirty="0">
                <a:latin typeface="Montserrat" panose="00000500000000000000" pitchFamily="2" charset="0"/>
              </a:rPr>
              <a:t>50%</a:t>
            </a:r>
          </a:p>
          <a:p>
            <a:pPr algn="ctr"/>
            <a:r>
              <a:rPr lang="pt-BR" sz="2200" dirty="0">
                <a:latin typeface="Montserrat" panose="00000500000000000000" pitchFamily="2" charset="0"/>
              </a:rPr>
              <a:t>70%</a:t>
            </a:r>
          </a:p>
        </p:txBody>
      </p:sp>
    </p:spTree>
    <p:extLst>
      <p:ext uri="{BB962C8B-B14F-4D97-AF65-F5344CB8AC3E}">
        <p14:creationId xmlns:p14="http://schemas.microsoft.com/office/powerpoint/2010/main" val="3897750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808552" y="1110339"/>
            <a:ext cx="4659376" cy="3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Altura de planta com auxílio de trena.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0 dias (transplante)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30 dias após o transplante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60 dias após os transplante.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C87FF83-C51A-285E-FE55-40B28AEBFB2A}"/>
              </a:ext>
            </a:extLst>
          </p:cNvPr>
          <p:cNvSpPr txBox="1"/>
          <p:nvPr/>
        </p:nvSpPr>
        <p:spPr>
          <a:xfrm>
            <a:off x="502920" y="539496"/>
            <a:ext cx="4078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Montserrat" panose="00000500000000000000" pitchFamily="2" charset="0"/>
              </a:rPr>
              <a:t>MATERIAL E MÉTODOS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8DF083A1-9AD8-28F9-F0F1-7BBF4D95AC9A}"/>
              </a:ext>
            </a:extLst>
          </p:cNvPr>
          <p:cNvCxnSpPr/>
          <p:nvPr/>
        </p:nvCxnSpPr>
        <p:spPr>
          <a:xfrm>
            <a:off x="6160655" y="665583"/>
            <a:ext cx="0" cy="50147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A148563-C664-A795-8E5B-49AFCBAEC71C}"/>
              </a:ext>
            </a:extLst>
          </p:cNvPr>
          <p:cNvSpPr txBox="1"/>
          <p:nvPr/>
        </p:nvSpPr>
        <p:spPr>
          <a:xfrm>
            <a:off x="6640945" y="1110339"/>
            <a:ext cx="460894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Os resultados obtidos foram submetidos à análise de variância (ANAVA) e quando houve diferença estatística, as medias foram comparadas entre si pelo teste de </a:t>
            </a:r>
            <a:r>
              <a:rPr lang="pt-BR" sz="20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Tukey</a:t>
            </a:r>
            <a:r>
              <a:rPr lang="pt-BR" sz="2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 5% de significância para a presença/ausência de A. brasilense e para as doses do adubo orgânico análise de regressão.</a:t>
            </a:r>
          </a:p>
        </p:txBody>
      </p:sp>
    </p:spTree>
    <p:extLst>
      <p:ext uri="{BB962C8B-B14F-4D97-AF65-F5344CB8AC3E}">
        <p14:creationId xmlns:p14="http://schemas.microsoft.com/office/powerpoint/2010/main" val="4203942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502920" y="1089059"/>
            <a:ext cx="11360149" cy="89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Tabela 1. Tabela representando a comparação das variáveis de ausência e presença de </a:t>
            </a:r>
            <a:r>
              <a:rPr lang="pt-BR" sz="22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Azospirillium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brasilense nas plantas.</a:t>
            </a: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C87FF83-C51A-285E-FE55-40B28AEBFB2A}"/>
              </a:ext>
            </a:extLst>
          </p:cNvPr>
          <p:cNvSpPr txBox="1"/>
          <p:nvPr/>
        </p:nvSpPr>
        <p:spPr>
          <a:xfrm>
            <a:off x="502920" y="539496"/>
            <a:ext cx="5221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Montserrat" panose="00000500000000000000" pitchFamily="2" charset="0"/>
              </a:rPr>
              <a:t>RESULTADOS E DISCUSSÃO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4C3DACD4-A13A-4FDF-069E-365DC38A8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691998"/>
              </p:ext>
            </p:extLst>
          </p:nvPr>
        </p:nvGraphicFramePr>
        <p:xfrm>
          <a:off x="502919" y="1987125"/>
          <a:ext cx="11360150" cy="3249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2804">
                  <a:extLst>
                    <a:ext uri="{9D8B030D-6E8A-4147-A177-3AD203B41FA5}">
                      <a16:colId xmlns:a16="http://schemas.microsoft.com/office/drawing/2014/main" val="1419382075"/>
                    </a:ext>
                  </a:extLst>
                </a:gridCol>
                <a:gridCol w="1756279">
                  <a:extLst>
                    <a:ext uri="{9D8B030D-6E8A-4147-A177-3AD203B41FA5}">
                      <a16:colId xmlns:a16="http://schemas.microsoft.com/office/drawing/2014/main" val="485737595"/>
                    </a:ext>
                  </a:extLst>
                </a:gridCol>
                <a:gridCol w="1756279">
                  <a:extLst>
                    <a:ext uri="{9D8B030D-6E8A-4147-A177-3AD203B41FA5}">
                      <a16:colId xmlns:a16="http://schemas.microsoft.com/office/drawing/2014/main" val="1189710091"/>
                    </a:ext>
                  </a:extLst>
                </a:gridCol>
                <a:gridCol w="1756279">
                  <a:extLst>
                    <a:ext uri="{9D8B030D-6E8A-4147-A177-3AD203B41FA5}">
                      <a16:colId xmlns:a16="http://schemas.microsoft.com/office/drawing/2014/main" val="906811877"/>
                    </a:ext>
                  </a:extLst>
                </a:gridCol>
                <a:gridCol w="1710839">
                  <a:extLst>
                    <a:ext uri="{9D8B030D-6E8A-4147-A177-3AD203B41FA5}">
                      <a16:colId xmlns:a16="http://schemas.microsoft.com/office/drawing/2014/main" val="4195319054"/>
                    </a:ext>
                  </a:extLst>
                </a:gridCol>
                <a:gridCol w="1667670">
                  <a:extLst>
                    <a:ext uri="{9D8B030D-6E8A-4147-A177-3AD203B41FA5}">
                      <a16:colId xmlns:a16="http://schemas.microsoft.com/office/drawing/2014/main" val="3781526157"/>
                    </a:ext>
                  </a:extLst>
                </a:gridCol>
              </a:tblGrid>
              <a:tr h="52158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</a:rPr>
                        <a:t>Altura de plantas (cm)</a:t>
                      </a: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7890"/>
                  </a:ext>
                </a:extLst>
              </a:tr>
              <a:tr h="52158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0" i="1" dirty="0" err="1">
                          <a:effectLst/>
                          <a:latin typeface="Montserrat" panose="00000500000000000000" pitchFamily="2" charset="0"/>
                        </a:rPr>
                        <a:t>Azospirillium</a:t>
                      </a:r>
                      <a:endParaRPr lang="pt-BR" sz="2800" b="0" i="1" dirty="0"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0" i="1" dirty="0">
                          <a:effectLst/>
                          <a:latin typeface="Montserrat" panose="00000500000000000000" pitchFamily="2" charset="0"/>
                          <a:ea typeface="Calibri" panose="020F0502020204030204" pitchFamily="34" charset="0"/>
                        </a:rPr>
                        <a:t>brasilense</a:t>
                      </a:r>
                    </a:p>
                  </a:txBody>
                  <a:tcPr marL="44450" marR="4445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Montserrat" panose="00000500000000000000" pitchFamily="2" charset="0"/>
                        </a:rPr>
                        <a:t>Doses (%)</a:t>
                      </a:r>
                      <a:endParaRPr lang="pt-BR" sz="28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748855"/>
                  </a:ext>
                </a:extLst>
              </a:tr>
              <a:tr h="6218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Montserrat" panose="00000500000000000000" pitchFamily="2" charset="0"/>
                        </a:rPr>
                        <a:t>0</a:t>
                      </a:r>
                      <a:endParaRPr lang="pt-BR" sz="28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Montserrat" panose="00000500000000000000" pitchFamily="2" charset="0"/>
                        </a:rPr>
                        <a:t>20</a:t>
                      </a:r>
                      <a:endParaRPr lang="pt-BR" sz="28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Montserrat" panose="00000500000000000000" pitchFamily="2" charset="0"/>
                        </a:rPr>
                        <a:t>30</a:t>
                      </a:r>
                      <a:endParaRPr lang="pt-BR" sz="28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Montserrat" panose="00000500000000000000" pitchFamily="2" charset="0"/>
                        </a:rPr>
                        <a:t>50</a:t>
                      </a:r>
                      <a:endParaRPr lang="pt-BR" sz="28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Montserrat" panose="00000500000000000000" pitchFamily="2" charset="0"/>
                        </a:rPr>
                        <a:t>70</a:t>
                      </a:r>
                      <a:endParaRPr lang="pt-BR" sz="28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78275100"/>
                  </a:ext>
                </a:extLst>
              </a:tr>
              <a:tr h="5215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Montserrat" panose="00000500000000000000" pitchFamily="2" charset="0"/>
                        </a:rPr>
                        <a:t>Ausência</a:t>
                      </a:r>
                      <a:endParaRPr lang="pt-BR" sz="28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Montserrat" panose="00000500000000000000" pitchFamily="2" charset="0"/>
                        </a:rPr>
                        <a:t>9,04 a</a:t>
                      </a:r>
                      <a:endParaRPr lang="pt-BR" sz="28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Montserrat" panose="00000500000000000000" pitchFamily="2" charset="0"/>
                        </a:rPr>
                        <a:t>8,91 b</a:t>
                      </a:r>
                      <a:endParaRPr lang="pt-BR" sz="28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Montserrat" panose="00000500000000000000" pitchFamily="2" charset="0"/>
                        </a:rPr>
                        <a:t>9,57 a</a:t>
                      </a:r>
                      <a:endParaRPr lang="pt-BR" sz="28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Montserrat" panose="00000500000000000000" pitchFamily="2" charset="0"/>
                        </a:rPr>
                        <a:t>8,56 a</a:t>
                      </a:r>
                      <a:endParaRPr lang="pt-BR" sz="28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Montserrat" panose="00000500000000000000" pitchFamily="2" charset="0"/>
                        </a:rPr>
                        <a:t>8,18 a</a:t>
                      </a:r>
                      <a:endParaRPr lang="pt-BR" sz="28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5074486"/>
                  </a:ext>
                </a:extLst>
              </a:tr>
              <a:tr h="5215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Montserrat" panose="00000500000000000000" pitchFamily="2" charset="0"/>
                        </a:rPr>
                        <a:t>Presença</a:t>
                      </a:r>
                      <a:endParaRPr lang="pt-BR" sz="28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Montserrat" panose="00000500000000000000" pitchFamily="2" charset="0"/>
                        </a:rPr>
                        <a:t>9,31 a</a:t>
                      </a:r>
                      <a:endParaRPr lang="pt-BR" sz="28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Montserrat" panose="00000500000000000000" pitchFamily="2" charset="0"/>
                        </a:rPr>
                        <a:t>11,30 a</a:t>
                      </a:r>
                      <a:endParaRPr lang="pt-BR" sz="28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Montserrat" panose="00000500000000000000" pitchFamily="2" charset="0"/>
                        </a:rPr>
                        <a:t>10,07 a</a:t>
                      </a:r>
                      <a:endParaRPr lang="pt-BR" sz="28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Montserrat" panose="00000500000000000000" pitchFamily="2" charset="0"/>
                        </a:rPr>
                        <a:t>9,44 a</a:t>
                      </a:r>
                      <a:endParaRPr lang="pt-BR" sz="28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Montserrat" panose="00000500000000000000" pitchFamily="2" charset="0"/>
                        </a:rPr>
                        <a:t>8,26 a</a:t>
                      </a:r>
                      <a:endParaRPr lang="pt-BR" sz="28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34374813"/>
                  </a:ext>
                </a:extLst>
              </a:tr>
              <a:tr h="541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Montserrat" panose="00000500000000000000" pitchFamily="2" charset="0"/>
                        </a:rPr>
                        <a:t>CV(%)</a:t>
                      </a:r>
                      <a:endParaRPr lang="pt-BR" sz="28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Montserrat" panose="00000500000000000000" pitchFamily="2" charset="0"/>
                        </a:rPr>
                        <a:t>19,93</a:t>
                      </a:r>
                      <a:endParaRPr lang="pt-BR" sz="28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538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38912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618</Words>
  <Application>Microsoft Office PowerPoint</Application>
  <PresentationFormat>Widescreen</PresentationFormat>
  <Paragraphs>119</Paragraphs>
  <Slides>16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Raleway</vt:lpstr>
      <vt:lpstr>Wingdings</vt:lpstr>
      <vt:lpstr>Arial</vt:lpstr>
      <vt:lpstr>Montserrat</vt:lpstr>
      <vt:lpstr>Simple Light</vt:lpstr>
      <vt:lpstr>Bioinputs in the development of Tabebuia roseo-alba seedlings  Bioinsumos en el desarrollo de plántulas de Tabebuia roseo-alba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pc2</dc:creator>
  <cp:lastModifiedBy>Maximiliano Kawahata Pagliarini</cp:lastModifiedBy>
  <cp:revision>11</cp:revision>
  <cp:lastPrinted>2024-10-20T21:46:52Z</cp:lastPrinted>
  <dcterms:created xsi:type="dcterms:W3CDTF">2024-10-08T16:17:25Z</dcterms:created>
  <dcterms:modified xsi:type="dcterms:W3CDTF">2024-10-20T21:53:37Z</dcterms:modified>
</cp:coreProperties>
</file>