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vBIDnM42ogBowGPf+tgCoPx48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9fca2001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09fca2001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4860c0177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2d4860c017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4860c0177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2d4860c0177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0dbbd30351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0dbbd3035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9fca20012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309fca2001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d4860c0177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d4860c017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d497d4a73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2d497d4a73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4860c0177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2d4860c017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4b46a6e7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2d4b46a6e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b1a85a42385f3e4_4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1b1a85a42385f3e4_4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1b1a85a42385f3e4_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b1a85a42385f3e4_36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b1a85a42385f3e4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a85a42385f3e4_39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b1a85a42385f3e4_39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b1a85a42385f3e4_3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b1a85a42385f3e4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b1a85a42385f3e4_51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1b1a85a42385f3e4_51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1b1a85a42385f3e4_51"/>
          <p:cNvSpPr txBox="1"/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0" name="Google Shape;60;g1b1a85a42385f3e4_51"/>
          <p:cNvSpPr txBox="1"/>
          <p:nvPr>
            <p:ph idx="1" type="body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g1b1a85a42385f3e4_51"/>
          <p:cNvSpPr txBox="1"/>
          <p:nvPr>
            <p:ph idx="2" type="body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g1b1a85a42385f3e4_51"/>
          <p:cNvSpPr txBox="1"/>
          <p:nvPr>
            <p:ph idx="10" type="dt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1b1a85a42385f3e4_51"/>
          <p:cNvSpPr txBox="1"/>
          <p:nvPr>
            <p:ph idx="11" type="ftr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g1b1a85a42385f3e4_51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b1a85a42385f3e4_6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1b1a85a42385f3e4_6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1b1a85a42385f3e4_60"/>
          <p:cNvSpPr txBox="1"/>
          <p:nvPr>
            <p:ph type="title"/>
          </p:nvPr>
        </p:nvSpPr>
        <p:spPr>
          <a:xfrm>
            <a:off x="1097280" y="5074920"/>
            <a:ext cx="101136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b="0"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9" name="Google Shape;69;g1b1a85a42385f3e4_60"/>
          <p:cNvSpPr/>
          <p:nvPr>
            <p:ph idx="2" type="pic"/>
          </p:nvPr>
        </p:nvSpPr>
        <p:spPr>
          <a:xfrm>
            <a:off x="15" y="0"/>
            <a:ext cx="12192000" cy="4915200"/>
          </a:xfrm>
          <a:prstGeom prst="rect">
            <a:avLst/>
          </a:prstGeom>
          <a:solidFill>
            <a:srgbClr val="D2CDB0"/>
          </a:solidFill>
          <a:ln>
            <a:noFill/>
          </a:ln>
        </p:spPr>
      </p:sp>
      <p:sp>
        <p:nvSpPr>
          <p:cNvPr id="70" name="Google Shape;70;g1b1a85a42385f3e4_60"/>
          <p:cNvSpPr txBox="1"/>
          <p:nvPr>
            <p:ph idx="1" type="body"/>
          </p:nvPr>
        </p:nvSpPr>
        <p:spPr>
          <a:xfrm>
            <a:off x="1097280" y="5907024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g1b1a85a42385f3e4_60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g1b1a85a42385f3e4_60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g1b1a85a42385f3e4_60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1a85a42385f3e4_69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76" name="Google Shape;76;g1b1a85a42385f3e4_69"/>
          <p:cNvSpPr txBox="1"/>
          <p:nvPr>
            <p:ph idx="1" type="body"/>
          </p:nvPr>
        </p:nvSpPr>
        <p:spPr>
          <a:xfrm>
            <a:off x="1097278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7" name="Google Shape;77;g1b1a85a42385f3e4_69"/>
          <p:cNvSpPr txBox="1"/>
          <p:nvPr>
            <p:ph idx="2" type="body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8" name="Google Shape;78;g1b1a85a42385f3e4_69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g1b1a85a42385f3e4_69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g1b1a85a42385f3e4_69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b1a85a42385f3e4_45"/>
          <p:cNvSpPr txBox="1"/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1b1a85a42385f3e4_45"/>
          <p:cNvSpPr txBox="1"/>
          <p:nvPr>
            <p:ph idx="1" type="body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" name="Google Shape;16;g1b1a85a42385f3e4_45"/>
          <p:cNvSpPr txBox="1"/>
          <p:nvPr>
            <p:ph idx="10" type="dt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1b1a85a42385f3e4_45"/>
          <p:cNvSpPr txBox="1"/>
          <p:nvPr>
            <p:ph idx="11" type="ftr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1b1a85a42385f3e4_45"/>
          <p:cNvSpPr txBox="1"/>
          <p:nvPr>
            <p:ph idx="12" type="sldNum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b1a85a42385f3e4_8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b1a85a42385f3e4_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b1a85a42385f3e4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b1a85a42385f3e4_1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b1a85a42385f3e4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b1a85a42385f3e4_1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b1a85a42385f3e4_15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b1a85a42385f3e4_15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b1a85a42385f3e4_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b1a85a42385f3e4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b1a85a42385f3e4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b1a85a42385f3e4_23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b1a85a42385f3e4_23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b1a85a42385f3e4_2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b1a85a42385f3e4_27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b1a85a42385f3e4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b1a85a42385f3e4_3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b1a85a42385f3e4_30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b1a85a42385f3e4_30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b1a85a42385f3e4_30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b1a85a42385f3e4_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b1a85a42385f3e4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1b1a85a42385f3e4_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1b1a85a42385f3e4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3.png"/><Relationship Id="rId6" Type="http://schemas.openxmlformats.org/officeDocument/2006/relationships/image" Target="../media/image6.jpg"/><Relationship Id="rId7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8.png"/><Relationship Id="rId6" Type="http://schemas.openxmlformats.org/officeDocument/2006/relationships/image" Target="../media/image12.jpg"/><Relationship Id="rId7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9.jpg"/><Relationship Id="rId5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09fca20012_0_10"/>
          <p:cNvSpPr txBox="1"/>
          <p:nvPr>
            <p:ph type="ctrTitle"/>
          </p:nvPr>
        </p:nvSpPr>
        <p:spPr>
          <a:xfrm>
            <a:off x="343125" y="-163875"/>
            <a:ext cx="11724300" cy="3566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7302"/>
              <a:buFont typeface="Arial"/>
              <a:buNone/>
            </a:pPr>
            <a:r>
              <a:rPr b="1" lang="es-PY" sz="7455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Calidad sanitaria de semillas de maíz tratadas con aceites vegetales.</a:t>
            </a:r>
            <a:endParaRPr b="1" sz="7455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209918"/>
              <a:buFont typeface="Arial"/>
              <a:buNone/>
            </a:pPr>
            <a:r>
              <a:t/>
            </a:r>
            <a:endParaRPr sz="381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g309fca20012_0_10"/>
          <p:cNvSpPr txBox="1"/>
          <p:nvPr/>
        </p:nvSpPr>
        <p:spPr>
          <a:xfrm>
            <a:off x="6318025" y="3687375"/>
            <a:ext cx="5749500" cy="3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Arial"/>
              <a:buNone/>
            </a:pPr>
            <a:r>
              <a:rPr b="1" i="0" lang="es-PY" sz="2511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Por:</a:t>
            </a:r>
            <a:r>
              <a:rPr b="1" lang="es-PY" sz="251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 Milena de Carvalho Nascimento</a:t>
            </a:r>
            <a:endParaRPr b="1" i="0" sz="2511" u="none" cap="none" strike="noStrike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d4860c0177_0_12"/>
          <p:cNvSpPr txBox="1"/>
          <p:nvPr/>
        </p:nvSpPr>
        <p:spPr>
          <a:xfrm>
            <a:off x="6036200" y="1086675"/>
            <a:ext cx="5681100" cy="4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La agroecología busca integrar prácticas ecológicas y conocimientos tradicionales para promover la sostenibilidad agrícola, la resiliencia ambiental y la justicia social. Los aceites esenciales y fijos, con propiedades antimicrobianas, antioxidantes e insecticidas, son alternativas naturales para enfrentar desafíos agrícolas, como el tratamiento de semillas. 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g2d4860c0177_0_12"/>
          <p:cNvSpPr txBox="1"/>
          <p:nvPr/>
        </p:nvSpPr>
        <p:spPr>
          <a:xfrm>
            <a:off x="7201725" y="2171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3300">
                <a:solidFill>
                  <a:schemeClr val="dk1"/>
                </a:solidFill>
              </a:rPr>
              <a:t>Presentación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93" name="Google Shape;93;g2d4860c0177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00" y="641525"/>
            <a:ext cx="3933750" cy="26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d4860c0177_0_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2425" y="3257475"/>
            <a:ext cx="4453850" cy="261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d4860c0177_0_41"/>
          <p:cNvSpPr txBox="1"/>
          <p:nvPr/>
        </p:nvSpPr>
        <p:spPr>
          <a:xfrm>
            <a:off x="5547675" y="1424875"/>
            <a:ext cx="6169500" cy="42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Plantas como </a:t>
            </a:r>
            <a:r>
              <a:rPr i="1" lang="es-PY" sz="2200">
                <a:solidFill>
                  <a:schemeClr val="dk1"/>
                </a:solidFill>
              </a:rPr>
              <a:t>Curcuma longa</a:t>
            </a:r>
            <a:r>
              <a:rPr lang="es-PY" sz="2200">
                <a:solidFill>
                  <a:schemeClr val="dk1"/>
                </a:solidFill>
              </a:rPr>
              <a:t>, </a:t>
            </a:r>
            <a:r>
              <a:rPr i="1" lang="es-PY" sz="2200">
                <a:solidFill>
                  <a:schemeClr val="dk1"/>
                </a:solidFill>
              </a:rPr>
              <a:t>Dysphania ambrosioides</a:t>
            </a:r>
            <a:r>
              <a:rPr lang="es-PY" sz="2200">
                <a:solidFill>
                  <a:schemeClr val="dk1"/>
                </a:solidFill>
              </a:rPr>
              <a:t> y </a:t>
            </a:r>
            <a:r>
              <a:rPr i="1" lang="es-PY" sz="2200">
                <a:solidFill>
                  <a:schemeClr val="dk1"/>
                </a:solidFill>
              </a:rPr>
              <a:t>Schinus terebinthifolius</a:t>
            </a:r>
            <a:r>
              <a:rPr lang="es-PY" sz="2200">
                <a:solidFill>
                  <a:schemeClr val="dk1"/>
                </a:solidFill>
              </a:rPr>
              <a:t> han mostrado eficacia en el control de plagas y enfermedades. Este estudio investigará el uso de aceites vegetales de estas plantas para controlar hongos fitopatógenos en semillas de maíz, mejorando así la calidad sanitaria y la sostenibilidad del cultivo.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g2d4860c0177_0_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8050" y="1078975"/>
            <a:ext cx="2714625" cy="310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d4860c0177_0_41"/>
          <p:cNvSpPr txBox="1"/>
          <p:nvPr/>
        </p:nvSpPr>
        <p:spPr>
          <a:xfrm>
            <a:off x="7132425" y="2359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3300">
                <a:solidFill>
                  <a:schemeClr val="dk1"/>
                </a:solidFill>
              </a:rPr>
              <a:t>Presentación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102" name="Google Shape;102;g2d4860c0177_0_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5450" y="560150"/>
            <a:ext cx="1710550" cy="17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d4860c0177_0_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63100" y="2148650"/>
            <a:ext cx="2560701" cy="256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d4860c0177_0_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3824" y="3542775"/>
            <a:ext cx="1885175" cy="18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dbbd30351_0_11"/>
          <p:cNvSpPr txBox="1"/>
          <p:nvPr/>
        </p:nvSpPr>
        <p:spPr>
          <a:xfrm>
            <a:off x="5084900" y="1537600"/>
            <a:ext cx="66324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En este experimento, se trataron semillas de maíz orgánico de la variedad AL Paraguaçu con aceites comerciales de </a:t>
            </a:r>
            <a:r>
              <a:rPr i="1" lang="es-PY" sz="2200">
                <a:solidFill>
                  <a:schemeClr val="dk1"/>
                </a:solidFill>
              </a:rPr>
              <a:t>Curcuma longa</a:t>
            </a:r>
            <a:r>
              <a:rPr lang="es-PY" sz="2200">
                <a:solidFill>
                  <a:schemeClr val="dk1"/>
                </a:solidFill>
              </a:rPr>
              <a:t> (CL), </a:t>
            </a:r>
            <a:r>
              <a:rPr i="1" lang="es-PY" sz="2200">
                <a:solidFill>
                  <a:schemeClr val="dk1"/>
                </a:solidFill>
              </a:rPr>
              <a:t>Dysphania ambrosioides</a:t>
            </a:r>
            <a:r>
              <a:rPr lang="es-PY" sz="2200">
                <a:solidFill>
                  <a:schemeClr val="dk1"/>
                </a:solidFill>
              </a:rPr>
              <a:t> (DA) y </a:t>
            </a:r>
            <a:r>
              <a:rPr i="1" lang="es-PY" sz="2200">
                <a:solidFill>
                  <a:schemeClr val="dk1"/>
                </a:solidFill>
              </a:rPr>
              <a:t>Schinus terebinthifolius</a:t>
            </a:r>
            <a:r>
              <a:rPr lang="es-PY" sz="2200">
                <a:solidFill>
                  <a:schemeClr val="dk1"/>
                </a:solidFill>
              </a:rPr>
              <a:t> (ST), administrados individualmente y en combinaciones, además de un grupo control (C) con agua destilada y Tween 80.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g30dbbd30351_0_11"/>
          <p:cNvSpPr txBox="1"/>
          <p:nvPr/>
        </p:nvSpPr>
        <p:spPr>
          <a:xfrm>
            <a:off x="6901100" y="423825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3300">
                <a:solidFill>
                  <a:schemeClr val="dk1"/>
                </a:solidFill>
              </a:rPr>
              <a:t>Metodología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111" name="Google Shape;111;g30dbbd30351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450" y="920618"/>
            <a:ext cx="2409900" cy="220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30dbbd30351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8450" y="3959450"/>
            <a:ext cx="1640351" cy="204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30dbbd30351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0350" y="3288225"/>
            <a:ext cx="3142851" cy="1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30dbbd30351_0_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5277" y="761825"/>
            <a:ext cx="2269625" cy="233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30dbbd30351_0_11"/>
          <p:cNvSpPr txBox="1"/>
          <p:nvPr/>
        </p:nvSpPr>
        <p:spPr>
          <a:xfrm>
            <a:off x="249175" y="423825"/>
            <a:ext cx="24099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PY" sz="2200">
                <a:solidFill>
                  <a:schemeClr val="dk1"/>
                </a:solidFill>
              </a:rPr>
              <a:t>Curcuma longa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16" name="Google Shape;116;g30dbbd30351_0_11"/>
          <p:cNvSpPr txBox="1"/>
          <p:nvPr/>
        </p:nvSpPr>
        <p:spPr>
          <a:xfrm>
            <a:off x="2539350" y="265025"/>
            <a:ext cx="321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PY" sz="2200">
                <a:solidFill>
                  <a:schemeClr val="dk1"/>
                </a:solidFill>
              </a:rPr>
              <a:t>Schinus terebinthifolius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17" name="Google Shape;117;g30dbbd30351_0_11"/>
          <p:cNvSpPr txBox="1"/>
          <p:nvPr/>
        </p:nvSpPr>
        <p:spPr>
          <a:xfrm>
            <a:off x="857400" y="5123650"/>
            <a:ext cx="39951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PY" sz="2200">
                <a:solidFill>
                  <a:schemeClr val="dk1"/>
                </a:solidFill>
              </a:rPr>
              <a:t>Dysphania ambrosioides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9fca20012_0_22"/>
          <p:cNvSpPr txBox="1"/>
          <p:nvPr/>
        </p:nvSpPr>
        <p:spPr>
          <a:xfrm>
            <a:off x="5084900" y="1537600"/>
            <a:ext cx="66324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El experimento foi colocado en la BOD (Demanda Bioquímica de Oxígeno) a una temperatura de 25 grados Celsius para llevar a cabo la prueba de sanidad. Esta temperatura se mantuvo constante durante todo el proceso, asegurando condiciones controladas y adecuadas para la obtención de resultados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g309fca20012_0_22"/>
          <p:cNvSpPr txBox="1"/>
          <p:nvPr/>
        </p:nvSpPr>
        <p:spPr>
          <a:xfrm>
            <a:off x="6901100" y="423825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3300">
                <a:solidFill>
                  <a:schemeClr val="dk1"/>
                </a:solidFill>
              </a:rPr>
              <a:t>Metodología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124" name="Google Shape;124;g309fca20012_0_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325" y="273250"/>
            <a:ext cx="2558151" cy="37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09fca20012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6749" y="2473650"/>
            <a:ext cx="2558150" cy="3410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d4860c0177_0_8"/>
          <p:cNvSpPr txBox="1"/>
          <p:nvPr/>
        </p:nvSpPr>
        <p:spPr>
          <a:xfrm>
            <a:off x="5084900" y="1060925"/>
            <a:ext cx="6632400" cy="4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Después de la prueba de sanidad, se identificaron tres géneros de hongos predominantes: </a:t>
            </a:r>
            <a:r>
              <a:rPr i="1" lang="es-PY" sz="2200">
                <a:solidFill>
                  <a:schemeClr val="dk1"/>
                </a:solidFill>
              </a:rPr>
              <a:t>Fusarium sp.</a:t>
            </a:r>
            <a:r>
              <a:rPr lang="es-PY" sz="2200">
                <a:solidFill>
                  <a:schemeClr val="dk1"/>
                </a:solidFill>
              </a:rPr>
              <a:t>, </a:t>
            </a:r>
            <a:r>
              <a:rPr i="1" lang="es-PY" sz="2200">
                <a:solidFill>
                  <a:schemeClr val="dk1"/>
                </a:solidFill>
              </a:rPr>
              <a:t>Aspergillus sp.</a:t>
            </a:r>
            <a:r>
              <a:rPr lang="es-PY" sz="2200">
                <a:solidFill>
                  <a:schemeClr val="dk1"/>
                </a:solidFill>
              </a:rPr>
              <a:t> y </a:t>
            </a:r>
            <a:r>
              <a:rPr i="1" lang="es-PY" sz="2200">
                <a:solidFill>
                  <a:schemeClr val="dk1"/>
                </a:solidFill>
              </a:rPr>
              <a:t>Penicillium sp.</a:t>
            </a:r>
            <a:r>
              <a:rPr lang="es-PY" sz="2200">
                <a:solidFill>
                  <a:schemeClr val="dk1"/>
                </a:solidFill>
              </a:rPr>
              <a:t> El aceite de </a:t>
            </a:r>
            <a:r>
              <a:rPr i="1" lang="es-PY" sz="2200">
                <a:solidFill>
                  <a:schemeClr val="dk1"/>
                </a:solidFill>
              </a:rPr>
              <a:t>Curcuma longa</a:t>
            </a:r>
            <a:r>
              <a:rPr lang="es-PY" sz="2200">
                <a:solidFill>
                  <a:schemeClr val="dk1"/>
                </a:solidFill>
              </a:rPr>
              <a:t> (CL), tanto solo como combinado con </a:t>
            </a:r>
            <a:r>
              <a:rPr i="1" lang="es-PY" sz="2200">
                <a:solidFill>
                  <a:schemeClr val="dk1"/>
                </a:solidFill>
              </a:rPr>
              <a:t>Dysphania ambrosioides</a:t>
            </a:r>
            <a:r>
              <a:rPr lang="es-PY" sz="2200">
                <a:solidFill>
                  <a:schemeClr val="dk1"/>
                </a:solidFill>
              </a:rPr>
              <a:t> (DA), mostró mayor eficacia en el control de </a:t>
            </a:r>
            <a:r>
              <a:rPr i="1" lang="es-PY" sz="2200">
                <a:solidFill>
                  <a:schemeClr val="dk1"/>
                </a:solidFill>
              </a:rPr>
              <a:t>Fusarium sp.</a:t>
            </a:r>
            <a:r>
              <a:rPr lang="es-PY" sz="2200">
                <a:solidFill>
                  <a:schemeClr val="dk1"/>
                </a:solidFill>
              </a:rPr>
              <a:t>, con las menores ocurrencias (10,0% y 7,0%). Los otros aceites probados no tuvieron éxito en el control de este patógeno.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g2d4860c0177_0_8"/>
          <p:cNvSpPr txBox="1"/>
          <p:nvPr/>
        </p:nvSpPr>
        <p:spPr>
          <a:xfrm>
            <a:off x="5084900" y="217150"/>
            <a:ext cx="663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3300">
                <a:solidFill>
                  <a:schemeClr val="dk1"/>
                </a:solidFill>
              </a:rPr>
              <a:t>Resultados y Discusión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132" name="Google Shape;132;g2d4860c0177_0_8"/>
          <p:cNvPicPr preferRelativeResize="0"/>
          <p:nvPr/>
        </p:nvPicPr>
        <p:blipFill rotWithShape="1">
          <a:blip r:embed="rId4">
            <a:alphaModFix/>
          </a:blip>
          <a:srcRect b="0" l="0" r="15761" t="18844"/>
          <a:stretch/>
        </p:blipFill>
        <p:spPr>
          <a:xfrm>
            <a:off x="152400" y="1060925"/>
            <a:ext cx="1975674" cy="253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d4860c0177_0_8"/>
          <p:cNvPicPr preferRelativeResize="0"/>
          <p:nvPr/>
        </p:nvPicPr>
        <p:blipFill rotWithShape="1">
          <a:blip r:embed="rId5">
            <a:alphaModFix/>
          </a:blip>
          <a:srcRect b="0" l="0" r="17891" t="21420"/>
          <a:stretch/>
        </p:blipFill>
        <p:spPr>
          <a:xfrm>
            <a:off x="2249600" y="123225"/>
            <a:ext cx="1975650" cy="23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d4860c0177_0_8"/>
          <p:cNvPicPr preferRelativeResize="0"/>
          <p:nvPr/>
        </p:nvPicPr>
        <p:blipFill rotWithShape="1">
          <a:blip r:embed="rId6">
            <a:alphaModFix/>
          </a:blip>
          <a:srcRect b="0" l="0" r="31247" t="38095"/>
          <a:stretch/>
        </p:blipFill>
        <p:spPr>
          <a:xfrm>
            <a:off x="2249588" y="2946025"/>
            <a:ext cx="1975674" cy="23718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d4860c0177_0_8"/>
          <p:cNvSpPr txBox="1"/>
          <p:nvPr/>
        </p:nvSpPr>
        <p:spPr>
          <a:xfrm>
            <a:off x="192800" y="3674075"/>
            <a:ext cx="1822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PY" sz="2200">
                <a:solidFill>
                  <a:schemeClr val="dk1"/>
                </a:solidFill>
              </a:rPr>
              <a:t>Fusarium sp.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6" name="Google Shape;136;g2d4860c0177_0_8"/>
          <p:cNvSpPr txBox="1"/>
          <p:nvPr/>
        </p:nvSpPr>
        <p:spPr>
          <a:xfrm>
            <a:off x="2204677" y="2495125"/>
            <a:ext cx="2065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PY" sz="2200">
                <a:solidFill>
                  <a:schemeClr val="dk1"/>
                </a:solidFill>
              </a:rPr>
              <a:t>Aspergillus sp.</a:t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137" name="Google Shape;137;g2d4860c0177_0_8"/>
          <p:cNvSpPr txBox="1"/>
          <p:nvPr/>
        </p:nvSpPr>
        <p:spPr>
          <a:xfrm>
            <a:off x="2204677" y="5317925"/>
            <a:ext cx="20655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-PY" sz="2200">
                <a:solidFill>
                  <a:schemeClr val="dk1"/>
                </a:solidFill>
              </a:rPr>
              <a:t>Penicillium sp.</a:t>
            </a: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d497d4a739_1_0"/>
          <p:cNvSpPr txBox="1"/>
          <p:nvPr/>
        </p:nvSpPr>
        <p:spPr>
          <a:xfrm>
            <a:off x="5084900" y="1342750"/>
            <a:ext cx="6632400" cy="4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La baja ocurrencia natural de </a:t>
            </a:r>
            <a:r>
              <a:rPr i="1" lang="es-PY" sz="2200">
                <a:solidFill>
                  <a:schemeClr val="dk1"/>
                </a:solidFill>
              </a:rPr>
              <a:t>Aspergillus</a:t>
            </a:r>
            <a:r>
              <a:rPr lang="es-PY" sz="2200">
                <a:solidFill>
                  <a:schemeClr val="dk1"/>
                </a:solidFill>
              </a:rPr>
              <a:t> y </a:t>
            </a:r>
            <a:r>
              <a:rPr i="1" lang="es-PY" sz="2200">
                <a:solidFill>
                  <a:schemeClr val="dk1"/>
                </a:solidFill>
              </a:rPr>
              <a:t>Penicillium</a:t>
            </a:r>
            <a:r>
              <a:rPr lang="es-PY" sz="2200">
                <a:solidFill>
                  <a:schemeClr val="dk1"/>
                </a:solidFill>
              </a:rPr>
              <a:t> impidió observar claramente el efecto de los tratamientos, excepto para </a:t>
            </a:r>
            <a:r>
              <a:rPr i="1" lang="es-PY" sz="2200">
                <a:solidFill>
                  <a:schemeClr val="dk1"/>
                </a:solidFill>
              </a:rPr>
              <a:t>DA</a:t>
            </a:r>
            <a:r>
              <a:rPr lang="es-PY" sz="2200">
                <a:solidFill>
                  <a:schemeClr val="dk1"/>
                </a:solidFill>
              </a:rPr>
              <a:t>, que no fue eficaz. Evaluar el equilibrio entre el control de patógenos y los posibles efectos fitotóxicos es esencial para garantizar la seguridad y eficacia de los aceites vegetales en el tratamiento de semillas.</a:t>
            </a:r>
            <a:endParaRPr sz="22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g2d497d4a739_1_0"/>
          <p:cNvSpPr txBox="1"/>
          <p:nvPr/>
        </p:nvSpPr>
        <p:spPr>
          <a:xfrm>
            <a:off x="5084900" y="217150"/>
            <a:ext cx="663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3300">
                <a:solidFill>
                  <a:schemeClr val="dk1"/>
                </a:solidFill>
              </a:rPr>
              <a:t>Resultados y Discusión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144" name="Google Shape;144;g2d497d4a739_1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175" y="909850"/>
            <a:ext cx="4565724" cy="3842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4860c0177_0_24"/>
          <p:cNvSpPr txBox="1"/>
          <p:nvPr/>
        </p:nvSpPr>
        <p:spPr>
          <a:xfrm>
            <a:off x="5160075" y="1556425"/>
            <a:ext cx="6632400" cy="4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Y" sz="2200">
                <a:solidFill>
                  <a:schemeClr val="dk1"/>
                </a:solidFill>
              </a:rPr>
              <a:t>El aceite de </a:t>
            </a:r>
            <a:r>
              <a:rPr i="1" lang="es-PY" sz="2200">
                <a:solidFill>
                  <a:schemeClr val="dk1"/>
                </a:solidFill>
              </a:rPr>
              <a:t>Curcuma longa</a:t>
            </a:r>
            <a:r>
              <a:rPr lang="es-PY" sz="2200">
                <a:solidFill>
                  <a:schemeClr val="dk1"/>
                </a:solidFill>
              </a:rPr>
              <a:t>, incluso cuando se combinó con </a:t>
            </a:r>
            <a:r>
              <a:rPr i="1" lang="es-PY" sz="2200">
                <a:solidFill>
                  <a:schemeClr val="dk1"/>
                </a:solidFill>
              </a:rPr>
              <a:t>Dysphania ambrosioides</a:t>
            </a:r>
            <a:r>
              <a:rPr lang="es-PY" sz="2200">
                <a:solidFill>
                  <a:schemeClr val="dk1"/>
                </a:solidFill>
              </a:rPr>
              <a:t>, demostró ser prometedor en el control de </a:t>
            </a:r>
            <a:r>
              <a:rPr i="1" lang="es-PY" sz="2200">
                <a:solidFill>
                  <a:schemeClr val="dk1"/>
                </a:solidFill>
              </a:rPr>
              <a:t>Fusarium sp.</a:t>
            </a:r>
            <a:r>
              <a:rPr lang="es-PY" sz="2200">
                <a:solidFill>
                  <a:schemeClr val="dk1"/>
                </a:solidFill>
              </a:rPr>
              <a:t> en semillas de maíz. Sin embargo, para </a:t>
            </a:r>
            <a:r>
              <a:rPr i="1" lang="es-PY" sz="2200">
                <a:solidFill>
                  <a:schemeClr val="dk1"/>
                </a:solidFill>
              </a:rPr>
              <a:t>Aspergillus sp.</a:t>
            </a:r>
            <a:r>
              <a:rPr lang="es-PY" sz="2200">
                <a:solidFill>
                  <a:schemeClr val="dk1"/>
                </a:solidFill>
              </a:rPr>
              <a:t> y </a:t>
            </a:r>
            <a:r>
              <a:rPr i="1" lang="es-PY" sz="2200">
                <a:solidFill>
                  <a:schemeClr val="dk1"/>
                </a:solidFill>
              </a:rPr>
              <a:t>Penicillium sp.</a:t>
            </a:r>
            <a:r>
              <a:rPr lang="es-PY" sz="2200">
                <a:solidFill>
                  <a:schemeClr val="dk1"/>
                </a:solidFill>
              </a:rPr>
              <a:t>, cuyas ocurrencias fueron naturalmente bajas, no fue posible determinar efectos significativos de los tratamientos probados.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g2d4860c0177_0_24"/>
          <p:cNvSpPr txBox="1"/>
          <p:nvPr/>
        </p:nvSpPr>
        <p:spPr>
          <a:xfrm>
            <a:off x="5084900" y="235925"/>
            <a:ext cx="6632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3300">
                <a:solidFill>
                  <a:schemeClr val="dk1"/>
                </a:solidFill>
              </a:rPr>
              <a:t>Conclusión</a:t>
            </a:r>
            <a:endParaRPr b="1" sz="3900">
              <a:solidFill>
                <a:schemeClr val="dk1"/>
              </a:solidFill>
            </a:endParaRPr>
          </a:p>
        </p:txBody>
      </p:sp>
      <p:pic>
        <p:nvPicPr>
          <p:cNvPr id="151" name="Google Shape;151;g2d4860c0177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81025"/>
            <a:ext cx="4855276" cy="3641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d4b46a6e7d_0_0"/>
          <p:cNvSpPr txBox="1"/>
          <p:nvPr/>
        </p:nvSpPr>
        <p:spPr>
          <a:xfrm>
            <a:off x="5160075" y="1556425"/>
            <a:ext cx="6632400" cy="49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2d4b46a6e7d_0_0"/>
          <p:cNvSpPr txBox="1"/>
          <p:nvPr/>
        </p:nvSpPr>
        <p:spPr>
          <a:xfrm>
            <a:off x="2473200" y="2490600"/>
            <a:ext cx="6632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PY" sz="4400">
                <a:solidFill>
                  <a:schemeClr val="dk1"/>
                </a:solidFill>
              </a:rPr>
              <a:t>Obrigada!!</a:t>
            </a:r>
            <a:endParaRPr b="1" sz="5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2024-10-08T16:17:25Z</dcterms:created>
  <dc:creator>pc2</dc:creator>
</cp:coreProperties>
</file>