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6" r:id="rId4"/>
    <p:sldId id="260" r:id="rId5"/>
    <p:sldId id="261" r:id="rId6"/>
    <p:sldId id="263" r:id="rId7"/>
    <p:sldId id="264" r:id="rId8"/>
    <p:sldId id="265" r:id="rId9"/>
  </p:sldIdLst>
  <p:sldSz cx="12192000" cy="6858000"/>
  <p:notesSz cx="6858000" cy="9144000"/>
  <p:embeddedFontLst>
    <p:embeddedFont>
      <p:font typeface="Montserrat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HkkcJmeXzEdDCos9kevw+NVkm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89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customschemas.google.com/relationships/presentationmetadata" Target="metadata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05458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8136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2287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7019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3753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67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b1a85a42385f3e4_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1b1a85a42385f3e4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1b1a85a42385f3e4_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b1a85a42385f3e4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1b1a85a42385f3e4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b1a85a42385f3e4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b1a85a42385f3e4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1a85a42385f3e4_4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b1a85a42385f3e4_4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1b1a85a42385f3e4_4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b1a85a42385f3e4_4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1b1a85a42385f3e4_4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1a85a42385f3e4_51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1b1a85a42385f3e4_51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1b1a85a42385f3e4_51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b1a85a42385f3e4_51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g1b1a85a42385f3e4_51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g1b1a85a42385f3e4_51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b1a85a42385f3e4_51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b1a85a42385f3e4_5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1a85a42385f3e4_60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1b1a85a42385f3e4_60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b1a85a42385f3e4_6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1b1a85a42385f3e4_6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2000" cy="4915200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70" name="Google Shape;70;g1b1a85a42385f3e4_6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g1b1a85a42385f3e4_6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b1a85a42385f3e4_6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1b1a85a42385f3e4_6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1a85a42385f3e4_6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1b1a85a42385f3e4_69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g1b1a85a42385f3e4_69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g1b1a85a42385f3e4_6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b1a85a42385f3e4_6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b1a85a42385f3e4_6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b1a85a42385f3e4_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1b1a85a42385f3e4_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b1a85a42385f3e4_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b1a85a42385f3e4_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1b1a85a42385f3e4_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b1a85a42385f3e4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b1a85a42385f3e4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1b1a85a42385f3e4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1b1a85a42385f3e4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b1a85a42385f3e4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b1a85a42385f3e4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b1a85a42385f3e4_2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1b1a85a42385f3e4_2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1b1a85a42385f3e4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b1a85a42385f3e4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1b1a85a42385f3e4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b1a85a42385f3e4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1b1a85a42385f3e4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1b1a85a42385f3e4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1b1a85a42385f3e4_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1b1a85a42385f3e4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b1a85a42385f3e4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1b1a85a42385f3e4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b1a85a42385f3e4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1b1a85a42385f3e4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1b1a85a42385f3e4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f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fif"/><Relationship Id="rId4" Type="http://schemas.openxmlformats.org/officeDocument/2006/relationships/image" Target="../media/image9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5276089" y="557784"/>
            <a:ext cx="6711694" cy="239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lnSpc>
                <a:spcPct val="85000"/>
              </a:lnSpc>
              <a:buClr>
                <a:srgbClr val="262626"/>
              </a:buClr>
              <a:buSzPts val="8000"/>
            </a:pPr>
            <a:r>
              <a:rPr lang="es-MX" sz="3600" b="1" dirty="0"/>
              <a:t>Producción de papa agroecológica en la Colmena</a:t>
            </a:r>
            <a:r>
              <a:rPr lang="es-PY" sz="3600" dirty="0"/>
              <a:t/>
            </a:r>
            <a:br>
              <a:rPr lang="es-PY" sz="3600" dirty="0"/>
            </a:br>
            <a:r>
              <a:rPr lang="es-MX" sz="3600" b="1" dirty="0"/>
              <a:t>Comité María Auxiliadora </a:t>
            </a:r>
            <a:endParaRPr sz="36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6582496" y="4508670"/>
            <a:ext cx="5405287" cy="51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85000"/>
              </a:lnSpc>
              <a:buClr>
                <a:srgbClr val="262626"/>
              </a:buClr>
              <a:buSzPts val="8000"/>
            </a:pPr>
            <a:r>
              <a:rPr lang="es-PY" sz="2000" b="1" dirty="0" smtClean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Por: </a:t>
            </a:r>
            <a:r>
              <a:rPr lang="es-MX" sz="2000" b="1" dirty="0" smtClean="0">
                <a:solidFill>
                  <a:schemeClr val="bg1"/>
                </a:solidFill>
              </a:rPr>
              <a:t>Benigno </a:t>
            </a:r>
            <a:r>
              <a:rPr lang="es-MX" sz="2000" b="1" dirty="0" err="1" smtClean="0">
                <a:solidFill>
                  <a:schemeClr val="bg1"/>
                </a:solidFill>
              </a:rPr>
              <a:t>Marecos</a:t>
            </a:r>
            <a:r>
              <a:rPr lang="es-MX" sz="2000" b="1" dirty="0">
                <a:solidFill>
                  <a:schemeClr val="bg1"/>
                </a:solidFill>
              </a:rPr>
              <a:t> </a:t>
            </a:r>
            <a:r>
              <a:rPr lang="es-MX" sz="2000" b="1" dirty="0" smtClean="0">
                <a:solidFill>
                  <a:schemeClr val="bg1"/>
                </a:solidFill>
              </a:rPr>
              <a:t>y Marcos </a:t>
            </a:r>
            <a:r>
              <a:rPr lang="es-MX" sz="2000" b="1" dirty="0">
                <a:solidFill>
                  <a:schemeClr val="bg1"/>
                </a:solidFill>
              </a:rPr>
              <a:t>Martínez</a:t>
            </a:r>
            <a:r>
              <a:rPr lang="es-MX" sz="2000" b="1" baseline="30000" dirty="0">
                <a:solidFill>
                  <a:schemeClr val="bg1"/>
                </a:solidFill>
              </a:rPr>
              <a:t> </a:t>
            </a:r>
            <a:endParaRPr lang="es-MX" sz="2000" b="1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endParaRPr sz="2511" b="1" dirty="0" smtClean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ctrTitle" idx="4294967295"/>
          </p:nvPr>
        </p:nvSpPr>
        <p:spPr>
          <a:xfrm>
            <a:off x="5867399" y="1709826"/>
            <a:ext cx="5943600" cy="368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- Ubicado 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en la Compañía </a:t>
            </a:r>
            <a:r>
              <a:rPr lang="es-ES" sz="2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Pindoty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, distrito de la Colmena, Paraguarí, Paraguay</a:t>
            </a: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.</a:t>
            </a:r>
            <a:b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</a:b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/>
            </a:r>
            <a:b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</a:b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- Principal 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actividad económica: </a:t>
            </a: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rubro del cultivo 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de </a:t>
            </a: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papa, entre otros. </a:t>
            </a:r>
            <a:b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</a:b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- 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Decisión de iniciar una </a:t>
            </a: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producción experimental 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agroecológica como alternativa al modelo convencional.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03" y="579019"/>
            <a:ext cx="5146717" cy="3429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590026" y="957488"/>
            <a:ext cx="4498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Monserrat"/>
              </a:rPr>
              <a:t>Comité María Auxiliadora</a:t>
            </a:r>
            <a:endParaRPr lang="es-ES" sz="2800" dirty="0">
              <a:latin typeface="Mon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ctrTitle" idx="4294967295"/>
          </p:nvPr>
        </p:nvSpPr>
        <p:spPr>
          <a:xfrm>
            <a:off x="1052051" y="411968"/>
            <a:ext cx="10592783" cy="114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s-PY" sz="2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Ante esto, teniendo el comité una parcela destinada a producir para obtener recursos para el colectivo, se definió que en dicho sitio se cultivaría experimentalmente una parte con método agroecológico. </a:t>
            </a:r>
            <a:endParaRPr lang="es-ES" sz="2200" b="1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264" y="1769807"/>
            <a:ext cx="8406581" cy="356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/>
          <p:cNvSpPr txBox="1"/>
          <p:nvPr/>
        </p:nvSpPr>
        <p:spPr>
          <a:xfrm>
            <a:off x="5294377" y="850392"/>
            <a:ext cx="6188898" cy="42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200" b="1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s-ES" dirty="0"/>
              <a:t>Con el objetivo de</a:t>
            </a:r>
            <a:r>
              <a:rPr lang="es-ES" dirty="0" smtClean="0"/>
              <a:t>:</a:t>
            </a:r>
          </a:p>
          <a:p>
            <a:r>
              <a:rPr lang="es-ES" dirty="0" smtClean="0"/>
              <a:t> </a:t>
            </a:r>
            <a:endParaRPr lang="es-ES" b="0" dirty="0"/>
          </a:p>
          <a:p>
            <a:pPr marL="342900" indent="-342900">
              <a:buFontTx/>
              <a:buChar char="-"/>
            </a:pPr>
            <a:r>
              <a:rPr lang="es-ES" b="0" dirty="0" smtClean="0"/>
              <a:t>Implementar experimentalmente métodos </a:t>
            </a:r>
            <a:r>
              <a:rPr lang="es-ES" b="0" dirty="0"/>
              <a:t>agroecológicos para </a:t>
            </a:r>
            <a:r>
              <a:rPr lang="es-ES" b="0" dirty="0" smtClean="0"/>
              <a:t>la producción.</a:t>
            </a:r>
          </a:p>
          <a:p>
            <a:pPr marL="342900" indent="-342900">
              <a:buFontTx/>
              <a:buChar char="-"/>
            </a:pPr>
            <a:endParaRPr lang="es-ES" b="0" dirty="0"/>
          </a:p>
          <a:p>
            <a:pPr marL="342900" indent="-342900">
              <a:buFontTx/>
              <a:buChar char="-"/>
            </a:pPr>
            <a:r>
              <a:rPr lang="es-ES" b="0" dirty="0" smtClean="0"/>
              <a:t>Lograr </a:t>
            </a:r>
            <a:r>
              <a:rPr lang="es-ES" b="0" dirty="0"/>
              <a:t>mayor autonomía sobre </a:t>
            </a:r>
            <a:r>
              <a:rPr lang="es-ES" b="0" dirty="0" smtClean="0"/>
              <a:t>el procesos productivo; insumos</a:t>
            </a:r>
            <a:r>
              <a:rPr lang="es-ES" b="0" dirty="0"/>
              <a:t>, reducir costos y obtener productos saludables</a:t>
            </a:r>
            <a:r>
              <a:rPr lang="es-ES" b="0" dirty="0" smtClean="0"/>
              <a:t>.</a:t>
            </a:r>
          </a:p>
          <a:p>
            <a:pPr marL="342900" indent="-342900">
              <a:buFontTx/>
              <a:buChar char="-"/>
            </a:pPr>
            <a:endParaRPr lang="es-ES" b="0" dirty="0"/>
          </a:p>
          <a:p>
            <a:pPr marL="342900" indent="-342900">
              <a:buFontTx/>
              <a:buChar char="-"/>
            </a:pPr>
            <a:r>
              <a:rPr lang="es-ES" b="0" dirty="0" smtClean="0"/>
              <a:t>Recuperar progresivamente el </a:t>
            </a:r>
            <a:r>
              <a:rPr lang="es-ES" b="0" dirty="0"/>
              <a:t>suelo y uso sostenible de recursos naturales.</a:t>
            </a:r>
          </a:p>
          <a:p>
            <a:endParaRPr dirty="0">
              <a:sym typeface="Montserrat"/>
            </a:endParaRPr>
          </a:p>
          <a:p>
            <a:endParaRPr dirty="0">
              <a:sym typeface="Montserrat"/>
            </a:endParaRPr>
          </a:p>
          <a:p>
            <a:endParaRPr dirty="0">
              <a:sym typeface="Montserrat"/>
            </a:endParaRPr>
          </a:p>
          <a:p>
            <a:endParaRPr dirty="0">
              <a:sym typeface="Montserra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38" y="231648"/>
            <a:ext cx="2002036" cy="43434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02" y="1115568"/>
            <a:ext cx="2035754" cy="4416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/>
          <p:cNvSpPr txBox="1"/>
          <p:nvPr/>
        </p:nvSpPr>
        <p:spPr>
          <a:xfrm>
            <a:off x="5721096" y="404787"/>
            <a:ext cx="6181344" cy="54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2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Metodología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es-ES" sz="2200" dirty="0" smtClean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lang="es-ES" sz="2200" dirty="0" smtClean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>
              <a:buFontTx/>
              <a:buChar char="-"/>
            </a:pP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Parcela 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experimental de 540 m², con 10 </a:t>
            </a: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hileras de 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60 metros</a:t>
            </a: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342900" lvl="0" indent="-342900">
              <a:buFontTx/>
              <a:buChar char="-"/>
            </a:pPr>
            <a:endParaRPr lang="es-ES" sz="2200" dirty="0" smtClean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>
              <a:buFontTx/>
              <a:buChar char="-"/>
            </a:pP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Uso 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 insumos orgánicos </a:t>
            </a: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elaborados 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localmente</a:t>
            </a: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s-ES" sz="2200" dirty="0" err="1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Bocashi</a:t>
            </a: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(abono fermentado) y </a:t>
            </a:r>
            <a:r>
              <a:rPr lang="es-ES" sz="2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biofertilizantes</a:t>
            </a: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342900" lvl="0" indent="-342900">
              <a:buFontTx/>
              <a:buChar char="-"/>
            </a:pPr>
            <a:endParaRPr lang="es-ES" sz="2200" dirty="0" smtClean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>
              <a:buFontTx/>
              <a:buChar char="-"/>
            </a:pP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Control 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 plagas con caldo </a:t>
            </a:r>
            <a:r>
              <a:rPr lang="es-ES" sz="2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sulfocálcico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caldo de ceniza y </a:t>
            </a:r>
            <a:r>
              <a:rPr lang="es-ES" sz="2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apichi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(insecticida ecológico</a:t>
            </a: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</a:p>
          <a:p>
            <a:pPr marL="342900" lvl="0" indent="-342900">
              <a:buFontTx/>
              <a:buChar char="-"/>
            </a:pPr>
            <a:endParaRPr lang="es-ES" sz="2200" dirty="0" smtClean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>
              <a:buFontTx/>
              <a:buChar char="-"/>
            </a:pP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Proceso 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 fertilización con </a:t>
            </a:r>
            <a:r>
              <a:rPr lang="es-ES" sz="2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biofertilizantes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naturales y aplicación de ceniza.</a:t>
            </a: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3" y="1751190"/>
            <a:ext cx="5148072" cy="23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/>
          <p:cNvSpPr txBox="1"/>
          <p:nvPr/>
        </p:nvSpPr>
        <p:spPr>
          <a:xfrm>
            <a:off x="6507479" y="728634"/>
            <a:ext cx="5343145" cy="427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S" sz="2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Resultados </a:t>
            </a:r>
            <a:endParaRPr lang="es-ES" sz="2200" b="1" dirty="0" smtClean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/>
            <a:endParaRPr lang="es-ES" sz="2200" dirty="0" smtClean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>
              <a:buFontTx/>
              <a:buChar char="-"/>
            </a:pP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Producción 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total de 340 kg de papa en la parcela experimental</a:t>
            </a: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342900" lvl="0" indent="-342900">
              <a:buFontTx/>
              <a:buChar char="-"/>
            </a:pPr>
            <a:endParaRPr lang="es-ES" sz="2200" dirty="0" smtClean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>
              <a:buFontTx/>
              <a:buChar char="-"/>
            </a:pP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Baja 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dependencia de insumos externos: costo de 158.000 Gs. frente a ingresos de 1.100.000 Gs</a:t>
            </a: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342900" lvl="0" indent="-342900">
              <a:buFontTx/>
              <a:buChar char="-"/>
            </a:pPr>
            <a:endParaRPr lang="es-ES" sz="2200" dirty="0" smtClean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>
              <a:buFontTx/>
              <a:buChar char="-"/>
            </a:pP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Mayor 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resistencia a enfermedades y mejor calidad del producto frente al método convencional.</a:t>
            </a: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047115"/>
              </p:ext>
            </p:extLst>
          </p:nvPr>
        </p:nvGraphicFramePr>
        <p:xfrm>
          <a:off x="267265" y="1505268"/>
          <a:ext cx="5853316" cy="33105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7401">
                  <a:extLst>
                    <a:ext uri="{9D8B030D-6E8A-4147-A177-3AD203B41FA5}">
                      <a16:colId xmlns:a16="http://schemas.microsoft.com/office/drawing/2014/main" val="3766954688"/>
                    </a:ext>
                  </a:extLst>
                </a:gridCol>
                <a:gridCol w="2715915">
                  <a:extLst>
                    <a:ext uri="{9D8B030D-6E8A-4147-A177-3AD203B41FA5}">
                      <a16:colId xmlns:a16="http://schemas.microsoft.com/office/drawing/2014/main" val="889434337"/>
                    </a:ext>
                  </a:extLst>
                </a:gridCol>
              </a:tblGrid>
              <a:tr h="859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 b="1" dirty="0">
                          <a:effectLst/>
                        </a:rPr>
                        <a:t> </a:t>
                      </a:r>
                      <a:endParaRPr lang="es-ES" sz="11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 b="1" dirty="0">
                          <a:effectLst/>
                        </a:rPr>
                        <a:t>      Insumo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22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 b="1" dirty="0" smtClean="0">
                          <a:effectLst/>
                        </a:rPr>
                        <a:t>Precio </a:t>
                      </a:r>
                      <a:r>
                        <a:rPr lang="es-PY" sz="1100" b="1" dirty="0">
                          <a:effectLst/>
                        </a:rPr>
                        <a:t>Gs.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9916344"/>
                  </a:ext>
                </a:extLst>
              </a:tr>
              <a:tr h="421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 dirty="0">
                          <a:effectLst/>
                        </a:rPr>
                        <a:t>Abono </a:t>
                      </a:r>
                      <a:r>
                        <a:rPr lang="es-PY" sz="1100" dirty="0" err="1">
                          <a:effectLst/>
                        </a:rPr>
                        <a:t>bocashi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6085" marR="1422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 dirty="0">
                          <a:effectLst/>
                        </a:rPr>
                        <a:t>80.000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5542703"/>
                  </a:ext>
                </a:extLst>
              </a:tr>
              <a:tr h="424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 dirty="0">
                          <a:effectLst/>
                        </a:rPr>
                        <a:t>Caldo </a:t>
                      </a:r>
                      <a:r>
                        <a:rPr lang="es-PY" sz="1100" dirty="0" err="1">
                          <a:effectLst/>
                        </a:rPr>
                        <a:t>sulfocálcico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6085" marR="1422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 dirty="0">
                          <a:effectLst/>
                        </a:rPr>
                        <a:t>50.000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269282"/>
                  </a:ext>
                </a:extLst>
              </a:tr>
              <a:tr h="421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 dirty="0">
                          <a:effectLst/>
                        </a:rPr>
                        <a:t>Caldo de ceniza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6085" marR="1422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 dirty="0">
                          <a:effectLst/>
                        </a:rPr>
                        <a:t>5.000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8583582"/>
                  </a:ext>
                </a:extLst>
              </a:tr>
              <a:tr h="421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>
                          <a:effectLst/>
                        </a:rPr>
                        <a:t>Apichi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6085" marR="1422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 dirty="0">
                          <a:effectLst/>
                        </a:rPr>
                        <a:t>20.000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6986595"/>
                  </a:ext>
                </a:extLst>
              </a:tr>
              <a:tr h="341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>
                          <a:effectLst/>
                        </a:rPr>
                        <a:t>Biofertilizante simple-20 litros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22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 dirty="0">
                          <a:effectLst/>
                        </a:rPr>
                        <a:t>3.000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6794814"/>
                  </a:ext>
                </a:extLst>
              </a:tr>
              <a:tr h="421343">
                <a:tc>
                  <a:txBody>
                    <a:bodyPr/>
                    <a:lstStyle/>
                    <a:p>
                      <a:pPr marL="647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 b="1" dirty="0">
                          <a:effectLst/>
                        </a:rPr>
                        <a:t>TOTAL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0" marR="1422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 b="1" dirty="0">
                          <a:effectLst/>
                        </a:rPr>
                        <a:t>158.000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331859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7265" y="941995"/>
            <a:ext cx="5056632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Y" altLang="es-E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serrat"/>
                <a:ea typeface="Arial" panose="020B0604020202020204" pitchFamily="34" charset="0"/>
              </a:rPr>
              <a:t>Costo de insumos utilizados en la producción de la papa agroecológicas</a:t>
            </a:r>
            <a:endParaRPr kumimoji="0" lang="es-ES" altLang="es-E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serra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/>
          <p:cNvSpPr txBox="1"/>
          <p:nvPr/>
        </p:nvSpPr>
        <p:spPr>
          <a:xfrm>
            <a:off x="6305430" y="1292573"/>
            <a:ext cx="5499473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Tx/>
              <a:buChar char="-"/>
            </a:pP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 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éxito </a:t>
            </a: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logrado en la parcela asociativa generó réplicas, cultivos agroecológicos, 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 las fincas de </a:t>
            </a: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miembros del comité, extendiéndose a otros cultivos.</a:t>
            </a:r>
          </a:p>
          <a:p>
            <a:pPr marL="342900" lvl="0" indent="-342900">
              <a:buFontTx/>
              <a:buChar char="-"/>
            </a:pPr>
            <a:endParaRPr lang="es-ES" sz="2200" dirty="0" smtClean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>
              <a:buFontTx/>
              <a:buChar char="-"/>
            </a:pP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Ahorro 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significativo y aumento de ingresos para los productores</a:t>
            </a: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342900" lvl="0" indent="-342900">
              <a:buFontTx/>
              <a:buChar char="-"/>
            </a:pPr>
            <a:endParaRPr lang="es-ES" sz="2200" dirty="0" smtClean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>
              <a:buFontTx/>
              <a:buChar char="-"/>
            </a:pP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Fortalecimiento 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del comité y su capacidad organizativa</a:t>
            </a: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342900" lvl="0" indent="-342900">
              <a:buFontTx/>
              <a:buChar char="-"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3" y="0"/>
            <a:ext cx="3044952" cy="40599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" y="1292573"/>
            <a:ext cx="3010662" cy="401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/>
          <p:cNvSpPr txBox="1"/>
          <p:nvPr/>
        </p:nvSpPr>
        <p:spPr>
          <a:xfrm>
            <a:off x="4999704" y="624349"/>
            <a:ext cx="6686328" cy="3795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S" sz="22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Conclusiones</a:t>
            </a:r>
          </a:p>
          <a:p>
            <a:pPr lvl="0" algn="ctr"/>
            <a:endParaRPr lang="es-ES" sz="2200" b="1" dirty="0" smtClean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>
              <a:buFontTx/>
              <a:buChar char="-"/>
            </a:pP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experiencia agroecológica </a:t>
            </a: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mejoró la producción y contribuyó a la 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cohesión y </a:t>
            </a: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 capacitación entre 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los miembros del comité</a:t>
            </a: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342900" lvl="0" indent="-342900">
              <a:buFontTx/>
              <a:buChar char="-"/>
            </a:pP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 proceso de producción agroecológico se 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mostró como un camino viable para una producción </a:t>
            </a: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sustentable </a:t>
            </a:r>
            <a:r>
              <a:rPr lang="es-E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 económicamente </a:t>
            </a:r>
            <a:r>
              <a:rPr lang="es-ES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ventajosa.</a:t>
            </a: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364990" y="4648200"/>
            <a:ext cx="8461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 experiencia fue posible gracias a la cooperación entre la</a:t>
            </a:r>
            <a:r>
              <a:rPr lang="es-PY" sz="1800" i="1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 agencia de CCFD-Terre </a:t>
            </a:r>
            <a:r>
              <a:rPr lang="es-PY" sz="1800" i="1" dirty="0" err="1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solidaire</a:t>
            </a:r>
            <a:r>
              <a:rPr lang="es-PY" sz="1800" i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s-PY" sz="1800" i="1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de Francia y </a:t>
            </a:r>
            <a:r>
              <a:rPr lang="es-PY" sz="1800" i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la organización Decidamos. </a:t>
            </a:r>
          </a:p>
          <a:p>
            <a:r>
              <a:rPr lang="es-PY" sz="1800" i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Actualmente, esta experiencia se amplía con una cooperación entre CCFD, Decidamos y la agencia de Acción Episcopal </a:t>
            </a:r>
            <a:r>
              <a:rPr lang="es-PY" sz="1800" i="1" dirty="0" err="1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Adveniat</a:t>
            </a:r>
            <a:r>
              <a:rPr lang="es-PY" sz="1800" i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, de Alemania.</a:t>
            </a:r>
            <a:endParaRPr lang="es-MX" sz="1800" i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76" y="510049"/>
            <a:ext cx="3406878" cy="402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371</Words>
  <Application>Microsoft Office PowerPoint</Application>
  <PresentationFormat>Panorámica</PresentationFormat>
  <Paragraphs>58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Montserrat</vt:lpstr>
      <vt:lpstr>Calibri</vt:lpstr>
      <vt:lpstr>Raleway</vt:lpstr>
      <vt:lpstr>Arial</vt:lpstr>
      <vt:lpstr>Monserrat</vt:lpstr>
      <vt:lpstr>Simple Light</vt:lpstr>
      <vt:lpstr>Producción de papa agroecológica en la Colmena Comité María Auxiliadora </vt:lpstr>
      <vt:lpstr>- Ubicado en la Compañía Pindoty, distrito de la Colmena, Paraguarí, Paraguay.  - Principal actividad económica: rubro del cultivo de papa, entre otros.  - Decisión de iniciar una producción experimental agroecológica como alternativa al modelo convencional.</vt:lpstr>
      <vt:lpstr>Ante esto, teniendo el comité una parcela destinada a producir para obtener recursos para el colectivo, se definió que en dicho sitio se cultivaría experimentalmente una parte con método agroecológico.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Producción de papa agroecológica en la Colmena Comité María Auxiliadora</dc:title>
  <dc:creator>pc2</dc:creator>
  <cp:lastModifiedBy>usuario</cp:lastModifiedBy>
  <cp:revision>21</cp:revision>
  <dcterms:created xsi:type="dcterms:W3CDTF">2024-10-08T16:17:25Z</dcterms:created>
  <dcterms:modified xsi:type="dcterms:W3CDTF">2024-10-21T01:09:33Z</dcterms:modified>
</cp:coreProperties>
</file>