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metadata" ContentType="application/binary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0" r:id="rId3"/>
    <p:sldId id="266" r:id="rId4"/>
    <p:sldId id="262" r:id="rId5"/>
    <p:sldId id="263" r:id="rId6"/>
    <p:sldId id="264" r:id="rId7"/>
    <p:sldId id="265" r:id="rId8"/>
    <p:sldId id="268" r:id="rId9"/>
    <p:sldId id="267" r:id="rId10"/>
    <p:sldId id="269" r:id="rId11"/>
    <p:sldId id="270" r:id="rId12"/>
  </p:sldIdLst>
  <p:sldSz cx="12192000" cy="6858000"/>
  <p:notesSz cx="6858000" cy="9144000"/>
  <p:embeddedFontLst>
    <p:embeddedFont>
      <p:font typeface="Montserrat" charset="0"/>
      <p:regular r:id="rId14"/>
      <p:bold r:id="rId15"/>
      <p:italic r:id="rId16"/>
      <p:boldItalic r:id="rId17"/>
    </p:embeddedFont>
    <p:embeddedFont>
      <p:font typeface="Raleway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2" roundtripDataSignature="AMtx7miHkkcJmeXzEdDCos9kevw+NVkms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727" autoAdjust="0"/>
  </p:normalViewPr>
  <p:slideViewPr>
    <p:cSldViewPr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09fca2001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09fca2001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b1a85a42385f3e4_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g1b1a85a42385f3e4_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2" name="Google Shape;12;g1b1a85a42385f3e4_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1b1a85a42385f3e4_3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g1b1a85a42385f3e4_3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g1b1a85a42385f3e4_3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1b1a85a42385f3e4_4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b1a85a42385f3e4_45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g1b1a85a42385f3e4_45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g1b1a85a42385f3e4_45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g1b1a85a42385f3e4_45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g1b1a85a42385f3e4_45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b1a85a42385f3e4_51"/>
          <p:cNvSpPr/>
          <p:nvPr/>
        </p:nvSpPr>
        <p:spPr>
          <a:xfrm>
            <a:off x="16" y="0"/>
            <a:ext cx="40509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g1b1a85a42385f3e4_51"/>
          <p:cNvSpPr/>
          <p:nvPr/>
        </p:nvSpPr>
        <p:spPr>
          <a:xfrm>
            <a:off x="4040071" y="0"/>
            <a:ext cx="63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g1b1a85a42385f3e4_51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g1b1a85a42385f3e4_51"/>
          <p:cNvSpPr txBox="1">
            <a:spLocks noGrp="1"/>
          </p:cNvSpPr>
          <p:nvPr>
            <p:ph type="body" idx="1"/>
          </p:nvPr>
        </p:nvSpPr>
        <p:spPr>
          <a:xfrm>
            <a:off x="4800600" y="731520"/>
            <a:ext cx="64923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g1b1a85a42385f3e4_51"/>
          <p:cNvSpPr txBox="1">
            <a:spLocks noGrp="1"/>
          </p:cNvSpPr>
          <p:nvPr>
            <p:ph type="body" idx="2"/>
          </p:nvPr>
        </p:nvSpPr>
        <p:spPr>
          <a:xfrm>
            <a:off x="457200" y="2926080"/>
            <a:ext cx="3200400" cy="3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g1b1a85a42385f3e4_51"/>
          <p:cNvSpPr txBox="1">
            <a:spLocks noGrp="1"/>
          </p:cNvSpPr>
          <p:nvPr>
            <p:ph type="dt" idx="10"/>
          </p:nvPr>
        </p:nvSpPr>
        <p:spPr>
          <a:xfrm>
            <a:off x="465512" y="6459785"/>
            <a:ext cx="2618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g1b1a85a42385f3e4_51"/>
          <p:cNvSpPr txBox="1">
            <a:spLocks noGrp="1"/>
          </p:cNvSpPr>
          <p:nvPr>
            <p:ph type="ftr" idx="11"/>
          </p:nvPr>
        </p:nvSpPr>
        <p:spPr>
          <a:xfrm>
            <a:off x="4800600" y="6459785"/>
            <a:ext cx="464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g1b1a85a42385f3e4_51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b1a85a42385f3e4_60"/>
          <p:cNvSpPr/>
          <p:nvPr/>
        </p:nvSpPr>
        <p:spPr>
          <a:xfrm>
            <a:off x="0" y="4953000"/>
            <a:ext cx="12188700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g1b1a85a42385f3e4_60"/>
          <p:cNvSpPr/>
          <p:nvPr/>
        </p:nvSpPr>
        <p:spPr>
          <a:xfrm>
            <a:off x="15" y="4915076"/>
            <a:ext cx="121887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g1b1a85a42385f3e4_60"/>
          <p:cNvSpPr txBox="1">
            <a:spLocks noGrp="1"/>
          </p:cNvSpPr>
          <p:nvPr>
            <p:ph type="title"/>
          </p:nvPr>
        </p:nvSpPr>
        <p:spPr>
          <a:xfrm>
            <a:off x="1097280" y="5074920"/>
            <a:ext cx="10113600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g1b1a85a42385f3e4_60"/>
          <p:cNvSpPr>
            <a:spLocks noGrp="1"/>
          </p:cNvSpPr>
          <p:nvPr>
            <p:ph type="pic" idx="2"/>
          </p:nvPr>
        </p:nvSpPr>
        <p:spPr>
          <a:xfrm>
            <a:off x="15" y="0"/>
            <a:ext cx="12192000" cy="4915200"/>
          </a:xfrm>
          <a:prstGeom prst="rect">
            <a:avLst/>
          </a:prstGeom>
          <a:solidFill>
            <a:srgbClr val="D2CDB0"/>
          </a:solidFill>
          <a:ln>
            <a:noFill/>
          </a:ln>
        </p:spPr>
      </p:sp>
      <p:sp>
        <p:nvSpPr>
          <p:cNvPr id="70" name="Google Shape;70;g1b1a85a42385f3e4_60"/>
          <p:cNvSpPr txBox="1">
            <a:spLocks noGrp="1"/>
          </p:cNvSpPr>
          <p:nvPr>
            <p:ph type="body" idx="1"/>
          </p:nvPr>
        </p:nvSpPr>
        <p:spPr>
          <a:xfrm>
            <a:off x="1097280" y="5907024"/>
            <a:ext cx="101133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g1b1a85a42385f3e4_60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g1b1a85a42385f3e4_60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g1b1a85a42385f3e4_60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b1a85a42385f3e4_69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g1b1a85a42385f3e4_69"/>
          <p:cNvSpPr txBox="1">
            <a:spLocks noGrp="1"/>
          </p:cNvSpPr>
          <p:nvPr>
            <p:ph type="body" idx="1"/>
          </p:nvPr>
        </p:nvSpPr>
        <p:spPr>
          <a:xfrm>
            <a:off x="1097278" y="1845734"/>
            <a:ext cx="49377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g1b1a85a42385f3e4_69"/>
          <p:cNvSpPr txBox="1">
            <a:spLocks noGrp="1"/>
          </p:cNvSpPr>
          <p:nvPr>
            <p:ph type="body" idx="2"/>
          </p:nvPr>
        </p:nvSpPr>
        <p:spPr>
          <a:xfrm>
            <a:off x="6217920" y="1845735"/>
            <a:ext cx="49377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g1b1a85a42385f3e4_69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g1b1a85a42385f3e4_69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g1b1a85a42385f3e4_69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1b1a85a42385f3e4_8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g1b1a85a42385f3e4_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1b1a85a42385f3e4_1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g1b1a85a42385f3e4_1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g1b1a85a42385f3e4_1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1b1a85a42385f3e4_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1b1a85a42385f3e4_1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g1b1a85a42385f3e4_1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g1b1a85a42385f3e4_1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1b1a85a42385f3e4_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g1b1a85a42385f3e4_2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1b1a85a42385f3e4_23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g1b1a85a42385f3e4_23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g1b1a85a42385f3e4_2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1b1a85a42385f3e4_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g1b1a85a42385f3e4_2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1b1a85a42385f3e4_3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g1b1a85a42385f3e4_30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g1b1a85a42385f3e4_30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g1b1a85a42385f3e4_30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g1b1a85a42385f3e4_3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1b1a85a42385f3e4_36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g1b1a85a42385f3e4_3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1b1a85a42385f3e4_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g1b1a85a42385f3e4_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g1b1a85a42385f3e4_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09fca20012_0_10"/>
          <p:cNvSpPr txBox="1">
            <a:spLocks noGrp="1"/>
          </p:cNvSpPr>
          <p:nvPr>
            <p:ph type="ctrTitle"/>
          </p:nvPr>
        </p:nvSpPr>
        <p:spPr>
          <a:xfrm>
            <a:off x="1738282" y="357166"/>
            <a:ext cx="9429816" cy="344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 algn="l">
              <a:lnSpc>
                <a:spcPct val="85000"/>
              </a:lnSpc>
              <a:buClr>
                <a:srgbClr val="262626"/>
              </a:buClr>
              <a:buSzPts val="8000"/>
            </a:pPr>
            <a:r>
              <a:rPr lang="pt-BR" sz="50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Sistemas Agroflorestais na Amazônia </a:t>
            </a:r>
            <a:r>
              <a:rPr lang="pt-BR" sz="5000" b="1" dirty="0" err="1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Mato-grossense</a:t>
            </a:r>
            <a:r>
              <a:rPr lang="pt-BR" sz="50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: desafios enfrentados na percepção de agricultoras/</a:t>
            </a:r>
            <a:r>
              <a:rPr lang="pt-BR" sz="5000" b="1" dirty="0" err="1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es</a:t>
            </a:r>
            <a:r>
              <a:rPr lang="pt-BR" sz="50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familiares</a:t>
            </a:r>
            <a:r>
              <a:rPr lang="pt-BR" sz="37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pt-BR" sz="37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381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6" name="Google Shape;86;g309fca20012_0_10"/>
          <p:cNvSpPr txBox="1"/>
          <p:nvPr/>
        </p:nvSpPr>
        <p:spPr>
          <a:xfrm>
            <a:off x="6596066" y="4572008"/>
            <a:ext cx="5595934" cy="285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Arial"/>
              <a:buNone/>
            </a:pPr>
            <a:r>
              <a:rPr lang="es-PY" sz="2511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Por: </a:t>
            </a:r>
            <a:r>
              <a:rPr lang="es-PY" sz="2511" b="1" dirty="0" smtClean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Jessica Helena </a:t>
            </a:r>
            <a:r>
              <a:rPr lang="es-PY" sz="2511" b="1" dirty="0" err="1" smtClean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Christofoletti</a:t>
            </a:r>
            <a:endParaRPr sz="2511"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9fca20012_0_22"/>
          <p:cNvSpPr txBox="1"/>
          <p:nvPr/>
        </p:nvSpPr>
        <p:spPr>
          <a:xfrm>
            <a:off x="1381092" y="428604"/>
            <a:ext cx="2643206" cy="57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 u="sng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Conclusão</a:t>
            </a:r>
            <a:endParaRPr sz="3000" b="1" u="sng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108;g309fca20012_0_22"/>
          <p:cNvSpPr txBox="1"/>
          <p:nvPr/>
        </p:nvSpPr>
        <p:spPr>
          <a:xfrm>
            <a:off x="309522" y="1000108"/>
            <a:ext cx="11072890" cy="4429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Font typeface="Arial" pitchFamily="34" charset="0"/>
              <a:buChar char="•"/>
            </a:pPr>
            <a:endParaRPr lang="pt-BR" sz="22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Imagem 6" descr="IMG_20230817_10131167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720958" y="946522"/>
            <a:ext cx="5857853" cy="4393390"/>
          </a:xfrm>
          <a:prstGeom prst="rect">
            <a:avLst/>
          </a:prstGeom>
        </p:spPr>
      </p:pic>
      <p:sp>
        <p:nvSpPr>
          <p:cNvPr id="10" name="Google Shape;108;g309fca20012_0_22"/>
          <p:cNvSpPr txBox="1"/>
          <p:nvPr/>
        </p:nvSpPr>
        <p:spPr>
          <a:xfrm>
            <a:off x="452398" y="1714488"/>
            <a:ext cx="5786478" cy="2928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Font typeface="Arial" pitchFamily="34" charset="0"/>
              <a:buChar char="•"/>
            </a:pPr>
            <a:endParaRPr lang="pt-BR" sz="22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/>
            <a:r>
              <a:rPr lang="pt-BR" sz="2200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As maiores dificuldades, na percepção das/os agricultoras/</a:t>
            </a:r>
            <a:r>
              <a:rPr lang="pt-BR" sz="2200" dirty="0" err="1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es</a:t>
            </a:r>
            <a:r>
              <a:rPr lang="pt-BR" sz="2200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familiares alvos deste estudo, referente aos SAF implantados em suas propriedades estão relacionadas ao manejo (75%) e à geração de renda (25%).</a:t>
            </a: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9fca20012_0_22"/>
          <p:cNvSpPr txBox="1"/>
          <p:nvPr/>
        </p:nvSpPr>
        <p:spPr>
          <a:xfrm>
            <a:off x="1381092" y="428604"/>
            <a:ext cx="2643206" cy="57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108;g309fca20012_0_22"/>
          <p:cNvSpPr txBox="1"/>
          <p:nvPr/>
        </p:nvSpPr>
        <p:spPr>
          <a:xfrm>
            <a:off x="309522" y="1000108"/>
            <a:ext cx="11072890" cy="4429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Font typeface="Arial" pitchFamily="34" charset="0"/>
              <a:buChar char="•"/>
            </a:pPr>
            <a:endParaRPr lang="pt-BR" sz="22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" name="Imagem 5" descr="IMG_20230808_105316887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918" y="214290"/>
            <a:ext cx="8823217" cy="5786478"/>
          </a:xfrm>
          <a:prstGeom prst="rect">
            <a:avLst/>
          </a:prstGeom>
        </p:spPr>
      </p:pic>
      <p:sp>
        <p:nvSpPr>
          <p:cNvPr id="8" name="Google Shape;108;g309fca20012_0_22"/>
          <p:cNvSpPr txBox="1"/>
          <p:nvPr/>
        </p:nvSpPr>
        <p:spPr>
          <a:xfrm>
            <a:off x="595274" y="2500306"/>
            <a:ext cx="2276492" cy="57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 u="sng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Obrigada!</a:t>
            </a:r>
            <a:endParaRPr sz="3000" b="1" u="sng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1026" y="3143248"/>
            <a:ext cx="1432005" cy="541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agem 8" descr="downloa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588" y="3857628"/>
            <a:ext cx="878098" cy="651819"/>
          </a:xfrm>
          <a:prstGeom prst="rect">
            <a:avLst/>
          </a:prstGeom>
        </p:spPr>
      </p:pic>
      <p:pic>
        <p:nvPicPr>
          <p:cNvPr id="10" name="Picture 5" descr="Logotipos — Programa de Pós-Graduação em Rede Nacional para ..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95406" y="3786190"/>
            <a:ext cx="1021660" cy="6048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9fca20012_0_22"/>
          <p:cNvSpPr txBox="1"/>
          <p:nvPr/>
        </p:nvSpPr>
        <p:spPr>
          <a:xfrm>
            <a:off x="309522" y="428604"/>
            <a:ext cx="2500330" cy="57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 u="sng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Introdução</a:t>
            </a:r>
            <a:endParaRPr sz="3000" b="1" u="sng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108;g309fca20012_0_22"/>
          <p:cNvSpPr txBox="1"/>
          <p:nvPr/>
        </p:nvSpPr>
        <p:spPr>
          <a:xfrm>
            <a:off x="523836" y="1571612"/>
            <a:ext cx="11358642" cy="3500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Portal da Amazônia:</a:t>
            </a:r>
            <a:r>
              <a:rPr lang="pt-BR" sz="2200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região localizada no “Arco do desmatamento” com histórico de ocupação da terra para produção agropecuária intensiva.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22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Ocupação agricultura:  </a:t>
            </a:r>
            <a:r>
              <a:rPr lang="pt-BR" sz="2200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42% de pastagens  e 18% de lavoura.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2200" b="1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Os Sistemas Agroflorestais (SAF) estão presentes em 4% dos estabelecimentos do estado. </a:t>
            </a: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9fca20012_0_22"/>
          <p:cNvSpPr txBox="1"/>
          <p:nvPr/>
        </p:nvSpPr>
        <p:spPr>
          <a:xfrm>
            <a:off x="309522" y="428604"/>
            <a:ext cx="2500330" cy="57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 u="sng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Introdução</a:t>
            </a:r>
            <a:endParaRPr sz="3000" b="1" u="sng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108;g309fca20012_0_22"/>
          <p:cNvSpPr txBox="1"/>
          <p:nvPr/>
        </p:nvSpPr>
        <p:spPr>
          <a:xfrm>
            <a:off x="523836" y="1571612"/>
            <a:ext cx="11358642" cy="3500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38414" y="754074"/>
            <a:ext cx="8449517" cy="5103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9fca20012_0_22"/>
          <p:cNvSpPr txBox="1"/>
          <p:nvPr/>
        </p:nvSpPr>
        <p:spPr>
          <a:xfrm>
            <a:off x="309522" y="428604"/>
            <a:ext cx="2500330" cy="57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 u="sng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Introdução</a:t>
            </a:r>
            <a:endParaRPr sz="3000" b="1" u="sng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108;g309fca20012_0_22"/>
          <p:cNvSpPr txBox="1"/>
          <p:nvPr/>
        </p:nvSpPr>
        <p:spPr>
          <a:xfrm>
            <a:off x="523836" y="1214422"/>
            <a:ext cx="11358642" cy="4500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pt-BR" sz="2200" b="1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Sistemas Agroflorestais</a:t>
            </a:r>
            <a:r>
              <a:rPr lang="pt-BR" sz="2200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</a:p>
          <a:p>
            <a:pPr lvl="0" algn="just"/>
            <a:endParaRPr lang="pt-BR" sz="22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just"/>
            <a:r>
              <a:rPr lang="pt-BR" sz="2200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Sistemas e tecnologias de uso da terra, onde interagem componentes arbóreos, arbustivos, palmeiras, entre outros, com culturas agrícolas e/ou animais, em diferentes arranjos </a:t>
            </a:r>
            <a:r>
              <a:rPr lang="pt-BR" sz="2200" dirty="0" err="1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espaço-temporais</a:t>
            </a:r>
            <a:r>
              <a:rPr lang="pt-BR" sz="2200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lvl="0" algn="just"/>
            <a:endParaRPr lang="pt-BR" sz="22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ctr"/>
            <a:r>
              <a:rPr lang="pt-BR" sz="2200" b="1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Benefícios e dificuldades</a:t>
            </a:r>
          </a:p>
          <a:p>
            <a:pPr lvl="0" algn="ctr"/>
            <a:endParaRPr lang="pt-BR" sz="2200" b="1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ctr">
              <a:buFont typeface="Arial" pitchFamily="34" charset="0"/>
              <a:buChar char="•"/>
            </a:pPr>
            <a:r>
              <a:rPr lang="pt-BR" sz="2200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Provisão de alimentos e matéria prima;</a:t>
            </a:r>
          </a:p>
          <a:p>
            <a:pPr lvl="0" algn="ctr">
              <a:buFont typeface="Arial" pitchFamily="34" charset="0"/>
              <a:buChar char="•"/>
            </a:pPr>
            <a:r>
              <a:rPr lang="pt-BR" sz="2200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Melhorias na qualidade do ar e água;</a:t>
            </a:r>
          </a:p>
          <a:p>
            <a:pPr lvl="0" algn="ctr">
              <a:buFont typeface="Arial" pitchFamily="34" charset="0"/>
              <a:buChar char="•"/>
            </a:pPr>
            <a:r>
              <a:rPr lang="pt-BR" sz="2200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Aumento da fertilidade do solo, disponibilidade de água e biodiversidade;</a:t>
            </a:r>
          </a:p>
          <a:p>
            <a:pPr lvl="0" algn="ctr">
              <a:buFont typeface="Arial" pitchFamily="34" charset="0"/>
              <a:buChar char="•"/>
            </a:pPr>
            <a:r>
              <a:rPr lang="pt-BR" sz="2200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Dificuldades </a:t>
            </a:r>
            <a:r>
              <a:rPr lang="pt-BR" sz="2200" dirty="0" err="1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técnicos-agronômicos</a:t>
            </a:r>
            <a:r>
              <a:rPr lang="pt-BR" sz="2200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 socioeconômicos e políticos</a:t>
            </a:r>
            <a:endParaRPr sz="2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9fca20012_0_22"/>
          <p:cNvSpPr txBox="1"/>
          <p:nvPr/>
        </p:nvSpPr>
        <p:spPr>
          <a:xfrm>
            <a:off x="309522" y="428604"/>
            <a:ext cx="2500330" cy="57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 u="sng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Objetivo</a:t>
            </a:r>
            <a:endParaRPr sz="3000" b="1" u="sng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108;g309fca20012_0_22"/>
          <p:cNvSpPr txBox="1"/>
          <p:nvPr/>
        </p:nvSpPr>
        <p:spPr>
          <a:xfrm>
            <a:off x="523836" y="2000240"/>
            <a:ext cx="11358642" cy="1928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pt-BR" sz="2200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Apontar dificuldades com a implantação, manutenção e manejo</a:t>
            </a:r>
          </a:p>
          <a:p>
            <a:pPr lvl="0" algn="ctr"/>
            <a:r>
              <a:rPr lang="pt-BR" sz="2200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de SAF em três municípios do Portal da Amazônia, enfrentadas e percebidas por agricultoras/</a:t>
            </a:r>
            <a:r>
              <a:rPr lang="pt-BR" sz="2200" dirty="0" err="1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es</a:t>
            </a:r>
            <a:r>
              <a:rPr lang="pt-BR" sz="2200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familiares.</a:t>
            </a:r>
          </a:p>
          <a:p>
            <a:pPr lvl="0" algn="ctr"/>
            <a:endParaRPr lang="pt-BR" sz="22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ctr"/>
            <a:r>
              <a:rPr lang="pt-BR" sz="2200" b="1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Sistemas implantados pelo Instituto Ouro Verde</a:t>
            </a: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9fca20012_0_22"/>
          <p:cNvSpPr txBox="1"/>
          <p:nvPr/>
        </p:nvSpPr>
        <p:spPr>
          <a:xfrm>
            <a:off x="309522" y="428604"/>
            <a:ext cx="2786082" cy="57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 u="sng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Metodologia</a:t>
            </a:r>
            <a:endParaRPr sz="3000" b="1" u="sng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108;g309fca20012_0_22"/>
          <p:cNvSpPr txBox="1"/>
          <p:nvPr/>
        </p:nvSpPr>
        <p:spPr>
          <a:xfrm>
            <a:off x="380960" y="928670"/>
            <a:ext cx="2500330" cy="57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Local de estudo</a:t>
            </a: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Imagem 3" descr="WhatsApp Image 2024-10-20 at 22.18.30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042" y="571480"/>
            <a:ext cx="7643866" cy="540325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9fca20012_0_22"/>
          <p:cNvSpPr txBox="1"/>
          <p:nvPr/>
        </p:nvSpPr>
        <p:spPr>
          <a:xfrm>
            <a:off x="309522" y="428604"/>
            <a:ext cx="2786082" cy="57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 u="sng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Metodologia</a:t>
            </a:r>
            <a:endParaRPr sz="3000" b="1" u="sng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108;g309fca20012_0_22"/>
          <p:cNvSpPr txBox="1"/>
          <p:nvPr/>
        </p:nvSpPr>
        <p:spPr>
          <a:xfrm>
            <a:off x="380960" y="1000108"/>
            <a:ext cx="4357718" cy="57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Seleção de participantes</a:t>
            </a: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Imagem 3" descr="Figura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5538" y="1500174"/>
            <a:ext cx="7246873" cy="410858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9fca20012_0_22"/>
          <p:cNvSpPr txBox="1"/>
          <p:nvPr/>
        </p:nvSpPr>
        <p:spPr>
          <a:xfrm>
            <a:off x="309522" y="428604"/>
            <a:ext cx="2786082" cy="57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 u="sng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Metodologia</a:t>
            </a:r>
            <a:endParaRPr sz="3000" b="1" u="sng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108;g309fca20012_0_22"/>
          <p:cNvSpPr txBox="1"/>
          <p:nvPr/>
        </p:nvSpPr>
        <p:spPr>
          <a:xfrm>
            <a:off x="523836" y="1857364"/>
            <a:ext cx="10715700" cy="32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pt-BR" sz="2200" b="1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2200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Entrevista semi-estruturada com visita guiada;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pt-BR" sz="22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buFont typeface="Arial" pitchFamily="34" charset="0"/>
              <a:buChar char="•"/>
            </a:pPr>
            <a:r>
              <a:rPr lang="pt-BR" sz="2200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As transcrições foram organizadas em tabelas para a extração de trechos pertinentes a responder à seguinte questão: “Qual/quais são os maiores desafios e dificuldades percebidas com o SAF”;</a:t>
            </a:r>
          </a:p>
          <a:p>
            <a:pPr lvl="0">
              <a:buFont typeface="Arial" pitchFamily="34" charset="0"/>
              <a:buChar char="•"/>
            </a:pPr>
            <a:endParaRPr lang="pt-BR" sz="22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buFont typeface="Arial" pitchFamily="34" charset="0"/>
              <a:buChar char="•"/>
            </a:pPr>
            <a:r>
              <a:rPr lang="pt-BR" sz="2200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Análise de conteúdo (</a:t>
            </a:r>
            <a:r>
              <a:rPr lang="pt-BR" sz="2200" dirty="0" err="1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Bardin</a:t>
            </a:r>
            <a:r>
              <a:rPr lang="pt-BR" sz="2200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1977), utilizando categorias e decodificadores.</a:t>
            </a:r>
            <a:endParaRPr sz="2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9fca20012_0_22"/>
          <p:cNvSpPr txBox="1"/>
          <p:nvPr/>
        </p:nvSpPr>
        <p:spPr>
          <a:xfrm>
            <a:off x="309522" y="428604"/>
            <a:ext cx="5500726" cy="57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 u="sng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Resultados e discussão</a:t>
            </a:r>
            <a:endParaRPr sz="3000" b="1" u="sng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108;g309fca20012_0_22"/>
          <p:cNvSpPr txBox="1"/>
          <p:nvPr/>
        </p:nvSpPr>
        <p:spPr>
          <a:xfrm>
            <a:off x="380960" y="1000108"/>
            <a:ext cx="11072890" cy="4429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Font typeface="Arial" pitchFamily="34" charset="0"/>
              <a:buChar char="•"/>
            </a:pPr>
            <a:endParaRPr lang="pt-BR" sz="22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buFont typeface="Arial" pitchFamily="34" charset="0"/>
              <a:buChar char="•"/>
            </a:pPr>
            <a:r>
              <a:rPr lang="pt-BR" sz="2200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Apenas 1 entrevistada/o não respondeu a pergunta e 3 não conseguiram perceber nenhum desafio ou dificuldade.</a:t>
            </a:r>
          </a:p>
          <a:p>
            <a:pPr lvl="0">
              <a:buFont typeface="Arial" pitchFamily="34" charset="0"/>
              <a:buChar char="•"/>
            </a:pPr>
            <a:endParaRPr lang="pt-BR" sz="22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buFont typeface="Arial" pitchFamily="34" charset="0"/>
              <a:buChar char="•"/>
            </a:pPr>
            <a:r>
              <a:rPr lang="pt-BR" sz="2200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Categorias que apareceram na análise apontam para dificuldade na geração de renda e no manejo dos sistemas implantados.</a:t>
            </a:r>
          </a:p>
          <a:p>
            <a:pPr lvl="0">
              <a:buFont typeface="Arial" pitchFamily="34" charset="0"/>
              <a:buChar char="•"/>
            </a:pPr>
            <a:endParaRPr lang="pt-BR" sz="22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buFont typeface="Arial" pitchFamily="34" charset="0"/>
              <a:buChar char="•"/>
            </a:pPr>
            <a:r>
              <a:rPr lang="pt-BR" sz="2200" b="1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Geração de renda:</a:t>
            </a:r>
            <a:r>
              <a:rPr lang="pt-BR" sz="2200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 Dificuldade com comercialização e Dificuldade financeira em geral. (25%)</a:t>
            </a:r>
          </a:p>
          <a:p>
            <a:pPr lvl="0">
              <a:buFont typeface="Arial" pitchFamily="34" charset="0"/>
              <a:buChar char="•"/>
            </a:pPr>
            <a:endParaRPr lang="pt-BR" sz="22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buFont typeface="Arial" pitchFamily="34" charset="0"/>
              <a:buChar char="•"/>
            </a:pPr>
            <a:r>
              <a:rPr lang="pt-BR" sz="2200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2200" b="1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Manejo: </a:t>
            </a:r>
            <a:r>
              <a:rPr lang="pt-BR" sz="2200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Dificuldade com as técnicas de manejo alternativas, a Dificuldade com mão de obra e a Dificuldade com o tamanho da área a ser manejada.</a:t>
            </a:r>
            <a:endParaRPr sz="2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365</Words>
  <PresentationFormat>Personalizar</PresentationFormat>
  <Paragraphs>77</Paragraphs>
  <Slides>11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5" baseType="lpstr">
      <vt:lpstr>Arial</vt:lpstr>
      <vt:lpstr>Montserrat</vt:lpstr>
      <vt:lpstr>Raleway</vt:lpstr>
      <vt:lpstr>Simple Light</vt:lpstr>
      <vt:lpstr>Sistemas Agroflorestais na Amazônia Mato-grossense: desafios enfrentados na percepção de agricultoras/es familiares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Sistemas Agroflorestais na Amazônia Mato-grossense: desafios enfrentados na percepção de agricultoras/es familiares</dc:title>
  <dc:creator>pc2</dc:creator>
  <cp:lastModifiedBy>Usuario</cp:lastModifiedBy>
  <cp:revision>8</cp:revision>
  <dcterms:created xsi:type="dcterms:W3CDTF">2024-10-08T16:17:25Z</dcterms:created>
  <dcterms:modified xsi:type="dcterms:W3CDTF">2024-10-23T20:06:04Z</dcterms:modified>
</cp:coreProperties>
</file>