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66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nconsolata" pitchFamily="1" charset="0"/>
      <p:regular r:id="rId15"/>
    </p:embeddedFont>
    <p:embeddedFont>
      <p:font typeface="Inconsolata Bold" pitchFamily="1" charset="0"/>
      <p:bold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Black" panose="00000A00000000000000" pitchFamily="2" charset="0"/>
      <p:bold r:id="rId21"/>
      <p:boldItalic r:id="rId22"/>
    </p:embeddedFont>
    <p:embeddedFont>
      <p:font typeface="Montserrat Bold" panose="00000800000000000000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9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7988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5286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6881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90103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655852" y="1557586"/>
            <a:ext cx="14603448" cy="2351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indent="0">
              <a:lnSpc>
                <a:spcPts val="6050"/>
              </a:lnSpc>
              <a:buNone/>
            </a:pPr>
            <a:r>
              <a:rPr lang="en-US" sz="6000" b="1" dirty="0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Biofortificação de </a:t>
            </a:r>
            <a:r>
              <a:rPr lang="en-US" sz="6000" b="1" dirty="0" err="1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alface</a:t>
            </a:r>
            <a:r>
              <a:rPr lang="en-US" sz="6000" b="1" dirty="0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crespa</a:t>
            </a:r>
            <a:r>
              <a:rPr lang="en-US" sz="6000" b="1" dirty="0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(</a:t>
            </a:r>
            <a:r>
              <a:rPr lang="en-US" sz="6000" b="1" i="1" dirty="0" err="1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Lactuca</a:t>
            </a:r>
            <a:r>
              <a:rPr lang="en-US" sz="6000" b="1" dirty="0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en-US" sz="6000" b="1" i="1" dirty="0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sativa</a:t>
            </a:r>
            <a:r>
              <a:rPr lang="en-US" sz="6000" b="1" dirty="0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L.) </a:t>
            </a:r>
            <a:r>
              <a:rPr lang="en-US" sz="6000" b="1" dirty="0" err="1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pelo</a:t>
            </a:r>
            <a:r>
              <a:rPr lang="en-US" sz="6000" b="1" dirty="0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manejo</a:t>
            </a:r>
            <a:r>
              <a:rPr lang="en-US" sz="6000" b="1" dirty="0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da </a:t>
            </a:r>
            <a:r>
              <a:rPr lang="en-US" sz="6000" b="1" dirty="0" err="1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adubação</a:t>
            </a:r>
            <a:r>
              <a:rPr lang="en-US" sz="6000" b="1" dirty="0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radicular com </a:t>
            </a:r>
            <a:r>
              <a:rPr lang="en-US" sz="6000" b="1" dirty="0" err="1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zinco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72600" y="5447026"/>
            <a:ext cx="8691143" cy="845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5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Prof. Manoel Alexandre Diniz Neto</a:t>
            </a:r>
          </a:p>
          <a:p>
            <a:pPr marL="0" indent="0" algn="l">
              <a:lnSpc>
                <a:spcPts val="245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</a:rPr>
              <a:t>CCHSA/UFPB – </a:t>
            </a:r>
            <a:r>
              <a:rPr lang="en-US" sz="4000" b="1" dirty="0" err="1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</a:rPr>
              <a:t>Bananeiras</a:t>
            </a:r>
            <a:r>
              <a:rPr lang="en-US" sz="40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</a:rPr>
              <a:t>-PB, </a:t>
            </a:r>
            <a:r>
              <a:rPr lang="en-US" sz="4000" b="1" dirty="0" err="1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</a:rPr>
              <a:t>Brasil</a:t>
            </a:r>
            <a:endParaRPr lang="en-US" sz="4000" dirty="0"/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315915" y="3771900"/>
            <a:ext cx="16127313" cy="317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indent="0">
              <a:lnSpc>
                <a:spcPts val="6050"/>
              </a:lnSpc>
              <a:buNone/>
            </a:pPr>
            <a:r>
              <a:rPr lang="en-US" sz="7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Biofortificação de </a:t>
            </a:r>
            <a:r>
              <a:rPr lang="en-US" sz="72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alface</a:t>
            </a:r>
            <a:r>
              <a:rPr lang="en-US" sz="7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en-US" sz="72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crespa</a:t>
            </a:r>
            <a:r>
              <a:rPr lang="en-US" sz="7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(</a:t>
            </a:r>
            <a:r>
              <a:rPr lang="en-US" sz="7200" b="1" i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Lactuca</a:t>
            </a:r>
            <a:r>
              <a:rPr lang="en-US" sz="7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en-US" sz="7200" b="1" i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sativa</a:t>
            </a:r>
            <a:r>
              <a:rPr lang="en-US" sz="7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L.) </a:t>
            </a:r>
            <a:r>
              <a:rPr lang="en-US" sz="72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pelo</a:t>
            </a:r>
            <a:r>
              <a:rPr lang="en-US" sz="7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en-US" sz="72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manejo</a:t>
            </a:r>
            <a:r>
              <a:rPr lang="en-US" sz="7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da </a:t>
            </a:r>
            <a:r>
              <a:rPr lang="en-US" sz="72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adubação</a:t>
            </a:r>
            <a:r>
              <a:rPr lang="en-US" sz="7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radicular com </a:t>
            </a:r>
            <a:r>
              <a:rPr lang="en-US" sz="72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zinco</a:t>
            </a:r>
            <a:endParaRPr lang="en-US" sz="7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57200"/>
            <a:ext cx="1714500" cy="17145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40" y="466085"/>
            <a:ext cx="1905000" cy="1905000"/>
          </a:xfrm>
          <a:prstGeom prst="rect">
            <a:avLst/>
          </a:prstGeom>
        </p:spPr>
      </p:pic>
      <p:pic>
        <p:nvPicPr>
          <p:cNvPr id="1026" name="Imagem 1">
            <a:extLst>
              <a:ext uri="{FF2B5EF4-FFF2-40B4-BE49-F238E27FC236}">
                <a16:creationId xmlns:a16="http://schemas.microsoft.com/office/drawing/2014/main" id="{F16698E7-7206-A259-3667-B19BE628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66085"/>
            <a:ext cx="2241405" cy="172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D00AAB4-8757-0368-3412-C09DB127A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33406" y="421826"/>
            <a:ext cx="2514600" cy="189271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26642" y="4150321"/>
            <a:ext cx="17404158" cy="3050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90588" algn="just">
              <a:lnSpc>
                <a:spcPts val="4799"/>
              </a:lnSpc>
            </a:pP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alface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(</a:t>
            </a:r>
            <a:r>
              <a:rPr lang="en-US" sz="4000" i="1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Lactua</a:t>
            </a:r>
            <a:r>
              <a:rPr lang="en-US" sz="4000" i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sativa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L.) é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considerada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uma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das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olerícolas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de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maior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importância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na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alimentação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e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na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saúde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humana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devido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ao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sabor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agradável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, à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qualidade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nutritiva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e à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facilidade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de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aquisição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,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tendo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expressão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econômica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significativa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mundial</a:t>
            </a:r>
            <a:r>
              <a:rPr lang="en-US" sz="4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.</a:t>
            </a:r>
            <a:endParaRPr lang="en-US" sz="4000" dirty="0"/>
          </a:p>
          <a:p>
            <a:pPr algn="just">
              <a:lnSpc>
                <a:spcPts val="4799"/>
              </a:lnSpc>
            </a:pPr>
            <a:endParaRPr lang="en-US" sz="3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1133475"/>
            <a:ext cx="5353996" cy="80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6000" b="1" dirty="0" err="1">
                <a:latin typeface="Montserrat Bold"/>
                <a:ea typeface="Montserrat Bold"/>
                <a:cs typeface="Montserrat Bold"/>
                <a:sym typeface="Montserrat Bold"/>
              </a:rPr>
              <a:t>Introdução</a:t>
            </a:r>
            <a:endParaRPr lang="en-US" sz="6000" b="1" dirty="0"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3BAE4798-A055-B297-F9C5-36A6A8DE2FD3}"/>
              </a:ext>
            </a:extLst>
          </p:cNvPr>
          <p:cNvSpPr/>
          <p:nvPr/>
        </p:nvSpPr>
        <p:spPr>
          <a:xfrm>
            <a:off x="669012" y="525661"/>
            <a:ext cx="7385328" cy="595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6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Metodologia da Pesquisa</a:t>
            </a:r>
            <a:endParaRPr lang="en-US" sz="6000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28662BCC-0F4B-9BED-8C34-319F2CC22406}"/>
              </a:ext>
            </a:extLst>
          </p:cNvPr>
          <p:cNvSpPr/>
          <p:nvPr/>
        </p:nvSpPr>
        <p:spPr>
          <a:xfrm>
            <a:off x="944285" y="1505307"/>
            <a:ext cx="22860" cy="6202085"/>
          </a:xfrm>
          <a:prstGeom prst="roundRect">
            <a:avLst>
              <a:gd name="adj" fmla="val 40000"/>
            </a:avLst>
          </a:prstGeom>
          <a:solidFill>
            <a:srgbClr val="000000">
              <a:alpha val="8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E35EDC0E-1EC0-1191-2A38-1FE6D9737E43}"/>
              </a:ext>
            </a:extLst>
          </p:cNvPr>
          <p:cNvSpPr/>
          <p:nvPr/>
        </p:nvSpPr>
        <p:spPr>
          <a:xfrm>
            <a:off x="1147882" y="1844040"/>
            <a:ext cx="669012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1E9E5C5D-7666-03DD-9C61-0D23883B4C66}"/>
              </a:ext>
            </a:extLst>
          </p:cNvPr>
          <p:cNvSpPr/>
          <p:nvPr/>
        </p:nvSpPr>
        <p:spPr>
          <a:xfrm>
            <a:off x="740688" y="1586031"/>
            <a:ext cx="430054" cy="430054"/>
          </a:xfrm>
          <a:prstGeom prst="roundRect">
            <a:avLst>
              <a:gd name="adj" fmla="val 21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63255F46-830C-3F73-DF61-C5DB8EAFFD09}"/>
              </a:ext>
            </a:extLst>
          </p:cNvPr>
          <p:cNvSpPr/>
          <p:nvPr/>
        </p:nvSpPr>
        <p:spPr>
          <a:xfrm>
            <a:off x="895707" y="1792010"/>
            <a:ext cx="119896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2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C49D0C87-DBD5-120F-52A5-582E8368D483}"/>
              </a:ext>
            </a:extLst>
          </p:cNvPr>
          <p:cNvSpPr/>
          <p:nvPr/>
        </p:nvSpPr>
        <p:spPr>
          <a:xfrm>
            <a:off x="2007037" y="1562100"/>
            <a:ext cx="2389465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35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Localização</a:t>
            </a:r>
            <a:endParaRPr lang="en-US" sz="350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CDF6379C-1330-8C8B-ED49-258A4E094904}"/>
              </a:ext>
            </a:extLst>
          </p:cNvPr>
          <p:cNvSpPr/>
          <p:nvPr/>
        </p:nvSpPr>
        <p:spPr>
          <a:xfrm>
            <a:off x="2007037" y="1975365"/>
            <a:ext cx="16143803" cy="719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 pesquisa foi conduzida na Estação Experimental do Setor de Agricultura </a:t>
            </a:r>
          </a:p>
          <a:p>
            <a:pPr marL="0" indent="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do CCHSA/UFPB/</a:t>
            </a:r>
            <a:r>
              <a:rPr lang="en-US" sz="30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Brasil</a:t>
            </a:r>
            <a:r>
              <a:rPr lang="en-US" sz="3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.</a:t>
            </a:r>
            <a:endParaRPr lang="en-US" sz="3000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57298082-4F74-2650-5E92-7F95D48E57AC}"/>
              </a:ext>
            </a:extLst>
          </p:cNvPr>
          <p:cNvSpPr/>
          <p:nvPr/>
        </p:nvSpPr>
        <p:spPr>
          <a:xfrm>
            <a:off x="1147882" y="3288982"/>
            <a:ext cx="669012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B3EFFB90-9E85-7FBD-FEF4-5E52BC43D7E3}"/>
              </a:ext>
            </a:extLst>
          </p:cNvPr>
          <p:cNvSpPr/>
          <p:nvPr/>
        </p:nvSpPr>
        <p:spPr>
          <a:xfrm>
            <a:off x="740688" y="3086100"/>
            <a:ext cx="430054" cy="430054"/>
          </a:xfrm>
          <a:prstGeom prst="roundRect">
            <a:avLst>
              <a:gd name="adj" fmla="val 21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12A92286-29BE-5A62-565B-29AE92F03A99}"/>
              </a:ext>
            </a:extLst>
          </p:cNvPr>
          <p:cNvSpPr/>
          <p:nvPr/>
        </p:nvSpPr>
        <p:spPr>
          <a:xfrm>
            <a:off x="868561" y="3255049"/>
            <a:ext cx="174308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250" dirty="0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11467AD6-9A84-4899-A5E4-C8BC63F6ABDF}"/>
              </a:ext>
            </a:extLst>
          </p:cNvPr>
          <p:cNvSpPr/>
          <p:nvPr/>
        </p:nvSpPr>
        <p:spPr>
          <a:xfrm>
            <a:off x="2007037" y="3159442"/>
            <a:ext cx="2389465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35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Objetivo</a:t>
            </a:r>
            <a:endParaRPr lang="en-US" sz="3500" dirty="0"/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72A99C19-A75C-745B-1B9E-41C95E280309}"/>
              </a:ext>
            </a:extLst>
          </p:cNvPr>
          <p:cNvSpPr/>
          <p:nvPr/>
        </p:nvSpPr>
        <p:spPr>
          <a:xfrm>
            <a:off x="2007037" y="3572708"/>
            <a:ext cx="15778043" cy="11138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 objetivo foi de analisar o comportamento do genótipo de alface Grand Rapids TBR Crespa, pela concentração de zinco nas folhas através do manejo da adubação radicular.</a:t>
            </a:r>
            <a:endParaRPr lang="en-US" sz="3000" dirty="0"/>
          </a:p>
        </p:txBody>
      </p:sp>
      <p:sp>
        <p:nvSpPr>
          <p:cNvPr id="17" name="Shape 12">
            <a:extLst>
              <a:ext uri="{FF2B5EF4-FFF2-40B4-BE49-F238E27FC236}">
                <a16:creationId xmlns:a16="http://schemas.microsoft.com/office/drawing/2014/main" id="{295A21A2-4C63-4978-DE01-53CDC41BD56E}"/>
              </a:ext>
            </a:extLst>
          </p:cNvPr>
          <p:cNvSpPr/>
          <p:nvPr/>
        </p:nvSpPr>
        <p:spPr>
          <a:xfrm>
            <a:off x="1235988" y="5196840"/>
            <a:ext cx="669012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8" name="Shape 13">
            <a:extLst>
              <a:ext uri="{FF2B5EF4-FFF2-40B4-BE49-F238E27FC236}">
                <a16:creationId xmlns:a16="http://schemas.microsoft.com/office/drawing/2014/main" id="{45D274CC-5E6F-BBF4-F98A-925C668A60B8}"/>
              </a:ext>
            </a:extLst>
          </p:cNvPr>
          <p:cNvSpPr/>
          <p:nvPr/>
        </p:nvSpPr>
        <p:spPr>
          <a:xfrm>
            <a:off x="740688" y="4960383"/>
            <a:ext cx="430054" cy="430054"/>
          </a:xfrm>
          <a:prstGeom prst="roundRect">
            <a:avLst>
              <a:gd name="adj" fmla="val 21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9" name="Text 14">
            <a:extLst>
              <a:ext uri="{FF2B5EF4-FFF2-40B4-BE49-F238E27FC236}">
                <a16:creationId xmlns:a16="http://schemas.microsoft.com/office/drawing/2014/main" id="{CF2E4654-B6A6-02E5-3816-36A9FBF607A1}"/>
              </a:ext>
            </a:extLst>
          </p:cNvPr>
          <p:cNvSpPr/>
          <p:nvPr/>
        </p:nvSpPr>
        <p:spPr>
          <a:xfrm>
            <a:off x="867727" y="5129332"/>
            <a:ext cx="175974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250" dirty="0"/>
          </a:p>
        </p:txBody>
      </p:sp>
      <p:sp>
        <p:nvSpPr>
          <p:cNvPr id="20" name="Text 15">
            <a:extLst>
              <a:ext uri="{FF2B5EF4-FFF2-40B4-BE49-F238E27FC236}">
                <a16:creationId xmlns:a16="http://schemas.microsoft.com/office/drawing/2014/main" id="{4108A1D8-48A9-770B-3DF2-8566FF3CFE9D}"/>
              </a:ext>
            </a:extLst>
          </p:cNvPr>
          <p:cNvSpPr/>
          <p:nvPr/>
        </p:nvSpPr>
        <p:spPr>
          <a:xfrm>
            <a:off x="2007037" y="5033725"/>
            <a:ext cx="2389465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35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Delineamento</a:t>
            </a:r>
            <a:endParaRPr lang="en-US" sz="3500" dirty="0"/>
          </a:p>
        </p:txBody>
      </p:sp>
      <p:sp>
        <p:nvSpPr>
          <p:cNvPr id="21" name="Text 16">
            <a:extLst>
              <a:ext uri="{FF2B5EF4-FFF2-40B4-BE49-F238E27FC236}">
                <a16:creationId xmlns:a16="http://schemas.microsoft.com/office/drawing/2014/main" id="{6EFA8BA1-505C-B3AD-627B-47B55D56EFD9}"/>
              </a:ext>
            </a:extLst>
          </p:cNvPr>
          <p:cNvSpPr/>
          <p:nvPr/>
        </p:nvSpPr>
        <p:spPr>
          <a:xfrm>
            <a:off x="2007037" y="5446991"/>
            <a:ext cx="15976163" cy="917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 delineamento experimental foi de blocos casualizados com fatorial 5x2 representado pelos tratamentos: T0=1,03 (testemunha); T2= 2,06; T3= 3,09; T4= 4,12 e T5= 5,15 mg dm</a:t>
            </a:r>
            <a:r>
              <a:rPr lang="en-US" sz="3000" baseline="30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-3</a:t>
            </a:r>
            <a:r>
              <a:rPr lang="en-US" sz="3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de zinco e dois tratamentos com biofertilizante de micro-organismos eficientes (com e sem) com quatro repetições.</a:t>
            </a:r>
            <a:endParaRPr lang="en-US" sz="3000" dirty="0"/>
          </a:p>
        </p:txBody>
      </p:sp>
      <p:sp>
        <p:nvSpPr>
          <p:cNvPr id="22" name="Shape 17">
            <a:extLst>
              <a:ext uri="{FF2B5EF4-FFF2-40B4-BE49-F238E27FC236}">
                <a16:creationId xmlns:a16="http://schemas.microsoft.com/office/drawing/2014/main" id="{E1C714EF-B9B6-6912-825F-FAB39FB94142}"/>
              </a:ext>
            </a:extLst>
          </p:cNvPr>
          <p:cNvSpPr/>
          <p:nvPr/>
        </p:nvSpPr>
        <p:spPr>
          <a:xfrm>
            <a:off x="1219200" y="7420733"/>
            <a:ext cx="669012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3" name="Shape 18">
            <a:extLst>
              <a:ext uri="{FF2B5EF4-FFF2-40B4-BE49-F238E27FC236}">
                <a16:creationId xmlns:a16="http://schemas.microsoft.com/office/drawing/2014/main" id="{73785E49-9F4B-AD81-5D52-1693EDBD9F69}"/>
              </a:ext>
            </a:extLst>
          </p:cNvPr>
          <p:cNvSpPr/>
          <p:nvPr/>
        </p:nvSpPr>
        <p:spPr>
          <a:xfrm>
            <a:off x="740688" y="7353300"/>
            <a:ext cx="430054" cy="430054"/>
          </a:xfrm>
          <a:prstGeom prst="roundRect">
            <a:avLst>
              <a:gd name="adj" fmla="val 21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4" name="Text 19">
            <a:extLst>
              <a:ext uri="{FF2B5EF4-FFF2-40B4-BE49-F238E27FC236}">
                <a16:creationId xmlns:a16="http://schemas.microsoft.com/office/drawing/2014/main" id="{8DC6FA54-7D5D-3E04-8574-8B8BE1590ADC}"/>
              </a:ext>
            </a:extLst>
          </p:cNvPr>
          <p:cNvSpPr/>
          <p:nvPr/>
        </p:nvSpPr>
        <p:spPr>
          <a:xfrm>
            <a:off x="853678" y="7352392"/>
            <a:ext cx="204073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4</a:t>
            </a:r>
            <a:endParaRPr lang="en-US" sz="2250" dirty="0"/>
          </a:p>
        </p:txBody>
      </p:sp>
      <p:sp>
        <p:nvSpPr>
          <p:cNvPr id="25" name="Text 20">
            <a:extLst>
              <a:ext uri="{FF2B5EF4-FFF2-40B4-BE49-F238E27FC236}">
                <a16:creationId xmlns:a16="http://schemas.microsoft.com/office/drawing/2014/main" id="{D6C64218-D60A-A7D2-1EEE-C9DDB9A416C8}"/>
              </a:ext>
            </a:extLst>
          </p:cNvPr>
          <p:cNvSpPr/>
          <p:nvPr/>
        </p:nvSpPr>
        <p:spPr>
          <a:xfrm>
            <a:off x="2025482" y="7277100"/>
            <a:ext cx="4393763" cy="393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35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Colheita e Avaliação</a:t>
            </a:r>
            <a:endParaRPr lang="en-US" sz="3500" dirty="0"/>
          </a:p>
        </p:txBody>
      </p:sp>
      <p:sp>
        <p:nvSpPr>
          <p:cNvPr id="26" name="Text 21">
            <a:extLst>
              <a:ext uri="{FF2B5EF4-FFF2-40B4-BE49-F238E27FC236}">
                <a16:creationId xmlns:a16="http://schemas.microsoft.com/office/drawing/2014/main" id="{423D6FD9-1A61-CA34-17F1-9DE7D0DEA107}"/>
              </a:ext>
            </a:extLst>
          </p:cNvPr>
          <p:cNvSpPr/>
          <p:nvPr/>
        </p:nvSpPr>
        <p:spPr>
          <a:xfrm>
            <a:off x="2007037" y="7670050"/>
            <a:ext cx="15778043" cy="611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n-US" sz="3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Após 25 dias do transplantio as plantas foram colhidas e avaliadas as concentrações de zinco nas folhas, através de espectrofometria de absorção atômica.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353077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169" y="5334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3BAE4798-A055-B297-F9C5-36A6A8DE2FD3}"/>
              </a:ext>
            </a:extLst>
          </p:cNvPr>
          <p:cNvSpPr/>
          <p:nvPr/>
        </p:nvSpPr>
        <p:spPr>
          <a:xfrm>
            <a:off x="669012" y="571500"/>
            <a:ext cx="10837188" cy="990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60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Resultados</a:t>
            </a:r>
            <a:r>
              <a:rPr lang="en-US" sz="6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e </a:t>
            </a:r>
            <a:r>
              <a:rPr lang="en-US" sz="60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discussão</a:t>
            </a:r>
            <a:endParaRPr lang="en-US" sz="6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7549A6-4BF1-F1B9-6031-F764BACA6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976" y="1333500"/>
            <a:ext cx="13040423" cy="77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8421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169" y="5334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3BAE4798-A055-B297-F9C5-36A6A8DE2FD3}"/>
              </a:ext>
            </a:extLst>
          </p:cNvPr>
          <p:cNvSpPr/>
          <p:nvPr/>
        </p:nvSpPr>
        <p:spPr>
          <a:xfrm>
            <a:off x="669012" y="571500"/>
            <a:ext cx="10837188" cy="990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60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Resultados</a:t>
            </a:r>
            <a:r>
              <a:rPr lang="en-US" sz="6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e </a:t>
            </a:r>
            <a:r>
              <a:rPr lang="en-US" sz="60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discussão</a:t>
            </a:r>
            <a:endParaRPr lang="en-US" sz="6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D11E312-4BB8-0BCF-956F-960A3B783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149723"/>
            <a:ext cx="15255869" cy="76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0132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93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3BAE4798-A055-B297-F9C5-36A6A8DE2FD3}"/>
              </a:ext>
            </a:extLst>
          </p:cNvPr>
          <p:cNvSpPr/>
          <p:nvPr/>
        </p:nvSpPr>
        <p:spPr>
          <a:xfrm>
            <a:off x="304800" y="342900"/>
            <a:ext cx="14723388" cy="990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60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Considerações</a:t>
            </a:r>
            <a:r>
              <a:rPr lang="en-US" sz="6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en-US" sz="60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Finais</a:t>
            </a:r>
            <a:r>
              <a:rPr lang="en-US" sz="6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endParaRPr lang="en-US" sz="6000" dirty="0"/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86BC561D-92D3-29B9-A354-0345386F7C1E}"/>
              </a:ext>
            </a:extLst>
          </p:cNvPr>
          <p:cNvSpPr/>
          <p:nvPr/>
        </p:nvSpPr>
        <p:spPr>
          <a:xfrm>
            <a:off x="6141482" y="1562101"/>
            <a:ext cx="11841718" cy="1990056"/>
          </a:xfrm>
          <a:prstGeom prst="roundRect">
            <a:avLst>
              <a:gd name="adj" fmla="val 54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7A286253-FE65-0032-61B2-9ADD7B068623}"/>
              </a:ext>
            </a:extLst>
          </p:cNvPr>
          <p:cNvSpPr/>
          <p:nvPr/>
        </p:nvSpPr>
        <p:spPr>
          <a:xfrm>
            <a:off x="6336267" y="1855113"/>
            <a:ext cx="3810277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35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Conclusão Principal</a:t>
            </a:r>
            <a:endParaRPr lang="en-US" sz="3500" dirty="0"/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E1A093B4-1B8F-59D1-552C-44D8618895F9}"/>
              </a:ext>
            </a:extLst>
          </p:cNvPr>
          <p:cNvSpPr/>
          <p:nvPr/>
        </p:nvSpPr>
        <p:spPr>
          <a:xfrm>
            <a:off x="6336268" y="2259806"/>
            <a:ext cx="11252836" cy="8983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sz="3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 adubação radicular de zinco em plantas de alface aumenta os teores desse micronutriente nas folhas de forma linear, independente da aplicação de biofertilizante a base de micro-organismos eficientes.</a:t>
            </a:r>
            <a:endParaRPr lang="en-US" sz="3000" dirty="0"/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187A1A67-C98E-7322-1B65-C49B8B6B3300}"/>
              </a:ext>
            </a:extLst>
          </p:cNvPr>
          <p:cNvSpPr/>
          <p:nvPr/>
        </p:nvSpPr>
        <p:spPr>
          <a:xfrm>
            <a:off x="6141482" y="4038721"/>
            <a:ext cx="11841718" cy="2166222"/>
          </a:xfrm>
          <a:prstGeom prst="roundRect">
            <a:avLst>
              <a:gd name="adj" fmla="val 54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1D60C481-6EF4-4AB2-15E8-5BF74D10988F}"/>
              </a:ext>
            </a:extLst>
          </p:cNvPr>
          <p:cNvSpPr/>
          <p:nvPr/>
        </p:nvSpPr>
        <p:spPr>
          <a:xfrm>
            <a:off x="6336267" y="4407694"/>
            <a:ext cx="3536533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35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Moraes (2020)</a:t>
            </a:r>
            <a:endParaRPr lang="en-US" sz="350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60C2A05E-C937-0930-4599-0D83F970C789}"/>
              </a:ext>
            </a:extLst>
          </p:cNvPr>
          <p:cNvSpPr/>
          <p:nvPr/>
        </p:nvSpPr>
        <p:spPr>
          <a:xfrm>
            <a:off x="6336268" y="4812387"/>
            <a:ext cx="11252836" cy="8983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sz="3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Segundo Moraes (2020), trabalhando com biofortificação agronômica com zinco em alface, o acúmulo de Zn nas folhas aumenta consideravelmente, indicando o potencial de absorção desse nutriente pela alface.</a:t>
            </a:r>
            <a:endParaRPr lang="en-US" sz="3000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480232BC-702A-E2A9-0D90-00EAB06437E8}"/>
              </a:ext>
            </a:extLst>
          </p:cNvPr>
          <p:cNvSpPr/>
          <p:nvPr/>
        </p:nvSpPr>
        <p:spPr>
          <a:xfrm>
            <a:off x="6141482" y="6591301"/>
            <a:ext cx="11841718" cy="2362200"/>
          </a:xfrm>
          <a:prstGeom prst="roundRect">
            <a:avLst>
              <a:gd name="adj" fmla="val 459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11CCDA27-BA5E-48DD-2A62-728F317B407B}"/>
              </a:ext>
            </a:extLst>
          </p:cNvPr>
          <p:cNvSpPr/>
          <p:nvPr/>
        </p:nvSpPr>
        <p:spPr>
          <a:xfrm>
            <a:off x="6336267" y="6927651"/>
            <a:ext cx="3536533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35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Clemens (2017)</a:t>
            </a:r>
            <a:endParaRPr lang="en-US" sz="3500" dirty="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2E706321-E67B-6987-2EF1-5E632E450979}"/>
              </a:ext>
            </a:extLst>
          </p:cNvPr>
          <p:cNvSpPr/>
          <p:nvPr/>
        </p:nvSpPr>
        <p:spPr>
          <a:xfrm>
            <a:off x="6336268" y="7332346"/>
            <a:ext cx="11252836" cy="684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sz="3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Plantas das famílias Brassicaceae, Euphorbiaceae e Asteraceae podem apresentar predisposição genética para hiper acumular Zn. Por essa razão a alface é um alimento que deve ser explorado em programas de biofortificação (Clemens, 2017).</a:t>
            </a:r>
            <a:endParaRPr lang="en-US" sz="30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3609689-C82E-1F65-6E6D-44D496F71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629" y="1453987"/>
            <a:ext cx="4217143" cy="237756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8B938C2-9D2C-AFD2-D32D-180DBC8F1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490" y="3818239"/>
            <a:ext cx="4217143" cy="237098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FF478C7-BFE1-EE74-51F1-80BFC72C8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629" y="6193753"/>
            <a:ext cx="4223005" cy="184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0410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726275" y="3118704"/>
            <a:ext cx="12835449" cy="106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59"/>
              </a:lnSpc>
            </a:pPr>
            <a:r>
              <a:rPr lang="en-US" sz="7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Obrigado pela atenção!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134600" y="55245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</a:rPr>
              <a:t>manoel.alexandre@academico.ufpb.br</a:t>
            </a: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375</Words>
  <Application>Microsoft Office PowerPoint</Application>
  <PresentationFormat>Personalizar</PresentationFormat>
  <Paragraphs>47</Paragraphs>
  <Slides>8</Slides>
  <Notes>8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Calibri</vt:lpstr>
      <vt:lpstr>Montserrat Bold</vt:lpstr>
      <vt:lpstr>Montserrat</vt:lpstr>
      <vt:lpstr>Montserrat Black</vt:lpstr>
      <vt:lpstr>Inconsolata Bold</vt:lpstr>
      <vt:lpstr>Inconsolata</vt:lpstr>
      <vt:lpstr>Office Theme</vt:lpstr>
      <vt:lpstr>Picture (Metafile)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XCLAE - Plantilla presentaciones.pptx</dc:title>
  <dc:creator>Fillipe Marini</dc:creator>
  <cp:lastModifiedBy>Manoel Alexandre Diniz Neto</cp:lastModifiedBy>
  <cp:revision>11</cp:revision>
  <dcterms:created xsi:type="dcterms:W3CDTF">2006-08-16T00:00:00Z</dcterms:created>
  <dcterms:modified xsi:type="dcterms:W3CDTF">2024-10-21T17:37:06Z</dcterms:modified>
  <dc:identifier>DAGUFNhN8Vg</dc:identifier>
</cp:coreProperties>
</file>