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Montserrat" panose="02000000000000000000" pitchFamily="2" charset="0"/>
      <p:regular r:id="rId11"/>
      <p:bold r:id="rId12"/>
      <p:italic r:id="rId13"/>
      <p:boldItalic r:id="rId14"/>
    </p:embeddedFont>
    <p:embeddedFont>
      <p:font typeface="Raleway"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dZehjfG4bELbYcBaOPkjlHH1J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3.fntdata" /><Relationship Id="rId18" Type="http://schemas.openxmlformats.org/officeDocument/2006/relationships/font" Target="fonts/font8.fntdata" /><Relationship Id="rId3" Type="http://schemas.openxmlformats.org/officeDocument/2006/relationships/slide" Target="slides/slide2.xml" /><Relationship Id="rId21" Type="http://customschemas.google.com/relationships/presentationmetadata" Target="metadata" /><Relationship Id="rId7" Type="http://schemas.openxmlformats.org/officeDocument/2006/relationships/slide" Target="slides/slide6.xml" /><Relationship Id="rId12" Type="http://schemas.openxmlformats.org/officeDocument/2006/relationships/font" Target="fonts/font2.fntdata" /><Relationship Id="rId17" Type="http://schemas.openxmlformats.org/officeDocument/2006/relationships/font" Target="fonts/font7.fntdata"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font" Target="fonts/font6.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1.fntdata"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font" Target="fonts/font5.fntdata" /><Relationship Id="rId23" Type="http://schemas.openxmlformats.org/officeDocument/2006/relationships/viewProps" Target="viewProps.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4.fntdata" /><Relationship Id="rId22"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09fca2001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309fca2001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09fca20012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309fca2001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ba093bd31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30ba093bd31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0ba093bd31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30ba093bd3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0ba093bd31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0ba093bd3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0ba093bd31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30ba093bd3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0ba093bd31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30ba093bd3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b1a85a42385f3e4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g1b1a85a42385f3e4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g1b1a85a42385f3e4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b1a85a42385f3e4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1b1a85a42385f3e4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b1a85a42385f3e4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b1a85a42385f3e4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1b1a85a42385f3e4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g1b1a85a42385f3e4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6"/>
        <p:cNvGrpSpPr/>
        <p:nvPr/>
      </p:nvGrpSpPr>
      <p:grpSpPr>
        <a:xfrm>
          <a:off x="0" y="0"/>
          <a:ext cx="0" cy="0"/>
          <a:chOff x="0" y="0"/>
          <a:chExt cx="0" cy="0"/>
        </a:xfrm>
      </p:grpSpPr>
      <p:sp>
        <p:nvSpPr>
          <p:cNvPr id="57" name="Google Shape;57;g1b1a85a42385f3e4_51"/>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g1b1a85a42385f3e4_51"/>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1b1a85a42385f3e4_5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0" name="Google Shape;60;g1b1a85a42385f3e4_51"/>
          <p:cNvSpPr txBox="1">
            <a:spLocks noGrp="1"/>
          </p:cNvSpPr>
          <p:nvPr>
            <p:ph type="body" idx="1"/>
          </p:nvPr>
        </p:nvSpPr>
        <p:spPr>
          <a:xfrm>
            <a:off x="4800600" y="731520"/>
            <a:ext cx="649230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g1b1a85a42385f3e4_51"/>
          <p:cNvSpPr txBox="1">
            <a:spLocks noGrp="1"/>
          </p:cNvSpPr>
          <p:nvPr>
            <p:ph type="body" idx="2"/>
          </p:nvPr>
        </p:nvSpPr>
        <p:spPr>
          <a:xfrm>
            <a:off x="457200" y="2926080"/>
            <a:ext cx="3200400" cy="337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2" name="Google Shape;62;g1b1a85a42385f3e4_51"/>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g1b1a85a42385f3e4_51"/>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g1b1a85a42385f3e4_5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g1b1a85a42385f3e4_60"/>
          <p:cNvSpPr/>
          <p:nvPr/>
        </p:nvSpPr>
        <p:spPr>
          <a:xfrm>
            <a:off x="0" y="4953000"/>
            <a:ext cx="12188700"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1b1a85a42385f3e4_60"/>
          <p:cNvSpPr/>
          <p:nvPr/>
        </p:nvSpPr>
        <p:spPr>
          <a:xfrm>
            <a:off x="15" y="491507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1b1a85a42385f3e4_60"/>
          <p:cNvSpPr txBox="1">
            <a:spLocks noGrp="1"/>
          </p:cNvSpPr>
          <p:nvPr>
            <p:ph type="title"/>
          </p:nvPr>
        </p:nvSpPr>
        <p:spPr>
          <a:xfrm>
            <a:off x="1097280" y="5074920"/>
            <a:ext cx="10113600" cy="82290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9" name="Google Shape;69;g1b1a85a42385f3e4_60"/>
          <p:cNvSpPr>
            <a:spLocks noGrp="1"/>
          </p:cNvSpPr>
          <p:nvPr>
            <p:ph type="pic" idx="2"/>
          </p:nvPr>
        </p:nvSpPr>
        <p:spPr>
          <a:xfrm>
            <a:off x="15" y="0"/>
            <a:ext cx="12192000" cy="4915200"/>
          </a:xfrm>
          <a:prstGeom prst="rect">
            <a:avLst/>
          </a:prstGeom>
          <a:solidFill>
            <a:srgbClr val="D2CDB0"/>
          </a:solidFill>
          <a:ln>
            <a:noFill/>
          </a:ln>
        </p:spPr>
      </p:sp>
      <p:sp>
        <p:nvSpPr>
          <p:cNvPr id="70" name="Google Shape;70;g1b1a85a42385f3e4_60"/>
          <p:cNvSpPr txBox="1">
            <a:spLocks noGrp="1"/>
          </p:cNvSpPr>
          <p:nvPr>
            <p:ph type="body" idx="1"/>
          </p:nvPr>
        </p:nvSpPr>
        <p:spPr>
          <a:xfrm>
            <a:off x="1097280" y="5907024"/>
            <a:ext cx="10113300" cy="59430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1" name="Google Shape;71;g1b1a85a42385f3e4_6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g1b1a85a42385f3e4_6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g1b1a85a42385f3e4_60"/>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g1b1a85a42385f3e4_6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6" name="Google Shape;76;g1b1a85a42385f3e4_69"/>
          <p:cNvSpPr txBox="1">
            <a:spLocks noGrp="1"/>
          </p:cNvSpPr>
          <p:nvPr>
            <p:ph type="body" idx="1"/>
          </p:nvPr>
        </p:nvSpPr>
        <p:spPr>
          <a:xfrm>
            <a:off x="1097278" y="1845734"/>
            <a:ext cx="49377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g1b1a85a42385f3e4_69"/>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g1b1a85a42385f3e4_69"/>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g1b1a85a42385f3e4_69"/>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g1b1a85a42385f3e4_6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g1b1a85a42385f3e4_4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g1b1a85a42385f3e4_4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 name="Google Shape;16;g1b1a85a42385f3e4_4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g1b1a85a42385f3e4_4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g1b1a85a42385f3e4_4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1b1a85a42385f3e4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1b1a85a42385f3e4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1b1a85a42385f3e4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1b1a85a42385f3e4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1b1a85a42385f3e4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1b1a85a42385f3e4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b1a85a42385f3e4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b1a85a42385f3e4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1b1a85a42385f3e4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1b1a85a42385f3e4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1b1a85a42385f3e4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b1a85a42385f3e4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1b1a85a42385f3e4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1b1a85a42385f3e4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1b1a85a42385f3e4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1b1a85a42385f3e4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b1a85a42385f3e4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b1a85a42385f3e4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1b1a85a42385f3e4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1b1a85a42385f3e4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1b1a85a42385f3e4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b1a85a42385f3e4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7" name="Google Shape;7;g1b1a85a42385f3e4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 name="Google Shape;8;g1b1a85a42385f3e4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PY"/>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image" Target="../media/image4.png"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g309fca20012_0_0"/>
          <p:cNvSpPr txBox="1">
            <a:spLocks noGrp="1"/>
          </p:cNvSpPr>
          <p:nvPr>
            <p:ph type="ctrTitle"/>
          </p:nvPr>
        </p:nvSpPr>
        <p:spPr>
          <a:xfrm>
            <a:off x="3679775" y="190500"/>
            <a:ext cx="7791000" cy="3566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62626"/>
              </a:buClr>
              <a:buSzPct val="116504"/>
              <a:buFont typeface="Arial"/>
              <a:buNone/>
            </a:pPr>
            <a:r>
              <a:rPr lang="es-PY" sz="6866" b="1">
                <a:solidFill>
                  <a:schemeClr val="lt1"/>
                </a:solidFill>
                <a:latin typeface="Montserrat"/>
                <a:ea typeface="Montserrat"/>
                <a:cs typeface="Montserrat"/>
                <a:sym typeface="Montserrat"/>
              </a:rPr>
              <a:t>O lugar da criança na natureza:</a:t>
            </a:r>
            <a:endParaRPr sz="6866" b="1">
              <a:solidFill>
                <a:schemeClr val="lt1"/>
              </a:solidFill>
              <a:latin typeface="Montserrat"/>
              <a:ea typeface="Montserrat"/>
              <a:cs typeface="Montserrat"/>
              <a:sym typeface="Montserrat"/>
            </a:endParaRPr>
          </a:p>
          <a:p>
            <a:pPr marL="0" lvl="0" indent="0" algn="l" rtl="0">
              <a:lnSpc>
                <a:spcPct val="85000"/>
              </a:lnSpc>
              <a:spcBef>
                <a:spcPts val="0"/>
              </a:spcBef>
              <a:spcAft>
                <a:spcPts val="0"/>
              </a:spcAft>
              <a:buClr>
                <a:srgbClr val="262626"/>
              </a:buClr>
              <a:buSzPct val="249143"/>
              <a:buFont typeface="Arial"/>
              <a:buNone/>
            </a:pPr>
            <a:r>
              <a:rPr lang="es-PY" sz="3211">
                <a:solidFill>
                  <a:schemeClr val="lt1"/>
                </a:solidFill>
                <a:latin typeface="Raleway"/>
                <a:ea typeface="Raleway"/>
                <a:cs typeface="Raleway"/>
                <a:sym typeface="Raleway"/>
              </a:rPr>
              <a:t>representações simbólicas do desenho infantil </a:t>
            </a:r>
            <a:endParaRPr sz="3211">
              <a:solidFill>
                <a:schemeClr val="lt1"/>
              </a:solidFill>
              <a:latin typeface="Raleway"/>
              <a:ea typeface="Raleway"/>
              <a:cs typeface="Raleway"/>
              <a:sym typeface="Raleway"/>
            </a:endParaRPr>
          </a:p>
        </p:txBody>
      </p:sp>
      <p:sp>
        <p:nvSpPr>
          <p:cNvPr id="86" name="Google Shape;86;g309fca20012_0_0"/>
          <p:cNvSpPr txBox="1"/>
          <p:nvPr/>
        </p:nvSpPr>
        <p:spPr>
          <a:xfrm>
            <a:off x="6692225" y="4539150"/>
            <a:ext cx="5201700" cy="301200"/>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262626"/>
              </a:buClr>
              <a:buSzPts val="8000"/>
              <a:buFont typeface="Arial"/>
              <a:buNone/>
            </a:pPr>
            <a:r>
              <a:rPr lang="es-PY" sz="2511" b="1" i="0" u="none" strike="noStrike" cap="none">
                <a:solidFill>
                  <a:schemeClr val="lt1"/>
                </a:solidFill>
                <a:latin typeface="Raleway"/>
                <a:ea typeface="Raleway"/>
                <a:cs typeface="Raleway"/>
                <a:sym typeface="Raleway"/>
              </a:rPr>
              <a:t>Por: </a:t>
            </a:r>
            <a:r>
              <a:rPr lang="es-PY" sz="2511" b="1">
                <a:solidFill>
                  <a:schemeClr val="lt1"/>
                </a:solidFill>
                <a:latin typeface="Raleway"/>
                <a:ea typeface="Raleway"/>
                <a:cs typeface="Raleway"/>
                <a:sym typeface="Raleway"/>
              </a:rPr>
              <a:t>Tania Cristina da Silva</a:t>
            </a:r>
            <a:endParaRPr sz="2511"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g309fca20012_0_22"/>
          <p:cNvSpPr txBox="1"/>
          <p:nvPr/>
        </p:nvSpPr>
        <p:spPr>
          <a:xfrm>
            <a:off x="795900" y="903950"/>
            <a:ext cx="10600200" cy="3277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s-PY" sz="2200" b="1">
                <a:solidFill>
                  <a:schemeClr val="dk2"/>
                </a:solidFill>
                <a:latin typeface="Montserrat"/>
                <a:ea typeface="Montserrat"/>
                <a:cs typeface="Montserrat"/>
                <a:sym typeface="Montserrat"/>
              </a:rPr>
              <a:t>Apresentação</a:t>
            </a:r>
            <a:endParaRPr sz="2200" b="1">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endParaRPr sz="2200">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r>
              <a:rPr lang="es-PY" sz="2200">
                <a:solidFill>
                  <a:schemeClr val="dk2"/>
                </a:solidFill>
                <a:latin typeface="Montserrat"/>
                <a:ea typeface="Montserrat"/>
                <a:cs typeface="Montserrat"/>
                <a:sym typeface="Montserrat"/>
              </a:rPr>
              <a:t>O presente trabalho é parte do projeto de pesquisa de Tese do Doutorado Profissional do Programa de Pós-graduação em Agroecologia e Desenvolvimento Territorial da Universidade do Estado da Bahia (UNEB), ofertado em associação com a Universidade Federal do Vale do São Francisco (Univasf) e Universidade Federal Rural de Pernambuco (UFRPE), que objetiva identificar as práticas pedagógicas de professoras da Educação Infantil de escolas públicas situadas no campo do município de Juazeiro-BA que aproximam as crianças da natureza e favorecem a construção de saberes agroecológicos.</a:t>
            </a: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g30ba093bd31_0_42"/>
          <p:cNvSpPr txBox="1"/>
          <p:nvPr/>
        </p:nvSpPr>
        <p:spPr>
          <a:xfrm>
            <a:off x="1005225" y="747350"/>
            <a:ext cx="10334100" cy="3277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s-PY" sz="2200" b="1">
                <a:solidFill>
                  <a:schemeClr val="dk2"/>
                </a:solidFill>
                <a:latin typeface="Montserrat"/>
                <a:ea typeface="Montserrat"/>
                <a:cs typeface="Montserrat"/>
                <a:sym typeface="Montserrat"/>
              </a:rPr>
              <a:t>Descrição da experiência</a:t>
            </a:r>
            <a:endParaRPr sz="2200" b="1">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endParaRPr sz="2200">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r>
              <a:rPr lang="es-PY" sz="2200">
                <a:solidFill>
                  <a:schemeClr val="dk2"/>
                </a:solidFill>
                <a:latin typeface="Montserrat"/>
                <a:ea typeface="Montserrat"/>
                <a:cs typeface="Montserrat"/>
                <a:sym typeface="Montserrat"/>
              </a:rPr>
              <a:t>Apresentar uma experiência vivenciada com crianças de 5 anos de uma escola municipal de educação infantil (EMEI) que utilizaram o desenho elaborado com o uso de tinta guache e papel kraft para representar como elas percebem a natureza, com o objetivo de analisar a percepção ambiental destas crianças da primeira infância.</a:t>
            </a: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g30ba093bd31_0_38"/>
          <p:cNvSpPr txBox="1"/>
          <p:nvPr/>
        </p:nvSpPr>
        <p:spPr>
          <a:xfrm>
            <a:off x="692050" y="481150"/>
            <a:ext cx="10647000" cy="3277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s-PY" sz="2200" b="1">
                <a:solidFill>
                  <a:schemeClr val="dk2"/>
                </a:solidFill>
                <a:latin typeface="Montserrat"/>
                <a:ea typeface="Montserrat"/>
                <a:cs typeface="Montserrat"/>
                <a:sym typeface="Montserrat"/>
              </a:rPr>
              <a:t>Descrição da experiência</a:t>
            </a:r>
            <a:endParaRPr sz="2200" b="1">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endParaRPr sz="2200">
              <a:solidFill>
                <a:schemeClr val="dk2"/>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PY" sz="2200">
                <a:solidFill>
                  <a:schemeClr val="dk2"/>
                </a:solidFill>
                <a:latin typeface="Montserrat"/>
                <a:ea typeface="Montserrat"/>
                <a:cs typeface="Montserrat"/>
                <a:sym typeface="Montserrat"/>
              </a:rPr>
              <a:t>O trabalho apresenta uma experiência vivenciada na escola municipal de educação infantil Maria Suely Medrado Araújo, localizada no Bairro Tabuleiro, na periferia de Juazeiro, município que está situado no território de identidade denominado Sertão do São Francisco, um dos 27 territórios de identidade do estado da Bahia, caracterizado pelo clima semiárido e pertencente ao bioma Caatinga, que é exclusivamente brasileiro, com biodiversidade adaptada às altas temperaturas e à escassez de água.</a:t>
            </a:r>
            <a:endParaRPr sz="2200">
              <a:solidFill>
                <a:schemeClr val="dk2"/>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endParaRPr sz="2200">
              <a:solidFill>
                <a:schemeClr val="dk2"/>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PY" sz="2200">
                <a:solidFill>
                  <a:schemeClr val="dk2"/>
                </a:solidFill>
                <a:latin typeface="Montserrat"/>
                <a:ea typeface="Montserrat"/>
                <a:cs typeface="Montserrat"/>
                <a:sym typeface="Montserrat"/>
              </a:rPr>
              <a:t> </a:t>
            </a:r>
            <a:endParaRPr sz="2200">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endParaRPr sz="2200">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g30ba093bd31_0_32"/>
          <p:cNvSpPr txBox="1"/>
          <p:nvPr/>
        </p:nvSpPr>
        <p:spPr>
          <a:xfrm>
            <a:off x="692050" y="481150"/>
            <a:ext cx="10631400" cy="3277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s-PY" sz="2200" b="1">
                <a:solidFill>
                  <a:schemeClr val="dk2"/>
                </a:solidFill>
                <a:latin typeface="Montserrat"/>
                <a:ea typeface="Montserrat"/>
                <a:cs typeface="Montserrat"/>
                <a:sym typeface="Montserrat"/>
              </a:rPr>
              <a:t>Descrição da experiência</a:t>
            </a:r>
            <a:endParaRPr sz="2200" b="1">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endParaRPr sz="2200">
              <a:solidFill>
                <a:schemeClr val="dk2"/>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PY" sz="2200">
                <a:solidFill>
                  <a:schemeClr val="dk2"/>
                </a:solidFill>
                <a:latin typeface="Montserrat"/>
                <a:ea typeface="Montserrat"/>
                <a:cs typeface="Montserrat"/>
                <a:sym typeface="Montserrat"/>
              </a:rPr>
              <a:t>A experiência envolveu 24 crianças na faixa etária de 5 anos de uma turma de pré-escola. A atividade foi realizada na manhã do dia 09 de novembro de 2023 com a autorização da gestora escolar e da professora regente, que acompanhou toda a atividade, e teve a duração de cerca de duas horas. </a:t>
            </a:r>
            <a:endParaRPr sz="2200">
              <a:solidFill>
                <a:schemeClr val="dk2"/>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endParaRPr sz="2200">
              <a:solidFill>
                <a:schemeClr val="dk2"/>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endParaRPr sz="2200">
              <a:solidFill>
                <a:schemeClr val="dk2"/>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PY" sz="2200">
                <a:solidFill>
                  <a:schemeClr val="dk2"/>
                </a:solidFill>
                <a:latin typeface="Montserrat"/>
                <a:ea typeface="Montserrat"/>
                <a:cs typeface="Montserrat"/>
                <a:sym typeface="Montserrat"/>
              </a:rPr>
              <a:t> </a:t>
            </a:r>
            <a:endParaRPr sz="2200">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endParaRPr sz="2200">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pic>
        <p:nvPicPr>
          <p:cNvPr id="111" name="Google Shape;111;g30ba093bd31_0_9"/>
          <p:cNvPicPr preferRelativeResize="0"/>
          <p:nvPr/>
        </p:nvPicPr>
        <p:blipFill>
          <a:blip r:embed="rId4">
            <a:alphaModFix/>
          </a:blip>
          <a:stretch>
            <a:fillRect/>
          </a:stretch>
        </p:blipFill>
        <p:spPr>
          <a:xfrm>
            <a:off x="6681626" y="1154450"/>
            <a:ext cx="4109575" cy="3088924"/>
          </a:xfrm>
          <a:prstGeom prst="rect">
            <a:avLst/>
          </a:prstGeom>
          <a:noFill/>
          <a:ln>
            <a:noFill/>
          </a:ln>
        </p:spPr>
      </p:pic>
      <p:sp>
        <p:nvSpPr>
          <p:cNvPr id="112" name="Google Shape;112;g30ba093bd31_0_9"/>
          <p:cNvSpPr txBox="1"/>
          <p:nvPr/>
        </p:nvSpPr>
        <p:spPr>
          <a:xfrm>
            <a:off x="6681576" y="4322650"/>
            <a:ext cx="4109700" cy="5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PY" sz="1600" b="1">
                <a:solidFill>
                  <a:schemeClr val="dk1"/>
                </a:solidFill>
              </a:rPr>
              <a:t>Figura 2: </a:t>
            </a:r>
            <a:r>
              <a:rPr lang="es-PY" sz="1600">
                <a:solidFill>
                  <a:schemeClr val="dk1"/>
                </a:solidFill>
              </a:rPr>
              <a:t>Desenho infantil com a presença da figura humana.</a:t>
            </a:r>
            <a:endParaRPr sz="3000">
              <a:solidFill>
                <a:schemeClr val="dk2"/>
              </a:solidFill>
            </a:endParaRPr>
          </a:p>
        </p:txBody>
      </p:sp>
      <p:sp>
        <p:nvSpPr>
          <p:cNvPr id="113" name="Google Shape;113;g30ba093bd31_0_9"/>
          <p:cNvSpPr txBox="1"/>
          <p:nvPr/>
        </p:nvSpPr>
        <p:spPr>
          <a:xfrm>
            <a:off x="1812125" y="328800"/>
            <a:ext cx="6626700" cy="523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PY" sz="2200" b="1">
                <a:solidFill>
                  <a:schemeClr val="dk2"/>
                </a:solidFill>
                <a:latin typeface="Montserrat"/>
                <a:ea typeface="Montserrat"/>
                <a:cs typeface="Montserrat"/>
                <a:sym typeface="Montserrat"/>
              </a:rPr>
              <a:t>Algumas produções</a:t>
            </a:r>
            <a:endParaRPr/>
          </a:p>
        </p:txBody>
      </p:sp>
      <p:sp>
        <p:nvSpPr>
          <p:cNvPr id="114" name="Google Shape;114;g30ba093bd31_0_9"/>
          <p:cNvSpPr txBox="1"/>
          <p:nvPr/>
        </p:nvSpPr>
        <p:spPr>
          <a:xfrm>
            <a:off x="2023425" y="4322350"/>
            <a:ext cx="4109700" cy="5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PY" sz="1600" b="1">
                <a:solidFill>
                  <a:schemeClr val="dk1"/>
                </a:solidFill>
              </a:rPr>
              <a:t>Figura 1: </a:t>
            </a:r>
            <a:r>
              <a:rPr lang="es-PY" sz="1600">
                <a:solidFill>
                  <a:schemeClr val="dk1"/>
                </a:solidFill>
              </a:rPr>
              <a:t>Desenho infantil com elementos da natureza.</a:t>
            </a:r>
            <a:endParaRPr sz="3000">
              <a:solidFill>
                <a:schemeClr val="dk2"/>
              </a:solidFill>
            </a:endParaRPr>
          </a:p>
        </p:txBody>
      </p:sp>
      <p:pic>
        <p:nvPicPr>
          <p:cNvPr id="115" name="Google Shape;115;g30ba093bd31_0_9"/>
          <p:cNvPicPr preferRelativeResize="0"/>
          <p:nvPr/>
        </p:nvPicPr>
        <p:blipFill>
          <a:blip r:embed="rId5">
            <a:alphaModFix/>
          </a:blip>
          <a:stretch>
            <a:fillRect/>
          </a:stretch>
        </p:blipFill>
        <p:spPr>
          <a:xfrm>
            <a:off x="2023500" y="1154450"/>
            <a:ext cx="4109575" cy="30883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g30ba093bd31_0_18"/>
          <p:cNvSpPr txBox="1"/>
          <p:nvPr/>
        </p:nvSpPr>
        <p:spPr>
          <a:xfrm>
            <a:off x="551150" y="465500"/>
            <a:ext cx="10788000" cy="3277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s-PY" sz="2200" b="1">
                <a:solidFill>
                  <a:schemeClr val="dk2"/>
                </a:solidFill>
                <a:latin typeface="Montserrat"/>
                <a:ea typeface="Montserrat"/>
                <a:cs typeface="Montserrat"/>
                <a:sym typeface="Montserrat"/>
              </a:rPr>
              <a:t>Considerações finais</a:t>
            </a:r>
            <a:endParaRPr sz="2200" b="1">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endParaRPr sz="2200">
              <a:solidFill>
                <a:schemeClr val="dk2"/>
              </a:solidFill>
              <a:latin typeface="Montserrat"/>
              <a:ea typeface="Montserrat"/>
              <a:cs typeface="Montserrat"/>
              <a:sym typeface="Montserrat"/>
            </a:endParaRPr>
          </a:p>
          <a:p>
            <a:pPr marL="457200" lvl="0" indent="-368300" algn="just" rtl="0">
              <a:lnSpc>
                <a:spcPct val="115000"/>
              </a:lnSpc>
              <a:spcBef>
                <a:spcPts val="1200"/>
              </a:spcBef>
              <a:spcAft>
                <a:spcPts val="0"/>
              </a:spcAft>
              <a:buClr>
                <a:schemeClr val="dk2"/>
              </a:buClr>
              <a:buSzPts val="2200"/>
              <a:buFont typeface="Montserrat"/>
              <a:buChar char="-"/>
            </a:pPr>
            <a:r>
              <a:rPr lang="es-PY" sz="2200">
                <a:solidFill>
                  <a:schemeClr val="dk2"/>
                </a:solidFill>
                <a:latin typeface="Montserrat"/>
                <a:ea typeface="Montserrat"/>
                <a:cs typeface="Montserrat"/>
                <a:sym typeface="Montserrat"/>
              </a:rPr>
              <a:t>Predominância de ausência da figura humana nos desenhos infantis, o que demonstra a necessidade de promover oportunidades de interações da criança com a natureza.</a:t>
            </a:r>
            <a:endParaRPr sz="2200">
              <a:solidFill>
                <a:schemeClr val="dk2"/>
              </a:solidFill>
              <a:latin typeface="Montserrat"/>
              <a:ea typeface="Montserrat"/>
              <a:cs typeface="Montserrat"/>
              <a:sym typeface="Montserrat"/>
            </a:endParaRPr>
          </a:p>
          <a:p>
            <a:pPr marL="457200" lvl="0" indent="-368300" algn="just" rtl="0">
              <a:lnSpc>
                <a:spcPct val="115000"/>
              </a:lnSpc>
              <a:spcBef>
                <a:spcPts val="0"/>
              </a:spcBef>
              <a:spcAft>
                <a:spcPts val="0"/>
              </a:spcAft>
              <a:buClr>
                <a:schemeClr val="dk2"/>
              </a:buClr>
              <a:buSzPts val="2200"/>
              <a:buFont typeface="Montserrat"/>
              <a:buChar char="-"/>
            </a:pPr>
            <a:r>
              <a:rPr lang="es-PY" sz="2200">
                <a:solidFill>
                  <a:schemeClr val="dk2"/>
                </a:solidFill>
                <a:latin typeface="Montserrat"/>
                <a:ea typeface="Montserrat"/>
                <a:cs typeface="Montserrat"/>
                <a:sym typeface="Montserrat"/>
              </a:rPr>
              <a:t>Reconhecer a relevância do desenho infantil como ferramenta para diagnóstico da percepção ambiental das crianças, principalmente, da primeira infância.</a:t>
            </a:r>
            <a:endParaRPr sz="2200">
              <a:solidFill>
                <a:schemeClr val="dk2"/>
              </a:solidFill>
              <a:latin typeface="Montserrat"/>
              <a:ea typeface="Montserrat"/>
              <a:cs typeface="Montserrat"/>
              <a:sym typeface="Montserrat"/>
            </a:endParaRPr>
          </a:p>
          <a:p>
            <a:pPr marL="457200" lvl="0" indent="-368300" algn="just" rtl="0">
              <a:lnSpc>
                <a:spcPct val="115000"/>
              </a:lnSpc>
              <a:spcBef>
                <a:spcPts val="0"/>
              </a:spcBef>
              <a:spcAft>
                <a:spcPts val="0"/>
              </a:spcAft>
              <a:buClr>
                <a:schemeClr val="dk2"/>
              </a:buClr>
              <a:buSzPts val="2200"/>
              <a:buFont typeface="Montserrat"/>
              <a:buChar char="-"/>
            </a:pPr>
            <a:r>
              <a:rPr lang="es-PY" sz="2200">
                <a:solidFill>
                  <a:schemeClr val="dk2"/>
                </a:solidFill>
                <a:latin typeface="Montserrat"/>
                <a:ea typeface="Montserrat"/>
                <a:cs typeface="Montserrat"/>
                <a:sym typeface="Montserrat"/>
              </a:rPr>
              <a:t>Desenvolver práticas pedagógicas que favoreçam o contato da criança com a natureza, por meio da observação, da experimentação para ampliação do repertório das crianças e contextualização da sua realidade representada no desenho infantil. </a:t>
            </a:r>
            <a:endParaRPr sz="2200">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2200"/>
              <a:buFont typeface="Arial"/>
              <a:buNone/>
            </a:pPr>
            <a:endParaRPr sz="2200">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
          <p:cNvSpPr txBox="1">
            <a:spLocks noGrp="1"/>
          </p:cNvSpPr>
          <p:nvPr>
            <p:ph type="ctrTitle" idx="4294967295"/>
          </p:nvPr>
        </p:nvSpPr>
        <p:spPr>
          <a:xfrm>
            <a:off x="2553600" y="1444750"/>
            <a:ext cx="8159400" cy="2576700"/>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62626"/>
              </a:buClr>
              <a:buSzPts val="8000"/>
              <a:buFont typeface="Arial"/>
              <a:buNone/>
            </a:pPr>
            <a:r>
              <a:rPr lang="es-PY" sz="7200" b="1">
                <a:solidFill>
                  <a:srgbClr val="1155CC"/>
                </a:solidFill>
                <a:latin typeface="Montserrat"/>
                <a:ea typeface="Montserrat"/>
                <a:cs typeface="Montserrat"/>
                <a:sym typeface="Montserrat"/>
              </a:rPr>
              <a:t>Muchas </a:t>
            </a:r>
            <a:endParaRPr sz="7200" b="1">
              <a:solidFill>
                <a:srgbClr val="1155CC"/>
              </a:solidFill>
              <a:latin typeface="Montserrat"/>
              <a:ea typeface="Montserrat"/>
              <a:cs typeface="Montserrat"/>
              <a:sym typeface="Montserrat"/>
            </a:endParaRPr>
          </a:p>
          <a:p>
            <a:pPr marL="0" marR="0" lvl="0" indent="0" algn="l" rtl="0">
              <a:lnSpc>
                <a:spcPct val="85000"/>
              </a:lnSpc>
              <a:spcBef>
                <a:spcPts val="0"/>
              </a:spcBef>
              <a:spcAft>
                <a:spcPts val="0"/>
              </a:spcAft>
              <a:buClr>
                <a:srgbClr val="262626"/>
              </a:buClr>
              <a:buSzPts val="8000"/>
              <a:buFont typeface="Arial"/>
              <a:buNone/>
            </a:pPr>
            <a:r>
              <a:rPr lang="es-PY" sz="7200" b="1">
                <a:solidFill>
                  <a:srgbClr val="1155CC"/>
                </a:solidFill>
                <a:latin typeface="Montserrat"/>
                <a:ea typeface="Montserrat"/>
                <a:cs typeface="Montserrat"/>
                <a:sym typeface="Montserrat"/>
              </a:rPr>
              <a:t>Gracias!</a:t>
            </a:r>
            <a:endParaRPr sz="7200" b="1">
              <a:solidFill>
                <a:srgbClr val="1155CC"/>
              </a:solidFill>
              <a:latin typeface="Montserrat"/>
              <a:ea typeface="Montserrat"/>
              <a:cs typeface="Montserrat"/>
              <a:sym typeface="Montserrat"/>
            </a:endParaRPr>
          </a:p>
          <a:p>
            <a:pPr marL="0" marR="0" lvl="0" indent="0" algn="l" rtl="0">
              <a:lnSpc>
                <a:spcPct val="85000"/>
              </a:lnSpc>
              <a:spcBef>
                <a:spcPts val="0"/>
              </a:spcBef>
              <a:spcAft>
                <a:spcPts val="0"/>
              </a:spcAft>
              <a:buClr>
                <a:srgbClr val="262626"/>
              </a:buClr>
              <a:buSzPts val="8000"/>
              <a:buFont typeface="Arial"/>
              <a:buNone/>
            </a:pPr>
            <a:r>
              <a:rPr lang="es-PY" sz="3211">
                <a:solidFill>
                  <a:srgbClr val="1155CC"/>
                </a:solidFill>
                <a:latin typeface="Raleway"/>
                <a:ea typeface="Raleway"/>
                <a:cs typeface="Raleway"/>
                <a:sym typeface="Raleway"/>
              </a:rPr>
              <a:t>tanyaead@gmail.com</a:t>
            </a:r>
            <a:endParaRPr sz="3211" b="0" i="0" u="none" strike="noStrike" cap="none">
              <a:solidFill>
                <a:srgbClr val="1155CC"/>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8</Notes>
  <HiddenSlides>0</HiddenSlides>
  <ScaleCrop>false</ScaleCrop>
  <HeadingPairs>
    <vt:vector size="4" baseType="variant">
      <vt:variant>
        <vt:lpstr>Tema</vt:lpstr>
      </vt:variant>
      <vt:variant>
        <vt:i4>1</vt:i4>
      </vt:variant>
      <vt:variant>
        <vt:lpstr>Títulos de slides</vt:lpstr>
      </vt:variant>
      <vt:variant>
        <vt:i4>8</vt:i4>
      </vt:variant>
    </vt:vector>
  </HeadingPairs>
  <TitlesOfParts>
    <vt:vector size="9" baseType="lpstr">
      <vt:lpstr>Simple Light</vt:lpstr>
      <vt:lpstr>O lugar da criança na natureza: representações simbólicas do desenho infantil </vt:lpstr>
      <vt:lpstr>Apresentação do PowerPoint</vt:lpstr>
      <vt:lpstr>Apresentação do PowerPoint</vt:lpstr>
      <vt:lpstr>Apresentação do PowerPoint</vt:lpstr>
      <vt:lpstr>Apresentação do PowerPoint</vt:lpstr>
      <vt:lpstr>Apresentação do PowerPoint</vt:lpstr>
      <vt:lpstr>Apresentação do PowerPoint</vt:lpstr>
      <vt:lpstr>Muchas  Gracias! tanyaead@gmail.com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lugar da criança na natureza: representações simbólicas do desenho infantil </dc:title>
  <dc:creator>pc2</dc:creator>
  <cp:lastModifiedBy>TÂNIA CRISTINA SILVA</cp:lastModifiedBy>
  <cp:revision>1</cp:revision>
  <dcterms:created xsi:type="dcterms:W3CDTF">2024-10-08T16:17:25Z</dcterms:created>
  <dcterms:modified xsi:type="dcterms:W3CDTF">2024-10-23T00:33:57Z</dcterms:modified>
</cp:coreProperties>
</file>