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67" r:id="rId4"/>
    <p:sldId id="266" r:id="rId5"/>
    <p:sldId id="261" r:id="rId6"/>
    <p:sldId id="263" r:id="rId7"/>
    <p:sldId id="264" r:id="rId8"/>
    <p:sldId id="265" r:id="rId9"/>
    <p:sldId id="271" r:id="rId10"/>
    <p:sldId id="272" r:id="rId11"/>
    <p:sldId id="273" r:id="rId12"/>
    <p:sldId id="274" r:id="rId13"/>
    <p:sldId id="268" r:id="rId14"/>
    <p:sldId id="269" r:id="rId15"/>
    <p:sldId id="270" r:id="rId16"/>
    <p:sldId id="275" r:id="rId17"/>
    <p:sldId id="260" r:id="rId18"/>
    <p:sldId id="259" r:id="rId19"/>
  </p:sldIdLst>
  <p:sldSz cx="12192000" cy="6858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Raleway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iHkkcJmeXzEdDCos9kevw+NVk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1a85a42385f3e4_51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1b1a85a42385f3e4_51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1b1a85a42385f3e4_5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b1a85a42385f3e4_5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b1a85a42385f3e4_5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g1b1a85a42385f3e4_5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b1a85a42385f3e4_5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1b1a85a42385f3e4_5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g1b1a85a42385f3e4_6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b1a85a42385f3e4_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b1a85a42385f3e4_6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eb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2603900" y="-163875"/>
            <a:ext cx="77910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pt-BR" sz="5400" b="1" dirty="0">
                <a:solidFill>
                  <a:schemeClr val="lt1"/>
                </a:solidFill>
                <a:latin typeface="Montserrat"/>
              </a:rPr>
              <a:t>Apicultura, Economia Solidária e Agroecologia no Semiárido Mineiro</a:t>
            </a:r>
            <a:endParaRPr sz="5400" b="1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6629200" y="3555850"/>
            <a:ext cx="5201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Por: </a:t>
            </a:r>
            <a:r>
              <a:rPr lang="pt-BR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André Moulin Dardengo</a:t>
            </a:r>
            <a:endParaRPr sz="2511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1E8F13B-8CB5-416F-BAD7-3B24F255D836}"/>
              </a:ext>
            </a:extLst>
          </p:cNvPr>
          <p:cNvSpPr txBox="1"/>
          <p:nvPr/>
        </p:nvSpPr>
        <p:spPr>
          <a:xfrm>
            <a:off x="6865034" y="5050302"/>
            <a:ext cx="4965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Raleway" pitchFamily="2" charset="0"/>
              </a:rPr>
              <a:t>Demais autores: </a:t>
            </a:r>
            <a:r>
              <a:rPr lang="pt-BR" dirty="0">
                <a:latin typeface="Raleway" pitchFamily="2" charset="0"/>
              </a:rPr>
              <a:t>Maria </a:t>
            </a:r>
            <a:r>
              <a:rPr lang="pt-BR" i="0" dirty="0">
                <a:solidFill>
                  <a:srgbClr val="000000"/>
                </a:solidFill>
                <a:effectLst/>
                <a:latin typeface="Raleway" pitchFamily="2" charset="0"/>
              </a:rPr>
              <a:t>Celma Santiago, Sharon </a:t>
            </a:r>
            <a:r>
              <a:rPr lang="pt-BR" i="0" dirty="0" err="1">
                <a:solidFill>
                  <a:srgbClr val="000000"/>
                </a:solidFill>
                <a:effectLst/>
                <a:latin typeface="Raleway" pitchFamily="2" charset="0"/>
              </a:rPr>
              <a:t>Marlen</a:t>
            </a:r>
            <a:r>
              <a:rPr lang="pt-BR" i="0" dirty="0">
                <a:solidFill>
                  <a:srgbClr val="000000"/>
                </a:solidFill>
                <a:effectLst/>
                <a:latin typeface="Raleway" pitchFamily="2" charset="0"/>
              </a:rPr>
              <a:t> Pereira Lima, Thais Barroso Queiroz, </a:t>
            </a:r>
            <a:r>
              <a:rPr lang="pt-BR" i="0" dirty="0" err="1">
                <a:solidFill>
                  <a:srgbClr val="000000"/>
                </a:solidFill>
                <a:effectLst/>
                <a:latin typeface="Raleway" pitchFamily="2" charset="0"/>
              </a:rPr>
              <a:t>Leonélia</a:t>
            </a:r>
            <a:r>
              <a:rPr lang="pt-BR" i="0" dirty="0">
                <a:solidFill>
                  <a:srgbClr val="000000"/>
                </a:solidFill>
                <a:effectLst/>
                <a:latin typeface="Raleway" pitchFamily="2" charset="0"/>
              </a:rPr>
              <a:t> dos Reis Vila Boas, Aline </a:t>
            </a:r>
            <a:r>
              <a:rPr lang="pt-BR" i="0" dirty="0" err="1">
                <a:solidFill>
                  <a:srgbClr val="000000"/>
                </a:solidFill>
                <a:effectLst/>
                <a:latin typeface="Raleway" pitchFamily="2" charset="0"/>
              </a:rPr>
              <a:t>Faé</a:t>
            </a:r>
            <a:r>
              <a:rPr lang="pt-BR" i="0" dirty="0">
                <a:solidFill>
                  <a:srgbClr val="000000"/>
                </a:solidFill>
                <a:effectLst/>
                <a:latin typeface="Raleway" pitchFamily="2" charset="0"/>
              </a:rPr>
              <a:t> </a:t>
            </a:r>
            <a:r>
              <a:rPr lang="pt-BR" i="0" dirty="0" err="1">
                <a:solidFill>
                  <a:srgbClr val="000000"/>
                </a:solidFill>
                <a:effectLst/>
                <a:latin typeface="Raleway" pitchFamily="2" charset="0"/>
              </a:rPr>
              <a:t>Stocco</a:t>
            </a:r>
            <a:r>
              <a:rPr lang="pt-BR" i="0" dirty="0">
                <a:solidFill>
                  <a:srgbClr val="000000"/>
                </a:solidFill>
                <a:effectLst/>
                <a:latin typeface="Raleway" pitchFamily="2" charset="0"/>
              </a:rPr>
              <a:t>.</a:t>
            </a:r>
            <a:r>
              <a:rPr lang="pt-BR" sz="1100" dirty="0">
                <a:latin typeface="Raleway" pitchFamily="2" charset="0"/>
              </a:rPr>
              <a:t> </a:t>
            </a:r>
            <a:br>
              <a:rPr lang="pt-BR" dirty="0"/>
            </a:br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0E2FD-96A7-4BF9-801A-720B8BD2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544" y="325619"/>
            <a:ext cx="10058400" cy="1450800"/>
          </a:xfrm>
        </p:spPr>
        <p:txBody>
          <a:bodyPr/>
          <a:lstStyle/>
          <a:p>
            <a:r>
              <a:rPr lang="pt-BR" sz="3200" dirty="0">
                <a:solidFill>
                  <a:srgbClr val="1155CC"/>
                </a:solidFill>
                <a:latin typeface="Raleway"/>
              </a:rPr>
              <a:t>Mel Jequitinhonha e Mel das Gerais</a:t>
            </a:r>
            <a:endParaRPr lang="pt-BR" sz="4000" dirty="0">
              <a:solidFill>
                <a:srgbClr val="1155CC"/>
              </a:solidFill>
              <a:latin typeface="Raleway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223D7E-4E46-4EDB-AB12-F4BD281EE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7205" y="3319971"/>
            <a:ext cx="7105873" cy="266438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026" name="Picture 2" descr="Mel de Abelha Jequitinhonha 500g - COOAPIVAJE | Central do Cerrado">
            <a:extLst>
              <a:ext uri="{FF2B5EF4-FFF2-40B4-BE49-F238E27FC236}">
                <a16:creationId xmlns:a16="http://schemas.microsoft.com/office/drawing/2014/main" id="{BE49B2EB-23F3-46BE-84DD-C27EBB0E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405" y="286603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ha Completa - Mel Jequitinhonha">
            <a:extLst>
              <a:ext uri="{FF2B5EF4-FFF2-40B4-BE49-F238E27FC236}">
                <a16:creationId xmlns:a16="http://schemas.microsoft.com/office/drawing/2014/main" id="{057ECE6A-769A-43B5-8257-92866504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51" y="2192811"/>
            <a:ext cx="30194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OPEMAPI - MEL DAS GERAIS">
            <a:extLst>
              <a:ext uri="{FF2B5EF4-FFF2-40B4-BE49-F238E27FC236}">
                <a16:creationId xmlns:a16="http://schemas.microsoft.com/office/drawing/2014/main" id="{9B4509C9-F0F7-4728-B1BC-4C19B9F49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21" y="2220762"/>
            <a:ext cx="3817033" cy="444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2A80086-FA65-4C8C-8C83-E41D61FB8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17" y="-370667"/>
            <a:ext cx="3343275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2BF7B16-0BC3-4FC9-B606-03D7ABBF8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3319971"/>
            <a:ext cx="31337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17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2537B-1883-4F6D-B7A2-EF5484E4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</a:rPr>
              <a:t>Perfil dos apicultores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C53E72-7FBF-474C-BA93-66BDBD7D2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662850"/>
            <a:ext cx="10058400" cy="5012266"/>
          </a:xfrm>
        </p:spPr>
        <p:txBody>
          <a:bodyPr>
            <a:normAutofit/>
          </a:bodyPr>
          <a:lstStyle/>
          <a:p>
            <a:r>
              <a:rPr lang="pt-BR" sz="2000" dirty="0"/>
              <a:t>Do total de 135 produtores/as pesquisados/as, mais de 84% dos entrevistados/as se dedicam à atividade da apicultura, e quase 16% se dedicam apenas à </a:t>
            </a:r>
            <a:r>
              <a:rPr lang="pt-BR" sz="2000" dirty="0" err="1"/>
              <a:t>meliponicultura</a:t>
            </a:r>
            <a:r>
              <a:rPr lang="pt-BR" sz="2000" dirty="0"/>
              <a:t> (abelhas sem ferrão). Para a análise e discussão aqui realizadas foram desconsiderados os/as participantes que praticavam apenas a </a:t>
            </a:r>
            <a:r>
              <a:rPr lang="pt-BR" sz="2000" dirty="0" err="1"/>
              <a:t>meliponicultura</a:t>
            </a:r>
            <a:r>
              <a:rPr lang="pt-BR" sz="2000" dirty="0"/>
              <a:t>. </a:t>
            </a:r>
          </a:p>
          <a:p>
            <a:r>
              <a:rPr lang="pt-BR" sz="2000" dirty="0"/>
              <a:t>Na região do semiárido mineiro, observou-se que mais da metade dos apicultores (53,25%) possuem até 50 caixas; 13,33% possuem entre 51 a 100 caixas; 18,51% possuem de 101 a 200 caixas e, apenas 4,44% possuem acima de 200 caixas. </a:t>
            </a:r>
          </a:p>
          <a:p>
            <a:r>
              <a:rPr lang="pt-BR" sz="2000" dirty="0"/>
              <a:t>Segundo os dados </a:t>
            </a:r>
            <a:r>
              <a:rPr lang="pt-BR" sz="2000"/>
              <a:t>da pesquisa, </a:t>
            </a:r>
            <a:r>
              <a:rPr lang="pt-BR" sz="2000" dirty="0"/>
              <a:t>no ano de 2022, do total de apicultores entrevistados, 68,89% produziram abaixo de 1 tonelada, sendo que destes, 27 apicultores, isto é, 20%, produziram abaixo de 50 quilos; 25,93% produziram entre 1 tonelada e 15 toneladas e apenas 1,48% [2 apicultores] produziram acima de 15 toneladas. Em 3,70% a informação estava ignorada/ausente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4350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605D3-892C-45EE-BF4C-B629AFF93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</a:rPr>
              <a:t>Apicultores cooperados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7BF3C9-EA9C-4DC6-BD21-D33DA385B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705054"/>
            <a:ext cx="10058400" cy="5012266"/>
          </a:xfrm>
        </p:spPr>
        <p:txBody>
          <a:bodyPr>
            <a:normAutofit/>
          </a:bodyPr>
          <a:lstStyle/>
          <a:p>
            <a:r>
              <a:rPr lang="pt-BR" sz="2000" dirty="0"/>
              <a:t>Dentre os/as 135 entrevistados/as na pesquisa 23 (17,03%) disseram que integram alguma cooperativa de apicultores. </a:t>
            </a:r>
          </a:p>
          <a:p>
            <a:r>
              <a:rPr lang="pt-BR" sz="2000" dirty="0"/>
              <a:t>Confirmando que o modelo cooperativo é adequado para garantir maior eficiência no beneficiamento e na comercialização de produtos apícolas, 52,17% dos apicultores cooperados consideram que a cooperativa é essencial para a produção e para a comercialização dos produtos, enquanto 47,82% indicaram que a cooperativa ajuda no processo. </a:t>
            </a:r>
          </a:p>
          <a:p>
            <a:r>
              <a:rPr lang="pt-BR" sz="2000" dirty="0"/>
              <a:t>Em relação ao apoio que é oferecido pelas cooperativas para os apicultores 56,52% destes apontaram treinamento e apoio na aquisição de insumos como </a:t>
            </a:r>
            <a:r>
              <a:rPr lang="pt-BR" sz="2000" dirty="0" err="1"/>
              <a:t>EPI’s</a:t>
            </a:r>
            <a:r>
              <a:rPr lang="pt-BR" sz="2000" dirty="0"/>
              <a:t>, caixas e outros; 78,26% apontaram a disponibilidade de equipamentos para processamento/beneficiamento e análise das floradas que compõe o mel e 82,60% indicaram auxílio na comercialização dos produtos apícolas e na criação e promoção de uma identidade visual para os mesmos.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4983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2537B-1883-4F6D-B7A2-EF5484E4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</a:rPr>
              <a:t>Práticas de Manejo do Pasto Apícola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C53E72-7FBF-474C-BA93-66BDBD7D2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69,56% dos/as apicultores/as não realizam desbaste nas áreas do apiário, ou seja, a vegetação nativa é preservada. </a:t>
            </a:r>
          </a:p>
          <a:p>
            <a:r>
              <a:rPr lang="pt-BR" dirty="0"/>
              <a:t>Apenas 8,69% realizam o desbaste enquanto 21,73% realizam o desbaste apenas nas áreas próximas às caixas. </a:t>
            </a:r>
          </a:p>
          <a:p>
            <a:r>
              <a:rPr lang="pt-BR" dirty="0"/>
              <a:t>Há um indicativo, portanto, de que </a:t>
            </a:r>
            <a:r>
              <a:rPr lang="pt-BR" b="1" dirty="0"/>
              <a:t>a atividade apícola colabora com a conservação do ambiente</a:t>
            </a:r>
            <a:r>
              <a:rPr lang="pt-BR" dirty="0"/>
              <a:t>, uma vez que muitos apiários estão em áreas de vegetação nativa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010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2537B-1883-4F6D-B7A2-EF5484E4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</a:rPr>
              <a:t>Plantio de espécies vegetais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C53E72-7FBF-474C-BA93-66BDBD7D2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287780"/>
          </a:xfrm>
        </p:spPr>
        <p:txBody>
          <a:bodyPr>
            <a:normAutofit/>
          </a:bodyPr>
          <a:lstStyle/>
          <a:p>
            <a:r>
              <a:rPr lang="pt-BR" dirty="0"/>
              <a:t>Para contribuir com o aumento da produtividade na apicultura, 65,21% dos/as apicultores/as cooperados plantam espécies vegetais, enquanto 34,78% não o fazem. </a:t>
            </a:r>
          </a:p>
          <a:p>
            <a:r>
              <a:rPr lang="pt-BR" dirty="0"/>
              <a:t>Esse plantio de frutíferas, espécies nativa e outras espécies </a:t>
            </a:r>
            <a:r>
              <a:rPr lang="pt-BR" b="1" dirty="0"/>
              <a:t>contribui com o reflorestamento e a revitalização da flora e da fauna</a:t>
            </a:r>
            <a:r>
              <a:rPr lang="pt-BR" dirty="0"/>
              <a:t> associada a ela. </a:t>
            </a:r>
          </a:p>
          <a:p>
            <a:r>
              <a:rPr lang="pt-BR" dirty="0"/>
              <a:t>Nos relatos os/as apicultores/as indicaram o plantio de moringa, ingá, eucalipto, </a:t>
            </a:r>
            <a:r>
              <a:rPr lang="pt-BR" dirty="0" err="1"/>
              <a:t>astrapéia</a:t>
            </a:r>
            <a:r>
              <a:rPr lang="pt-BR" dirty="0"/>
              <a:t>, sansão do campo, tamarindo, aroeira, vinhático, </a:t>
            </a:r>
            <a:r>
              <a:rPr lang="pt-BR" dirty="0" err="1"/>
              <a:t>barú</a:t>
            </a:r>
            <a:r>
              <a:rPr lang="pt-BR" dirty="0"/>
              <a:t> e acácia.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86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2537B-1883-4F6D-B7A2-EF5484E4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</a:rPr>
              <a:t>Mudanças em relação a biodiversidade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C53E72-7FBF-474C-BA93-66BDBD7D2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5732"/>
            <a:ext cx="10058400" cy="5012267"/>
          </a:xfrm>
        </p:spPr>
        <p:txBody>
          <a:bodyPr>
            <a:normAutofit lnSpcReduction="10000"/>
          </a:bodyPr>
          <a:lstStyle/>
          <a:p>
            <a:r>
              <a:rPr lang="pt-BR" dirty="0"/>
              <a:t>39,13% dos/as apicultores/as cooperados/as</a:t>
            </a:r>
            <a:br>
              <a:rPr lang="pt-BR" dirty="0"/>
            </a:br>
            <a:r>
              <a:rPr lang="pt-BR" dirty="0"/>
              <a:t>disseram não observaram mudanças ou não tinham condições de avaliar. </a:t>
            </a:r>
          </a:p>
          <a:p>
            <a:r>
              <a:rPr lang="pt-BR" dirty="0"/>
              <a:t>Para 34,78% dos/as sócios de cooperativas houve aumento da biodiversidade, entretanto, para 26,08% houve diminuição. </a:t>
            </a:r>
          </a:p>
          <a:p>
            <a:r>
              <a:rPr lang="pt-BR" dirty="0"/>
              <a:t>Apesar de 65,21% dos/as sócios/as cooperados considerarem que  diminuição, manutenção ou não saberem identificar mudanças na biodiversidade, resulta importante a sinalização de aumento apresentado pelos demais entrevistados/as. </a:t>
            </a:r>
            <a:r>
              <a:rPr lang="pt-BR" b="1" dirty="0"/>
              <a:t>A atuação na cooperativa e as boas práticas de não utilização de agrotóxicos contribuem para o aumento da biodiversidade e para a constituição de sistema agroecológicos. </a:t>
            </a:r>
            <a:br>
              <a:rPr lang="pt-BR" b="1" dirty="0"/>
            </a:b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4365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2537B-1883-4F6D-B7A2-EF5484E4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</a:rPr>
              <a:t>Conclusões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C53E72-7FBF-474C-BA93-66BDBD7D2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5732"/>
            <a:ext cx="10058400" cy="5012267"/>
          </a:xfrm>
        </p:spPr>
        <p:txBody>
          <a:bodyPr>
            <a:normAutofit/>
          </a:bodyPr>
          <a:lstStyle/>
          <a:p>
            <a:r>
              <a:rPr lang="pt-BR" sz="2000" dirty="0"/>
              <a:t>Os/as apicultores/as cooperados/as veem as cooperativas apícolas do semiárido mineiro como ferramenta essencial para os processos de beneficiamento e comercialização do mel.</a:t>
            </a:r>
          </a:p>
          <a:p>
            <a:r>
              <a:rPr lang="pt-BR" sz="2000" dirty="0"/>
              <a:t>Estes/as apicultores/as são motivados a adotar práticas de manejo do pasto apícola que favorecem os sistemas agroecológicos e o aumento da biodiversidade dos territórios. </a:t>
            </a:r>
          </a:p>
          <a:p>
            <a:r>
              <a:rPr lang="pt-BR" sz="2000" dirty="0"/>
              <a:t>Entende-se que a atividade apícola, por sua própria natureza, contribui para o avanço do processo de transição agroecológica. </a:t>
            </a:r>
          </a:p>
          <a:p>
            <a:r>
              <a:rPr lang="pt-BR" sz="2000" dirty="0"/>
              <a:t>Todavia, aponta-se que o fortalecimento do cooperativismo e da economia solidária, bem como a conscientização para a ampliação das práticas agroecológicas são fundamentais para beneficiar os/as apicultores/as cooperados da região. </a:t>
            </a:r>
            <a:br>
              <a:rPr lang="pt-BR" sz="2000" dirty="0"/>
            </a:b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0086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4">
            <a:extLst>
              <a:ext uri="{FF2B5EF4-FFF2-40B4-BE49-F238E27FC236}">
                <a16:creationId xmlns:a16="http://schemas.microsoft.com/office/drawing/2014/main" id="{15BF1A3D-B391-45B0-895E-B6E6DBFA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  <a:ea typeface="Raleway"/>
                <a:cs typeface="Raleway"/>
                <a:sym typeface="Raleway"/>
              </a:rPr>
              <a:t>Agradecimentos</a:t>
            </a:r>
            <a:endParaRPr lang="pt-BR" dirty="0"/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CFD9A1EB-7957-43E2-B833-179CF7454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</p:spPr>
        <p:txBody>
          <a:bodyPr/>
          <a:lstStyle/>
          <a:p>
            <a:r>
              <a:rPr lang="pt-BR" dirty="0"/>
              <a:t>Projeto PDPG/CAPES-FAPEMIG “Cadeia de valor do mel no Semiárido mineiro – análise ecológica, </a:t>
            </a:r>
            <a:r>
              <a:rPr lang="pt-BR" dirty="0" err="1"/>
              <a:t>sócio-econômica</a:t>
            </a:r>
            <a:r>
              <a:rPr lang="pt-BR" dirty="0"/>
              <a:t> e organoléptica com vistas à exportação e ampliação do mercado de </a:t>
            </a:r>
            <a:r>
              <a:rPr lang="pt-BR" dirty="0" err="1"/>
              <a:t>meis</a:t>
            </a:r>
            <a:r>
              <a:rPr lang="pt-BR" dirty="0"/>
              <a:t> especiais" (APQ-03100-21); </a:t>
            </a:r>
          </a:p>
          <a:p>
            <a:r>
              <a:rPr lang="pt-BR" dirty="0"/>
              <a:t>Projeto FAPEMIG "Possibilidades e desafios da produção cooperada de mel no Vale do Jequitinhonha" (APQ-00307-22). </a:t>
            </a:r>
            <a:br>
              <a:rPr lang="pt-BR" dirty="0"/>
            </a:br>
            <a:endParaRPr lang="pt-BR" dirty="0"/>
          </a:p>
          <a:p>
            <a:endParaRPr lang="pt-BR" dirty="0">
              <a:solidFill>
                <a:schemeClr val="accent1"/>
              </a:solidFill>
              <a:latin typeface="Raleway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47A7626-35BE-4311-8C0D-F4C767438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25" y="4054542"/>
            <a:ext cx="7410450" cy="12668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ctrTitle" idx="4294967295"/>
          </p:nvPr>
        </p:nvSpPr>
        <p:spPr>
          <a:xfrm>
            <a:off x="2553600" y="1444750"/>
            <a:ext cx="7084800" cy="25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pt-BR" sz="7200" b="1" dirty="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Obrigado! </a:t>
            </a:r>
            <a:br>
              <a:rPr lang="pt-BR" sz="7200" b="1" dirty="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7200" b="1" dirty="0">
                <a:solidFill>
                  <a:srgbClr val="1155CC"/>
                </a:solidFill>
                <a:latin typeface="Montserrat"/>
              </a:rPr>
              <a:t>¡</a:t>
            </a:r>
            <a:r>
              <a:rPr lang="pt-BR" sz="7200" b="1" dirty="0" err="1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Gracias</a:t>
            </a:r>
            <a:r>
              <a:rPr lang="pt-BR" sz="7200" b="1" dirty="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7200" b="1" dirty="0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3211">
                <a:solidFill>
                  <a:srgbClr val="1155CC"/>
                </a:solidFill>
                <a:latin typeface="Raleway"/>
                <a:ea typeface="Raleway"/>
                <a:cs typeface="Raleway"/>
                <a:sym typeface="Raleway"/>
              </a:rPr>
              <a:t>andre.dardengo</a:t>
            </a:r>
            <a:r>
              <a:rPr lang="es-PY" sz="3211" dirty="0">
                <a:solidFill>
                  <a:srgbClr val="1155CC"/>
                </a:solidFill>
                <a:latin typeface="Raleway"/>
                <a:ea typeface="Raleway"/>
                <a:cs typeface="Raleway"/>
                <a:sym typeface="Raleway"/>
              </a:rPr>
              <a:t>@ufvjm.edu.br</a:t>
            </a:r>
            <a:br>
              <a:rPr lang="es-PY" sz="3211" dirty="0">
                <a:solidFill>
                  <a:srgbClr val="1155CC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s-PY" sz="3211" dirty="0">
                <a:solidFill>
                  <a:srgbClr val="1155CC"/>
                </a:solidFill>
                <a:latin typeface="Raleway"/>
                <a:ea typeface="Raleway"/>
                <a:cs typeface="Raleway"/>
                <a:sym typeface="Raleway"/>
              </a:rPr>
              <a:t>+55 27 99843-8441</a:t>
            </a:r>
            <a:endParaRPr sz="3211" dirty="0">
              <a:solidFill>
                <a:srgbClr val="1155C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1B703-2FAE-49EB-ACBF-9B190C05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</a:rPr>
              <a:t>Projetos de Pesquisa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4F113F-0E2C-46E2-A3D9-F8203E46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“CADEIA DE VALOR DO MEL NO SEMIÁRIDO MINEIRO - ANÁLISE ECOLÓGICA, SÓCIO ECONÔMICA E ORGANOLÉPTICA COM VISTAS À EXPORTAÇÃO E AMPLIAÇÃO DO MERCADO DE MEIS ESPECIAIS” – CAPES/FAPEMIG;</a:t>
            </a:r>
          </a:p>
          <a:p>
            <a:r>
              <a:rPr lang="pt-BR" dirty="0"/>
              <a:t>“POSSIBILIDADES E DESAFIOS DA PRODUÇÃO COOPERADA DE MEL NO VALE DO JEQUITINHONHA” ´FAPEMIG</a:t>
            </a:r>
          </a:p>
        </p:txBody>
      </p:sp>
    </p:spTree>
    <p:extLst>
      <p:ext uri="{BB962C8B-B14F-4D97-AF65-F5344CB8AC3E}">
        <p14:creationId xmlns:p14="http://schemas.microsoft.com/office/powerpoint/2010/main" val="1406953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1B703-2FAE-49EB-ACBF-9B190C05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</a:rPr>
              <a:t>Metodologia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4F113F-0E2C-46E2-A3D9-F8203E46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Abordagem quantitativa e qualitativa;</a:t>
            </a:r>
          </a:p>
          <a:p>
            <a:r>
              <a:rPr lang="pt-BR" dirty="0"/>
              <a:t>Aplicação de 135 questionários a apicultores(as) e meliponicultores(as) do semiárido mineiro.</a:t>
            </a:r>
          </a:p>
          <a:p>
            <a:r>
              <a:rPr lang="pt-BR" b="1" dirty="0"/>
              <a:t>OBJETIVO: </a:t>
            </a:r>
            <a:r>
              <a:rPr lang="pt-BR" dirty="0"/>
              <a:t>O objetivo deste trabalho é identificar as potencialidades das práticas agroecológicas na atividade apícola realizada por apicultores/as cooperados/as na região do semiárido mineiro. 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3257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2537B-1883-4F6D-B7A2-EF5484E4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</a:rPr>
              <a:t>Semiárido Mineiro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C53E72-7FBF-474C-BA93-66BDBD7D2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Semiárido brasileiro é uma região geográfica delimitada pela Superintendência de Desenvolvimento do Nordeste – SUDENE, que considera as condições climáticas dominantes de semiaridez, em especial, a precipitação pluviométrica. </a:t>
            </a:r>
          </a:p>
          <a:p>
            <a:r>
              <a:rPr lang="pt-BR" dirty="0"/>
              <a:t>No estado de Minas Gerais, a Região Semiárida engloba 217 municípios, distribuídos em cinco diferentes mesorregiões: Vale do Jequitinhonha, Norte de Minas, Noroeste de Minas, Vale do Mucuri e Vale do Rio Doce (IBGE, 2022). 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9048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603070-C772-4B1A-B4BA-1ABC2443E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902" y="0"/>
            <a:ext cx="8132095" cy="574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5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182FB8-4301-465D-9415-7E121769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3" name="Picture 10" descr="Brasilagro quer derrubar 10.820 hectares de Cerrado no Norte de Minas - AMDA">
            <a:extLst>
              <a:ext uri="{FF2B5EF4-FFF2-40B4-BE49-F238E27FC236}">
                <a16:creationId xmlns:a16="http://schemas.microsoft.com/office/drawing/2014/main" id="{B06044B4-96F2-4DB9-86A0-135E8981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8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7CAD1-677B-4078-A5FB-5DB30B861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1339"/>
            <a:ext cx="6231483" cy="350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rês municípios do Vale do Jequitinhonha estão entre os que mais desmataram  a Mata Atlântica | Aconteceu no Vale">
            <a:extLst>
              <a:ext uri="{FF2B5EF4-FFF2-40B4-BE49-F238E27FC236}">
                <a16:creationId xmlns:a16="http://schemas.microsoft.com/office/drawing/2014/main" id="{CB5227ED-1353-4561-A3A3-782D942F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78" y="1155317"/>
            <a:ext cx="6088022" cy="36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93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6246012-D827-4612-87AE-7418F860A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504" y="1082144"/>
            <a:ext cx="7085496" cy="3985591"/>
          </a:xfrm>
          <a:prstGeom prst="rect">
            <a:avLst/>
          </a:prstGeom>
        </p:spPr>
      </p:pic>
      <p:pic>
        <p:nvPicPr>
          <p:cNvPr id="4" name="Picture 6" descr="Vale do Lítio , o novo eldorado brasileiro - 15/06/2023 - Ciclocosmo - Folha">
            <a:extLst>
              <a:ext uri="{FF2B5EF4-FFF2-40B4-BE49-F238E27FC236}">
                <a16:creationId xmlns:a16="http://schemas.microsoft.com/office/drawing/2014/main" id="{DE1F13B8-44F8-4191-9DB7-6DC2DA8F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144"/>
            <a:ext cx="5978387" cy="39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1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2537B-1883-4F6D-B7A2-EF5484E4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>
                <a:solidFill>
                  <a:srgbClr val="1155CC"/>
                </a:solidFill>
                <a:latin typeface="Raleway"/>
              </a:rPr>
              <a:t>Economia solidária na apicultura do semiárido mineiro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C53E72-7FBF-474C-BA93-66BDBD7D2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5012266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 economia solidária é uma alternativa ao desemprego desde os anos 1990.</a:t>
            </a:r>
          </a:p>
          <a:p>
            <a:r>
              <a:rPr lang="pt-BR" dirty="0"/>
              <a:t>Dados do Atlas Nacional da Economia Solidária (2013) mostram que os empreendimentos econômicos solidários (EES) estão mais presentes no campo: de 19.708 EES, 10.793 eram rurais.</a:t>
            </a:r>
          </a:p>
          <a:p>
            <a:r>
              <a:rPr lang="pt-BR" dirty="0"/>
              <a:t>Cooperativas e associações auxiliam na superação dos desafios do meio rural: acesso a máquinas e insumos, financiamento, mercados e assistência técnica. </a:t>
            </a:r>
            <a:br>
              <a:rPr lang="pt-BR" dirty="0"/>
            </a:br>
            <a:endParaRPr lang="pt-BR" dirty="0"/>
          </a:p>
          <a:p>
            <a:r>
              <a:rPr lang="pt-BR" dirty="0"/>
              <a:t>Cooperativa dos apicultores do Vale do Jequitinhonha (</a:t>
            </a:r>
            <a:r>
              <a:rPr lang="pt-BR" dirty="0" err="1"/>
              <a:t>Cooapivaje</a:t>
            </a:r>
            <a:r>
              <a:rPr lang="pt-BR" dirty="0"/>
              <a:t>). </a:t>
            </a:r>
          </a:p>
          <a:p>
            <a:r>
              <a:rPr lang="pt-BR" dirty="0"/>
              <a:t>Cooperativa de apicultores e agricultores familiares do norte de Minas (</a:t>
            </a:r>
            <a:r>
              <a:rPr lang="pt-BR" dirty="0" err="1"/>
              <a:t>Coopemapi</a:t>
            </a:r>
            <a:r>
              <a:rPr lang="pt-BR" dirty="0"/>
              <a:t>). 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721324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1167</Words>
  <Application>Microsoft Office PowerPoint</Application>
  <PresentationFormat>Widescreen</PresentationFormat>
  <Paragraphs>50</Paragraphs>
  <Slides>18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Montserrat</vt:lpstr>
      <vt:lpstr>Raleway</vt:lpstr>
      <vt:lpstr>Simple Light</vt:lpstr>
      <vt:lpstr>Apicultura, Economia Solidária e Agroecologia no Semiárido Mineiro</vt:lpstr>
      <vt:lpstr>Projetos de Pesquisa</vt:lpstr>
      <vt:lpstr>Metodologia</vt:lpstr>
      <vt:lpstr>Semiárido Mineiro</vt:lpstr>
      <vt:lpstr>Apresentação do PowerPoint</vt:lpstr>
      <vt:lpstr>Apresentação do PowerPoint</vt:lpstr>
      <vt:lpstr>Apresentação do PowerPoint</vt:lpstr>
      <vt:lpstr>Apresentação do PowerPoint</vt:lpstr>
      <vt:lpstr>Economia solidária na apicultura do semiárido mineiro</vt:lpstr>
      <vt:lpstr>Mel Jequitinhonha e Mel das Gerais</vt:lpstr>
      <vt:lpstr>Perfil dos apicultores</vt:lpstr>
      <vt:lpstr>Apicultores cooperados</vt:lpstr>
      <vt:lpstr>Práticas de Manejo do Pasto Apícola</vt:lpstr>
      <vt:lpstr>Plantio de espécies vegetais</vt:lpstr>
      <vt:lpstr>Mudanças em relação a biodiversidade</vt:lpstr>
      <vt:lpstr>Conclusões</vt:lpstr>
      <vt:lpstr>Agradecimentos</vt:lpstr>
      <vt:lpstr>Obrigado!  ¡Gracias! andre.dardengo@ufvjm.edu.br +55 27 99843-8441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Apicultura, Economia Solidária e Agroecologia no Semiárido Mineiro</dc:title>
  <dc:creator>pc2</dc:creator>
  <cp:lastModifiedBy>André Moulin Dardengo</cp:lastModifiedBy>
  <cp:revision>22</cp:revision>
  <dcterms:created xsi:type="dcterms:W3CDTF">2024-10-08T16:17:25Z</dcterms:created>
  <dcterms:modified xsi:type="dcterms:W3CDTF">2024-10-24T14:28:14Z</dcterms:modified>
</cp:coreProperties>
</file>