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7" r:id="rId4"/>
    <p:sldId id="268" r:id="rId5"/>
    <p:sldId id="266" r:id="rId6"/>
    <p:sldId id="260" r:id="rId7"/>
    <p:sldId id="269" r:id="rId8"/>
    <p:sldId id="263" r:id="rId9"/>
    <p:sldId id="265" r:id="rId10"/>
    <p:sldId id="257" r:id="rId11"/>
  </p:sldIdLst>
  <p:sldSz cx="12192000" cy="6858000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Franklin Gothic Book" panose="020B0503020102020204" pitchFamily="34" charset="0"/>
      <p:regular r:id="rId14"/>
      <p: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B038F-4608-431F-93AC-5F8A9ED5D6AE}" type="doc">
      <dgm:prSet loTypeId="urn:microsoft.com/office/officeart/2005/8/layout/radial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DF7943C7-5E47-454A-8477-E99E0EC0A736}">
      <dgm:prSet phldrT="[Texto]" custT="1"/>
      <dgm:spPr/>
      <dgm:t>
        <a:bodyPr/>
        <a:lstStyle/>
        <a:p>
          <a:r>
            <a:rPr lang="es-CO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Investigación participativa basada en comunidad- CBR</a:t>
          </a:r>
        </a:p>
      </dgm:t>
    </dgm:pt>
    <dgm:pt modelId="{D93FD964-DD16-4D7F-B32D-8A71EDFDC671}" type="parTrans" cxnId="{2D1AF508-C12F-479F-AEF9-5EA71080E61B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0C405CC3-C67E-4972-BA52-4FDC2B98420A}" type="sibTrans" cxnId="{2D1AF508-C12F-479F-AEF9-5EA71080E61B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112198A7-99F4-491B-9FC6-0E6E3DBACF99}">
      <dgm:prSet phldrT="[Texto]" custT="1"/>
      <dgm:spPr/>
      <dgm:t>
        <a:bodyPr/>
        <a:lstStyle/>
        <a:p>
          <a:r>
            <a:rPr lang="es-CO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Transformación social </a:t>
          </a:r>
        </a:p>
      </dgm:t>
    </dgm:pt>
    <dgm:pt modelId="{E5027C6E-3748-46A1-AFEC-3991FE49CA12}" type="parTrans" cxnId="{8E0BEAC4-67D8-4C5B-A643-BBB17142B535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0C169982-90CC-481C-9A6E-4E49B792C67E}" type="sibTrans" cxnId="{8E0BEAC4-67D8-4C5B-A643-BBB17142B535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AFDBEA30-0315-405A-A4E5-3DC8F86B01A5}">
      <dgm:prSet phldrT="[Texto]" custT="1"/>
      <dgm:spPr/>
      <dgm:t>
        <a:bodyPr/>
        <a:lstStyle/>
        <a:p>
          <a:r>
            <a:rPr lang="es-CO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“Coaliciones” (</a:t>
          </a:r>
          <a:r>
            <a:rPr lang="es-CO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partnerships</a:t>
          </a:r>
          <a:r>
            <a:rPr lang="es-CO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)</a:t>
          </a:r>
        </a:p>
      </dgm:t>
    </dgm:pt>
    <dgm:pt modelId="{94922F63-F334-4451-A378-A0EA2B3B9A5B}" type="parTrans" cxnId="{99294C20-DB27-46BA-9197-43980836C441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CBE154B5-AA32-4B5B-AD3B-440657BB98F7}" type="sibTrans" cxnId="{99294C20-DB27-46BA-9197-43980836C441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53AA5426-DAC9-453A-AEDA-5B858A8B3841}">
      <dgm:prSet phldrT="[Texto]" custT="1"/>
      <dgm:spPr/>
      <dgm:t>
        <a:bodyPr/>
        <a:lstStyle/>
        <a:p>
          <a:r>
            <a:rPr lang="es-CO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Principio participativo</a:t>
          </a:r>
        </a:p>
      </dgm:t>
    </dgm:pt>
    <dgm:pt modelId="{F1D19C04-5FD9-4DB6-A4D5-A4ECF249EF65}" type="parTrans" cxnId="{E6DBA8BB-F561-4E16-963D-5245CA791A28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DA8FD4B7-4B86-4505-924F-DB1BCF26E953}" type="sibTrans" cxnId="{E6DBA8BB-F561-4E16-963D-5245CA791A28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55FBC7F1-67EC-4064-9872-E40F557A0492}">
      <dgm:prSet phldrT="[Texto]"/>
      <dgm:spPr/>
      <dgm:t>
        <a:bodyPr/>
        <a:lstStyle/>
        <a:p>
          <a:endParaRPr lang="es-CO" sz="1800" dirty="0">
            <a:latin typeface="Franklin Gothic Book" panose="020B0503020102020204" pitchFamily="34" charset="0"/>
          </a:endParaRPr>
        </a:p>
      </dgm:t>
    </dgm:pt>
    <dgm:pt modelId="{808DD68E-ABDF-4473-9974-58769D14DBCC}" type="parTrans" cxnId="{561DA9D1-6ABF-45C9-ACCE-C1689DD3B15C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8B0068F2-16C9-4DC3-9455-1904581F6127}" type="sibTrans" cxnId="{561DA9D1-6ABF-45C9-ACCE-C1689DD3B15C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DB2FF382-69EB-4BF9-962C-9DE6825C51C0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331AF171-7D3C-4444-9EC1-1CB0D1E1BF1A}" type="parTrans" cxnId="{9DD568F5-299D-4C2B-8B1F-B0BD09AA1B08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CAA3F140-F0A7-4D5E-A75E-7BC4909B725C}" type="sibTrans" cxnId="{9DD568F5-299D-4C2B-8B1F-B0BD09AA1B08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71550B91-CAAF-4E04-A4B5-DFB26D028D14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3A50F2D5-2699-475F-89F9-B2E53A320CA8}" type="parTrans" cxnId="{9F65E31D-A8A6-48DF-8826-DF5CA3A30D3A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299E8C79-D52B-4274-9675-1780E46FEEFB}" type="sibTrans" cxnId="{9F65E31D-A8A6-48DF-8826-DF5CA3A30D3A}">
      <dgm:prSet/>
      <dgm:spPr/>
      <dgm:t>
        <a:bodyPr/>
        <a:lstStyle/>
        <a:p>
          <a:endParaRPr lang="es-CO" sz="1800">
            <a:latin typeface="Franklin Gothic Book" panose="020B0503020102020204" pitchFamily="34" charset="0"/>
          </a:endParaRPr>
        </a:p>
      </dgm:t>
    </dgm:pt>
    <dgm:pt modelId="{AFFC157A-0F6F-4C3C-996C-B225355D81E9}" type="pres">
      <dgm:prSet presAssocID="{007B038F-4608-431F-93AC-5F8A9ED5D6AE}" presName="composite" presStyleCnt="0">
        <dgm:presLayoutVars>
          <dgm:chMax val="1"/>
          <dgm:dir/>
          <dgm:resizeHandles val="exact"/>
        </dgm:presLayoutVars>
      </dgm:prSet>
      <dgm:spPr/>
    </dgm:pt>
    <dgm:pt modelId="{7E3EEB7B-9FA3-4A25-A9B7-C7E18B8F349B}" type="pres">
      <dgm:prSet presAssocID="{007B038F-4608-431F-93AC-5F8A9ED5D6AE}" presName="radial" presStyleCnt="0">
        <dgm:presLayoutVars>
          <dgm:animLvl val="ctr"/>
        </dgm:presLayoutVars>
      </dgm:prSet>
      <dgm:spPr/>
    </dgm:pt>
    <dgm:pt modelId="{D58900CC-A168-4366-BD50-76E7DDF09B15}" type="pres">
      <dgm:prSet presAssocID="{DF7943C7-5E47-454A-8477-E99E0EC0A736}" presName="centerShape" presStyleLbl="vennNode1" presStyleIdx="0" presStyleCnt="4" custScaleX="141800"/>
      <dgm:spPr/>
    </dgm:pt>
    <dgm:pt modelId="{36A824AB-3890-4FF7-90F0-AD4024E0689F}" type="pres">
      <dgm:prSet presAssocID="{112198A7-99F4-491B-9FC6-0E6E3DBACF99}" presName="node" presStyleLbl="vennNode1" presStyleIdx="1" presStyleCnt="4" custScaleX="219648" custScaleY="85189">
        <dgm:presLayoutVars>
          <dgm:bulletEnabled val="1"/>
        </dgm:presLayoutVars>
      </dgm:prSet>
      <dgm:spPr/>
    </dgm:pt>
    <dgm:pt modelId="{C118BCFC-E9A7-4D28-8A6F-F06D93E88985}" type="pres">
      <dgm:prSet presAssocID="{AFDBEA30-0315-405A-A4E5-3DC8F86B01A5}" presName="node" presStyleLbl="vennNode1" presStyleIdx="2" presStyleCnt="4" custScaleX="184798" custScaleY="85189">
        <dgm:presLayoutVars>
          <dgm:bulletEnabled val="1"/>
        </dgm:presLayoutVars>
      </dgm:prSet>
      <dgm:spPr/>
    </dgm:pt>
    <dgm:pt modelId="{0D551C79-5E13-4021-BACE-622B0A550820}" type="pres">
      <dgm:prSet presAssocID="{53AA5426-DAC9-453A-AEDA-5B858A8B3841}" presName="node" presStyleLbl="vennNode1" presStyleIdx="3" presStyleCnt="4" custScaleX="163777" custScaleY="85189">
        <dgm:presLayoutVars>
          <dgm:bulletEnabled val="1"/>
        </dgm:presLayoutVars>
      </dgm:prSet>
      <dgm:spPr/>
    </dgm:pt>
  </dgm:ptLst>
  <dgm:cxnLst>
    <dgm:cxn modelId="{2D1AF508-C12F-479F-AEF9-5EA71080E61B}" srcId="{007B038F-4608-431F-93AC-5F8A9ED5D6AE}" destId="{DF7943C7-5E47-454A-8477-E99E0EC0A736}" srcOrd="0" destOrd="0" parTransId="{D93FD964-DD16-4D7F-B32D-8A71EDFDC671}" sibTransId="{0C405CC3-C67E-4972-BA52-4FDC2B98420A}"/>
    <dgm:cxn modelId="{D8813D09-1BFA-4E1C-AEA7-CA4C5F0C8889}" type="presOf" srcId="{007B038F-4608-431F-93AC-5F8A9ED5D6AE}" destId="{AFFC157A-0F6F-4C3C-996C-B225355D81E9}" srcOrd="0" destOrd="0" presId="urn:microsoft.com/office/officeart/2005/8/layout/radial3"/>
    <dgm:cxn modelId="{D0E4E013-2966-47AB-B67C-E92D5CFD2296}" type="presOf" srcId="{AFDBEA30-0315-405A-A4E5-3DC8F86B01A5}" destId="{C118BCFC-E9A7-4D28-8A6F-F06D93E88985}" srcOrd="0" destOrd="0" presId="urn:microsoft.com/office/officeart/2005/8/layout/radial3"/>
    <dgm:cxn modelId="{9F65E31D-A8A6-48DF-8826-DF5CA3A30D3A}" srcId="{007B038F-4608-431F-93AC-5F8A9ED5D6AE}" destId="{71550B91-CAAF-4E04-A4B5-DFB26D028D14}" srcOrd="3" destOrd="0" parTransId="{3A50F2D5-2699-475F-89F9-B2E53A320CA8}" sibTransId="{299E8C79-D52B-4274-9675-1780E46FEEFB}"/>
    <dgm:cxn modelId="{99294C20-DB27-46BA-9197-43980836C441}" srcId="{DF7943C7-5E47-454A-8477-E99E0EC0A736}" destId="{AFDBEA30-0315-405A-A4E5-3DC8F86B01A5}" srcOrd="1" destOrd="0" parTransId="{94922F63-F334-4451-A378-A0EA2B3B9A5B}" sibTransId="{CBE154B5-AA32-4B5B-AD3B-440657BB98F7}"/>
    <dgm:cxn modelId="{DBD0DE32-6F64-40B5-A914-EB317139E963}" type="presOf" srcId="{112198A7-99F4-491B-9FC6-0E6E3DBACF99}" destId="{36A824AB-3890-4FF7-90F0-AD4024E0689F}" srcOrd="0" destOrd="0" presId="urn:microsoft.com/office/officeart/2005/8/layout/radial3"/>
    <dgm:cxn modelId="{8BA6DB69-008E-46E7-8BCC-AABA622CE338}" type="presOf" srcId="{53AA5426-DAC9-453A-AEDA-5B858A8B3841}" destId="{0D551C79-5E13-4021-BACE-622B0A550820}" srcOrd="0" destOrd="0" presId="urn:microsoft.com/office/officeart/2005/8/layout/radial3"/>
    <dgm:cxn modelId="{E38C4AB5-D82E-4001-9F94-6DCD2D9C1825}" type="presOf" srcId="{DF7943C7-5E47-454A-8477-E99E0EC0A736}" destId="{D58900CC-A168-4366-BD50-76E7DDF09B15}" srcOrd="0" destOrd="0" presId="urn:microsoft.com/office/officeart/2005/8/layout/radial3"/>
    <dgm:cxn modelId="{E6DBA8BB-F561-4E16-963D-5245CA791A28}" srcId="{DF7943C7-5E47-454A-8477-E99E0EC0A736}" destId="{53AA5426-DAC9-453A-AEDA-5B858A8B3841}" srcOrd="2" destOrd="0" parTransId="{F1D19C04-5FD9-4DB6-A4D5-A4ECF249EF65}" sibTransId="{DA8FD4B7-4B86-4505-924F-DB1BCF26E953}"/>
    <dgm:cxn modelId="{8E0BEAC4-67D8-4C5B-A643-BBB17142B535}" srcId="{DF7943C7-5E47-454A-8477-E99E0EC0A736}" destId="{112198A7-99F4-491B-9FC6-0E6E3DBACF99}" srcOrd="0" destOrd="0" parTransId="{E5027C6E-3748-46A1-AFEC-3991FE49CA12}" sibTransId="{0C169982-90CC-481C-9A6E-4E49B792C67E}"/>
    <dgm:cxn modelId="{561DA9D1-6ABF-45C9-ACCE-C1689DD3B15C}" srcId="{007B038F-4608-431F-93AC-5F8A9ED5D6AE}" destId="{55FBC7F1-67EC-4064-9872-E40F557A0492}" srcOrd="1" destOrd="0" parTransId="{808DD68E-ABDF-4473-9974-58769D14DBCC}" sibTransId="{8B0068F2-16C9-4DC3-9455-1904581F6127}"/>
    <dgm:cxn modelId="{9DD568F5-299D-4C2B-8B1F-B0BD09AA1B08}" srcId="{007B038F-4608-431F-93AC-5F8A9ED5D6AE}" destId="{DB2FF382-69EB-4BF9-962C-9DE6825C51C0}" srcOrd="2" destOrd="0" parTransId="{331AF171-7D3C-4444-9EC1-1CB0D1E1BF1A}" sibTransId="{CAA3F140-F0A7-4D5E-A75E-7BC4909B725C}"/>
    <dgm:cxn modelId="{AC35D0AD-B3D5-4B1F-9915-0D7984E61DAF}" type="presParOf" srcId="{AFFC157A-0F6F-4C3C-996C-B225355D81E9}" destId="{7E3EEB7B-9FA3-4A25-A9B7-C7E18B8F349B}" srcOrd="0" destOrd="0" presId="urn:microsoft.com/office/officeart/2005/8/layout/radial3"/>
    <dgm:cxn modelId="{C9CFEC0A-BB9C-4671-9901-D9D66924EA2A}" type="presParOf" srcId="{7E3EEB7B-9FA3-4A25-A9B7-C7E18B8F349B}" destId="{D58900CC-A168-4366-BD50-76E7DDF09B15}" srcOrd="0" destOrd="0" presId="urn:microsoft.com/office/officeart/2005/8/layout/radial3"/>
    <dgm:cxn modelId="{6E7B7069-CC99-42BB-A2E0-234219479DC0}" type="presParOf" srcId="{7E3EEB7B-9FA3-4A25-A9B7-C7E18B8F349B}" destId="{36A824AB-3890-4FF7-90F0-AD4024E0689F}" srcOrd="1" destOrd="0" presId="urn:microsoft.com/office/officeart/2005/8/layout/radial3"/>
    <dgm:cxn modelId="{A706BA1C-D4B9-4813-A0EE-59C423CF894D}" type="presParOf" srcId="{7E3EEB7B-9FA3-4A25-A9B7-C7E18B8F349B}" destId="{C118BCFC-E9A7-4D28-8A6F-F06D93E88985}" srcOrd="2" destOrd="0" presId="urn:microsoft.com/office/officeart/2005/8/layout/radial3"/>
    <dgm:cxn modelId="{EABD49E4-D963-4015-91E1-D4216AF74175}" type="presParOf" srcId="{7E3EEB7B-9FA3-4A25-A9B7-C7E18B8F349B}" destId="{0D551C79-5E13-4021-BACE-622B0A55082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9AB03-0D52-4E2B-BCA9-FB3B73F197D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51AB1AA-54B8-4F47-A851-B9CA261FCA9B}">
      <dgm:prSet/>
      <dgm:spPr/>
      <dgm:t>
        <a:bodyPr/>
        <a:lstStyle/>
        <a:p>
          <a:r>
            <a:rPr lang="es-ES"/>
            <a:t>Recuperación de semillas nativas</a:t>
          </a:r>
          <a:endParaRPr lang="es-CO"/>
        </a:p>
      </dgm:t>
    </dgm:pt>
    <dgm:pt modelId="{1A3A0044-B3C5-4A05-8FA2-78B2AC0DD050}" type="parTrans" cxnId="{7F5E3789-500A-4330-89B3-BF44E4A017DA}">
      <dgm:prSet/>
      <dgm:spPr/>
      <dgm:t>
        <a:bodyPr/>
        <a:lstStyle/>
        <a:p>
          <a:endParaRPr lang="es-CO"/>
        </a:p>
      </dgm:t>
    </dgm:pt>
    <dgm:pt modelId="{1923EBED-AE32-4726-8183-9F4BF4A5443C}" type="sibTrans" cxnId="{7F5E3789-500A-4330-89B3-BF44E4A017DA}">
      <dgm:prSet/>
      <dgm:spPr/>
      <dgm:t>
        <a:bodyPr/>
        <a:lstStyle/>
        <a:p>
          <a:endParaRPr lang="es-CO"/>
        </a:p>
      </dgm:t>
    </dgm:pt>
    <dgm:pt modelId="{541F4EB6-A4B6-48EB-AAE1-D2525B41B364}">
      <dgm:prSet/>
      <dgm:spPr/>
      <dgm:t>
        <a:bodyPr/>
        <a:lstStyle/>
        <a:p>
          <a:r>
            <a:rPr lang="es-ES"/>
            <a:t>Tules demostrativos y su implementación</a:t>
          </a:r>
          <a:endParaRPr lang="es-CO"/>
        </a:p>
      </dgm:t>
    </dgm:pt>
    <dgm:pt modelId="{E69CEB6E-3D84-4DCF-B54B-94019727A75A}" type="parTrans" cxnId="{2F54372A-445B-4372-A152-325584984393}">
      <dgm:prSet/>
      <dgm:spPr/>
      <dgm:t>
        <a:bodyPr/>
        <a:lstStyle/>
        <a:p>
          <a:endParaRPr lang="es-CO"/>
        </a:p>
      </dgm:t>
    </dgm:pt>
    <dgm:pt modelId="{D6BB10BA-13E3-4DD6-B4FF-9D8C708B9835}" type="sibTrans" cxnId="{2F54372A-445B-4372-A152-325584984393}">
      <dgm:prSet/>
      <dgm:spPr/>
      <dgm:t>
        <a:bodyPr/>
        <a:lstStyle/>
        <a:p>
          <a:endParaRPr lang="es-CO"/>
        </a:p>
      </dgm:t>
    </dgm:pt>
    <dgm:pt modelId="{4357713A-2B59-4857-B03D-75F67C82D822}">
      <dgm:prSet/>
      <dgm:spPr/>
      <dgm:t>
        <a:bodyPr/>
        <a:lstStyle/>
        <a:p>
          <a:r>
            <a:rPr lang="es-ES"/>
            <a:t>Calendario agrícola Nasa</a:t>
          </a:r>
          <a:endParaRPr lang="es-CO"/>
        </a:p>
      </dgm:t>
    </dgm:pt>
    <dgm:pt modelId="{25C1DFB7-F086-48D1-9159-56F79715C162}" type="parTrans" cxnId="{2F430B70-3D4C-49CC-BC19-B046B80345CB}">
      <dgm:prSet/>
      <dgm:spPr/>
      <dgm:t>
        <a:bodyPr/>
        <a:lstStyle/>
        <a:p>
          <a:endParaRPr lang="es-CO"/>
        </a:p>
      </dgm:t>
    </dgm:pt>
    <dgm:pt modelId="{ACFBF48C-AF45-49D5-AEE6-34151FCF5182}" type="sibTrans" cxnId="{2F430B70-3D4C-49CC-BC19-B046B80345CB}">
      <dgm:prSet/>
      <dgm:spPr/>
      <dgm:t>
        <a:bodyPr/>
        <a:lstStyle/>
        <a:p>
          <a:endParaRPr lang="es-CO"/>
        </a:p>
      </dgm:t>
    </dgm:pt>
    <dgm:pt modelId="{F9BFA01D-6C59-4BD8-9FEC-A8F0C8FDACAD}">
      <dgm:prSet/>
      <dgm:spPr/>
      <dgm:t>
        <a:bodyPr/>
        <a:lstStyle/>
        <a:p>
          <a:r>
            <a:rPr lang="es-ES"/>
            <a:t>Acompañamiento, sensibilización y capacitación</a:t>
          </a:r>
          <a:endParaRPr lang="es-CO"/>
        </a:p>
      </dgm:t>
    </dgm:pt>
    <dgm:pt modelId="{42E5E5E9-C20D-4143-81E4-8A9264E3F55D}" type="parTrans" cxnId="{80908264-C7BE-40E2-AC80-7D37DF13287C}">
      <dgm:prSet/>
      <dgm:spPr/>
      <dgm:t>
        <a:bodyPr/>
        <a:lstStyle/>
        <a:p>
          <a:endParaRPr lang="es-CO"/>
        </a:p>
      </dgm:t>
    </dgm:pt>
    <dgm:pt modelId="{8F8746E4-5A43-4011-A635-19DBE5D987E7}" type="sibTrans" cxnId="{80908264-C7BE-40E2-AC80-7D37DF13287C}">
      <dgm:prSet/>
      <dgm:spPr/>
      <dgm:t>
        <a:bodyPr/>
        <a:lstStyle/>
        <a:p>
          <a:endParaRPr lang="es-CO"/>
        </a:p>
      </dgm:t>
    </dgm:pt>
    <dgm:pt modelId="{D0D21D29-3C4C-4ADD-97D0-22AE9E60EAE3}" type="pres">
      <dgm:prSet presAssocID="{DDF9AB03-0D52-4E2B-BCA9-FB3B73F197D8}" presName="Name0" presStyleCnt="0">
        <dgm:presLayoutVars>
          <dgm:dir/>
          <dgm:resizeHandles val="exact"/>
        </dgm:presLayoutVars>
      </dgm:prSet>
      <dgm:spPr/>
    </dgm:pt>
    <dgm:pt modelId="{298E85D6-9EE3-440C-B2A1-268553E5FAE8}" type="pres">
      <dgm:prSet presAssocID="{DDF9AB03-0D52-4E2B-BCA9-FB3B73F197D8}" presName="fgShape" presStyleLbl="fgShp" presStyleIdx="0" presStyleCnt="1" custLinFactNeighborX="0" custLinFactNeighborY="-20478"/>
      <dgm:spPr/>
    </dgm:pt>
    <dgm:pt modelId="{8B46C663-1F27-43CB-95D1-7D23F4CF0017}" type="pres">
      <dgm:prSet presAssocID="{DDF9AB03-0D52-4E2B-BCA9-FB3B73F197D8}" presName="linComp" presStyleCnt="0"/>
      <dgm:spPr/>
    </dgm:pt>
    <dgm:pt modelId="{77DA8420-1473-4872-9969-6B758EC34E27}" type="pres">
      <dgm:prSet presAssocID="{151AB1AA-54B8-4F47-A851-B9CA261FCA9B}" presName="compNode" presStyleCnt="0"/>
      <dgm:spPr/>
    </dgm:pt>
    <dgm:pt modelId="{5516FEC6-824D-41C8-827F-B4B4BEE372E8}" type="pres">
      <dgm:prSet presAssocID="{151AB1AA-54B8-4F47-A851-B9CA261FCA9B}" presName="bkgdShape" presStyleLbl="node1" presStyleIdx="0" presStyleCnt="4"/>
      <dgm:spPr/>
    </dgm:pt>
    <dgm:pt modelId="{1E57C06D-2EC8-41E1-B4C8-D57AFED340C0}" type="pres">
      <dgm:prSet presAssocID="{151AB1AA-54B8-4F47-A851-B9CA261FCA9B}" presName="nodeTx" presStyleLbl="node1" presStyleIdx="0" presStyleCnt="4">
        <dgm:presLayoutVars>
          <dgm:bulletEnabled val="1"/>
        </dgm:presLayoutVars>
      </dgm:prSet>
      <dgm:spPr/>
    </dgm:pt>
    <dgm:pt modelId="{CE538217-F292-4289-BF3B-5DFD1312B263}" type="pres">
      <dgm:prSet presAssocID="{151AB1AA-54B8-4F47-A851-B9CA261FCA9B}" presName="invisiNode" presStyleLbl="node1" presStyleIdx="0" presStyleCnt="4"/>
      <dgm:spPr/>
    </dgm:pt>
    <dgm:pt modelId="{FD2BE6EB-3EAD-44E3-9204-A62A8854C08D}" type="pres">
      <dgm:prSet presAssocID="{151AB1AA-54B8-4F47-A851-B9CA261FCA9B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C35801D-A052-4595-BE7F-0AA2DFD5A2EA}" type="pres">
      <dgm:prSet presAssocID="{1923EBED-AE32-4726-8183-9F4BF4A5443C}" presName="sibTrans" presStyleLbl="sibTrans2D1" presStyleIdx="0" presStyleCnt="0"/>
      <dgm:spPr/>
    </dgm:pt>
    <dgm:pt modelId="{59C9F41A-F5CE-4BFC-BBC7-6830BEB87BD0}" type="pres">
      <dgm:prSet presAssocID="{541F4EB6-A4B6-48EB-AAE1-D2525B41B364}" presName="compNode" presStyleCnt="0"/>
      <dgm:spPr/>
    </dgm:pt>
    <dgm:pt modelId="{978EAEFA-150D-42E2-B266-9219A37F749B}" type="pres">
      <dgm:prSet presAssocID="{541F4EB6-A4B6-48EB-AAE1-D2525B41B364}" presName="bkgdShape" presStyleLbl="node1" presStyleIdx="1" presStyleCnt="4" custLinFactNeighborX="113" custLinFactNeighborY="755"/>
      <dgm:spPr/>
    </dgm:pt>
    <dgm:pt modelId="{AF098E00-ECA1-4DA0-84C8-C58C1B4AE062}" type="pres">
      <dgm:prSet presAssocID="{541F4EB6-A4B6-48EB-AAE1-D2525B41B364}" presName="nodeTx" presStyleLbl="node1" presStyleIdx="1" presStyleCnt="4">
        <dgm:presLayoutVars>
          <dgm:bulletEnabled val="1"/>
        </dgm:presLayoutVars>
      </dgm:prSet>
      <dgm:spPr/>
    </dgm:pt>
    <dgm:pt modelId="{820D2263-FABD-4BB0-92DC-8D804A9C7D6C}" type="pres">
      <dgm:prSet presAssocID="{541F4EB6-A4B6-48EB-AAE1-D2525B41B364}" presName="invisiNode" presStyleLbl="node1" presStyleIdx="1" presStyleCnt="4"/>
      <dgm:spPr/>
    </dgm:pt>
    <dgm:pt modelId="{0827D509-D4C5-45DF-ABF2-B482DCACE96F}" type="pres">
      <dgm:prSet presAssocID="{541F4EB6-A4B6-48EB-AAE1-D2525B41B364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89D9EA50-7E17-4359-9761-247126BF2AE4}" type="pres">
      <dgm:prSet presAssocID="{D6BB10BA-13E3-4DD6-B4FF-9D8C708B9835}" presName="sibTrans" presStyleLbl="sibTrans2D1" presStyleIdx="0" presStyleCnt="0"/>
      <dgm:spPr/>
    </dgm:pt>
    <dgm:pt modelId="{6AF41F05-32DF-4E39-91E2-5063792F9B73}" type="pres">
      <dgm:prSet presAssocID="{4357713A-2B59-4857-B03D-75F67C82D822}" presName="compNode" presStyleCnt="0"/>
      <dgm:spPr/>
    </dgm:pt>
    <dgm:pt modelId="{2456DB07-6DEA-404D-BA5F-3FB2CB4B55FB}" type="pres">
      <dgm:prSet presAssocID="{4357713A-2B59-4857-B03D-75F67C82D822}" presName="bkgdShape" presStyleLbl="node1" presStyleIdx="2" presStyleCnt="4"/>
      <dgm:spPr/>
    </dgm:pt>
    <dgm:pt modelId="{1DD8FD0B-F8B0-43AB-9D9A-878E18FD12FE}" type="pres">
      <dgm:prSet presAssocID="{4357713A-2B59-4857-B03D-75F67C82D822}" presName="nodeTx" presStyleLbl="node1" presStyleIdx="2" presStyleCnt="4">
        <dgm:presLayoutVars>
          <dgm:bulletEnabled val="1"/>
        </dgm:presLayoutVars>
      </dgm:prSet>
      <dgm:spPr/>
    </dgm:pt>
    <dgm:pt modelId="{94D2B650-47FA-475C-80A8-24777C3D42AD}" type="pres">
      <dgm:prSet presAssocID="{4357713A-2B59-4857-B03D-75F67C82D822}" presName="invisiNode" presStyleLbl="node1" presStyleIdx="2" presStyleCnt="4"/>
      <dgm:spPr/>
    </dgm:pt>
    <dgm:pt modelId="{43401CF3-7A17-46AE-B7BA-AF28D52B7246}" type="pres">
      <dgm:prSet presAssocID="{4357713A-2B59-4857-B03D-75F67C82D82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D508E27-9D96-416E-A120-33B1C6FFB666}" type="pres">
      <dgm:prSet presAssocID="{ACFBF48C-AF45-49D5-AEE6-34151FCF5182}" presName="sibTrans" presStyleLbl="sibTrans2D1" presStyleIdx="0" presStyleCnt="0"/>
      <dgm:spPr/>
    </dgm:pt>
    <dgm:pt modelId="{E79C005F-77C2-476B-A7F0-A337E7BC4163}" type="pres">
      <dgm:prSet presAssocID="{F9BFA01D-6C59-4BD8-9FEC-A8F0C8FDACAD}" presName="compNode" presStyleCnt="0"/>
      <dgm:spPr/>
    </dgm:pt>
    <dgm:pt modelId="{515CE7B3-CA67-4572-9BDC-2CD9990AAEF6}" type="pres">
      <dgm:prSet presAssocID="{F9BFA01D-6C59-4BD8-9FEC-A8F0C8FDACAD}" presName="bkgdShape" presStyleLbl="node1" presStyleIdx="3" presStyleCnt="4"/>
      <dgm:spPr/>
    </dgm:pt>
    <dgm:pt modelId="{62577562-D64E-4F07-9ADD-C8BF9BDAC5D2}" type="pres">
      <dgm:prSet presAssocID="{F9BFA01D-6C59-4BD8-9FEC-A8F0C8FDACAD}" presName="nodeTx" presStyleLbl="node1" presStyleIdx="3" presStyleCnt="4">
        <dgm:presLayoutVars>
          <dgm:bulletEnabled val="1"/>
        </dgm:presLayoutVars>
      </dgm:prSet>
      <dgm:spPr/>
    </dgm:pt>
    <dgm:pt modelId="{9181EC4F-0ECE-45C4-9BAB-5E7C359AE7DB}" type="pres">
      <dgm:prSet presAssocID="{F9BFA01D-6C59-4BD8-9FEC-A8F0C8FDACAD}" presName="invisiNode" presStyleLbl="node1" presStyleIdx="3" presStyleCnt="4"/>
      <dgm:spPr/>
    </dgm:pt>
    <dgm:pt modelId="{B5A6B2F5-E948-43BA-A6BB-35D29519BC66}" type="pres">
      <dgm:prSet presAssocID="{F9BFA01D-6C59-4BD8-9FEC-A8F0C8FDACAD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B24D5605-3E69-4186-9164-E08F207F63F5}" type="presOf" srcId="{541F4EB6-A4B6-48EB-AAE1-D2525B41B364}" destId="{AF098E00-ECA1-4DA0-84C8-C58C1B4AE062}" srcOrd="1" destOrd="0" presId="urn:microsoft.com/office/officeart/2005/8/layout/hList7"/>
    <dgm:cxn modelId="{852D2C0A-68B0-436E-950C-E037649B5F80}" type="presOf" srcId="{DDF9AB03-0D52-4E2B-BCA9-FB3B73F197D8}" destId="{D0D21D29-3C4C-4ADD-97D0-22AE9E60EAE3}" srcOrd="0" destOrd="0" presId="urn:microsoft.com/office/officeart/2005/8/layout/hList7"/>
    <dgm:cxn modelId="{A6DB9D29-147F-4015-8A6E-41F6B612C972}" type="presOf" srcId="{151AB1AA-54B8-4F47-A851-B9CA261FCA9B}" destId="{5516FEC6-824D-41C8-827F-B4B4BEE372E8}" srcOrd="0" destOrd="0" presId="urn:microsoft.com/office/officeart/2005/8/layout/hList7"/>
    <dgm:cxn modelId="{2F54372A-445B-4372-A152-325584984393}" srcId="{DDF9AB03-0D52-4E2B-BCA9-FB3B73F197D8}" destId="{541F4EB6-A4B6-48EB-AAE1-D2525B41B364}" srcOrd="1" destOrd="0" parTransId="{E69CEB6E-3D84-4DCF-B54B-94019727A75A}" sibTransId="{D6BB10BA-13E3-4DD6-B4FF-9D8C708B9835}"/>
    <dgm:cxn modelId="{C385EE32-881B-466E-A3A4-2351220F2581}" type="presOf" srcId="{4357713A-2B59-4857-B03D-75F67C82D822}" destId="{2456DB07-6DEA-404D-BA5F-3FB2CB4B55FB}" srcOrd="0" destOrd="0" presId="urn:microsoft.com/office/officeart/2005/8/layout/hList7"/>
    <dgm:cxn modelId="{8D9EF637-0184-4115-8CE5-6CCB63080920}" type="presOf" srcId="{ACFBF48C-AF45-49D5-AEE6-34151FCF5182}" destId="{2D508E27-9D96-416E-A120-33B1C6FFB666}" srcOrd="0" destOrd="0" presId="urn:microsoft.com/office/officeart/2005/8/layout/hList7"/>
    <dgm:cxn modelId="{B1C6AD3A-CFE1-45D7-832B-41DDBA695753}" type="presOf" srcId="{1923EBED-AE32-4726-8183-9F4BF4A5443C}" destId="{4C35801D-A052-4595-BE7F-0AA2DFD5A2EA}" srcOrd="0" destOrd="0" presId="urn:microsoft.com/office/officeart/2005/8/layout/hList7"/>
    <dgm:cxn modelId="{E82F1263-5E3F-41E4-9F96-62D90ADFADDC}" type="presOf" srcId="{D6BB10BA-13E3-4DD6-B4FF-9D8C708B9835}" destId="{89D9EA50-7E17-4359-9761-247126BF2AE4}" srcOrd="0" destOrd="0" presId="urn:microsoft.com/office/officeart/2005/8/layout/hList7"/>
    <dgm:cxn modelId="{C3235243-E9B7-4318-9952-0BF31630485C}" type="presOf" srcId="{F9BFA01D-6C59-4BD8-9FEC-A8F0C8FDACAD}" destId="{515CE7B3-CA67-4572-9BDC-2CD9990AAEF6}" srcOrd="0" destOrd="0" presId="urn:microsoft.com/office/officeart/2005/8/layout/hList7"/>
    <dgm:cxn modelId="{80908264-C7BE-40E2-AC80-7D37DF13287C}" srcId="{DDF9AB03-0D52-4E2B-BCA9-FB3B73F197D8}" destId="{F9BFA01D-6C59-4BD8-9FEC-A8F0C8FDACAD}" srcOrd="3" destOrd="0" parTransId="{42E5E5E9-C20D-4143-81E4-8A9264E3F55D}" sibTransId="{8F8746E4-5A43-4011-A635-19DBE5D987E7}"/>
    <dgm:cxn modelId="{D2565F49-EE09-4E68-B914-FCDB9A96D222}" type="presOf" srcId="{F9BFA01D-6C59-4BD8-9FEC-A8F0C8FDACAD}" destId="{62577562-D64E-4F07-9ADD-C8BF9BDAC5D2}" srcOrd="1" destOrd="0" presId="urn:microsoft.com/office/officeart/2005/8/layout/hList7"/>
    <dgm:cxn modelId="{2F430B70-3D4C-49CC-BC19-B046B80345CB}" srcId="{DDF9AB03-0D52-4E2B-BCA9-FB3B73F197D8}" destId="{4357713A-2B59-4857-B03D-75F67C82D822}" srcOrd="2" destOrd="0" parTransId="{25C1DFB7-F086-48D1-9159-56F79715C162}" sibTransId="{ACFBF48C-AF45-49D5-AEE6-34151FCF5182}"/>
    <dgm:cxn modelId="{7F5E3789-500A-4330-89B3-BF44E4A017DA}" srcId="{DDF9AB03-0D52-4E2B-BCA9-FB3B73F197D8}" destId="{151AB1AA-54B8-4F47-A851-B9CA261FCA9B}" srcOrd="0" destOrd="0" parTransId="{1A3A0044-B3C5-4A05-8FA2-78B2AC0DD050}" sibTransId="{1923EBED-AE32-4726-8183-9F4BF4A5443C}"/>
    <dgm:cxn modelId="{0F5E6F97-EB4E-4C0B-ABB2-C87ECDF14602}" type="presOf" srcId="{151AB1AA-54B8-4F47-A851-B9CA261FCA9B}" destId="{1E57C06D-2EC8-41E1-B4C8-D57AFED340C0}" srcOrd="1" destOrd="0" presId="urn:microsoft.com/office/officeart/2005/8/layout/hList7"/>
    <dgm:cxn modelId="{1E3CD6B5-1291-4843-94EC-DA3DF855CF87}" type="presOf" srcId="{541F4EB6-A4B6-48EB-AAE1-D2525B41B364}" destId="{978EAEFA-150D-42E2-B266-9219A37F749B}" srcOrd="0" destOrd="0" presId="urn:microsoft.com/office/officeart/2005/8/layout/hList7"/>
    <dgm:cxn modelId="{722632EE-E945-49FD-B1B5-3F13690FB108}" type="presOf" srcId="{4357713A-2B59-4857-B03D-75F67C82D822}" destId="{1DD8FD0B-F8B0-43AB-9D9A-878E18FD12FE}" srcOrd="1" destOrd="0" presId="urn:microsoft.com/office/officeart/2005/8/layout/hList7"/>
    <dgm:cxn modelId="{55BB13B0-2BBF-469D-9F70-1EDA50C7918B}" type="presParOf" srcId="{D0D21D29-3C4C-4ADD-97D0-22AE9E60EAE3}" destId="{298E85D6-9EE3-440C-B2A1-268553E5FAE8}" srcOrd="0" destOrd="0" presId="urn:microsoft.com/office/officeart/2005/8/layout/hList7"/>
    <dgm:cxn modelId="{8F6FFEB9-4DC2-483E-8086-14AC2F65276B}" type="presParOf" srcId="{D0D21D29-3C4C-4ADD-97D0-22AE9E60EAE3}" destId="{8B46C663-1F27-43CB-95D1-7D23F4CF0017}" srcOrd="1" destOrd="0" presId="urn:microsoft.com/office/officeart/2005/8/layout/hList7"/>
    <dgm:cxn modelId="{20890430-B0D2-4D76-AC2C-E1BA4CD6B85B}" type="presParOf" srcId="{8B46C663-1F27-43CB-95D1-7D23F4CF0017}" destId="{77DA8420-1473-4872-9969-6B758EC34E27}" srcOrd="0" destOrd="0" presId="urn:microsoft.com/office/officeart/2005/8/layout/hList7"/>
    <dgm:cxn modelId="{0ABD7F68-E16A-41C1-A666-5E335D60503F}" type="presParOf" srcId="{77DA8420-1473-4872-9969-6B758EC34E27}" destId="{5516FEC6-824D-41C8-827F-B4B4BEE372E8}" srcOrd="0" destOrd="0" presId="urn:microsoft.com/office/officeart/2005/8/layout/hList7"/>
    <dgm:cxn modelId="{9FF1837A-EEAF-4AC6-AE29-7AB4FBB8536F}" type="presParOf" srcId="{77DA8420-1473-4872-9969-6B758EC34E27}" destId="{1E57C06D-2EC8-41E1-B4C8-D57AFED340C0}" srcOrd="1" destOrd="0" presId="urn:microsoft.com/office/officeart/2005/8/layout/hList7"/>
    <dgm:cxn modelId="{ADACE80F-745C-4E70-9879-5A4C3A183B97}" type="presParOf" srcId="{77DA8420-1473-4872-9969-6B758EC34E27}" destId="{CE538217-F292-4289-BF3B-5DFD1312B263}" srcOrd="2" destOrd="0" presId="urn:microsoft.com/office/officeart/2005/8/layout/hList7"/>
    <dgm:cxn modelId="{515C2A9D-3E67-4697-875F-8E0247525AA5}" type="presParOf" srcId="{77DA8420-1473-4872-9969-6B758EC34E27}" destId="{FD2BE6EB-3EAD-44E3-9204-A62A8854C08D}" srcOrd="3" destOrd="0" presId="urn:microsoft.com/office/officeart/2005/8/layout/hList7"/>
    <dgm:cxn modelId="{1EF08850-E636-45A0-914E-C9DDF682F7A9}" type="presParOf" srcId="{8B46C663-1F27-43CB-95D1-7D23F4CF0017}" destId="{4C35801D-A052-4595-BE7F-0AA2DFD5A2EA}" srcOrd="1" destOrd="0" presId="urn:microsoft.com/office/officeart/2005/8/layout/hList7"/>
    <dgm:cxn modelId="{733FE658-2534-4C96-B113-DEDDFA885976}" type="presParOf" srcId="{8B46C663-1F27-43CB-95D1-7D23F4CF0017}" destId="{59C9F41A-F5CE-4BFC-BBC7-6830BEB87BD0}" srcOrd="2" destOrd="0" presId="urn:microsoft.com/office/officeart/2005/8/layout/hList7"/>
    <dgm:cxn modelId="{E4BE7813-9E03-4FEF-BDC4-5DFB82000D9F}" type="presParOf" srcId="{59C9F41A-F5CE-4BFC-BBC7-6830BEB87BD0}" destId="{978EAEFA-150D-42E2-B266-9219A37F749B}" srcOrd="0" destOrd="0" presId="urn:microsoft.com/office/officeart/2005/8/layout/hList7"/>
    <dgm:cxn modelId="{2A6C8547-379B-4F46-9A23-B23244E93936}" type="presParOf" srcId="{59C9F41A-F5CE-4BFC-BBC7-6830BEB87BD0}" destId="{AF098E00-ECA1-4DA0-84C8-C58C1B4AE062}" srcOrd="1" destOrd="0" presId="urn:microsoft.com/office/officeart/2005/8/layout/hList7"/>
    <dgm:cxn modelId="{434F373B-492A-4DA0-A0A2-455CC92BBCF0}" type="presParOf" srcId="{59C9F41A-F5CE-4BFC-BBC7-6830BEB87BD0}" destId="{820D2263-FABD-4BB0-92DC-8D804A9C7D6C}" srcOrd="2" destOrd="0" presId="urn:microsoft.com/office/officeart/2005/8/layout/hList7"/>
    <dgm:cxn modelId="{65003055-6353-4B94-A120-C71FC37808E3}" type="presParOf" srcId="{59C9F41A-F5CE-4BFC-BBC7-6830BEB87BD0}" destId="{0827D509-D4C5-45DF-ABF2-B482DCACE96F}" srcOrd="3" destOrd="0" presId="urn:microsoft.com/office/officeart/2005/8/layout/hList7"/>
    <dgm:cxn modelId="{64C21D60-F9D6-4569-8C45-99AC42C995DD}" type="presParOf" srcId="{8B46C663-1F27-43CB-95D1-7D23F4CF0017}" destId="{89D9EA50-7E17-4359-9761-247126BF2AE4}" srcOrd="3" destOrd="0" presId="urn:microsoft.com/office/officeart/2005/8/layout/hList7"/>
    <dgm:cxn modelId="{434FD705-DA71-4D59-B96B-8B0CDD509AD4}" type="presParOf" srcId="{8B46C663-1F27-43CB-95D1-7D23F4CF0017}" destId="{6AF41F05-32DF-4E39-91E2-5063792F9B73}" srcOrd="4" destOrd="0" presId="urn:microsoft.com/office/officeart/2005/8/layout/hList7"/>
    <dgm:cxn modelId="{EC4E1894-6D97-42C8-910E-A0241407F974}" type="presParOf" srcId="{6AF41F05-32DF-4E39-91E2-5063792F9B73}" destId="{2456DB07-6DEA-404D-BA5F-3FB2CB4B55FB}" srcOrd="0" destOrd="0" presId="urn:microsoft.com/office/officeart/2005/8/layout/hList7"/>
    <dgm:cxn modelId="{FB9EC538-C79B-40C8-AB81-2B5A3A638DDF}" type="presParOf" srcId="{6AF41F05-32DF-4E39-91E2-5063792F9B73}" destId="{1DD8FD0B-F8B0-43AB-9D9A-878E18FD12FE}" srcOrd="1" destOrd="0" presId="urn:microsoft.com/office/officeart/2005/8/layout/hList7"/>
    <dgm:cxn modelId="{FDCEBB93-0ABB-48DB-B093-1E58BB071B33}" type="presParOf" srcId="{6AF41F05-32DF-4E39-91E2-5063792F9B73}" destId="{94D2B650-47FA-475C-80A8-24777C3D42AD}" srcOrd="2" destOrd="0" presId="urn:microsoft.com/office/officeart/2005/8/layout/hList7"/>
    <dgm:cxn modelId="{386F2CD3-F61E-47A6-A4CA-8D8DF2A4FDCC}" type="presParOf" srcId="{6AF41F05-32DF-4E39-91E2-5063792F9B73}" destId="{43401CF3-7A17-46AE-B7BA-AF28D52B7246}" srcOrd="3" destOrd="0" presId="urn:microsoft.com/office/officeart/2005/8/layout/hList7"/>
    <dgm:cxn modelId="{77A98594-03D7-4BBA-A424-AA63921E5697}" type="presParOf" srcId="{8B46C663-1F27-43CB-95D1-7D23F4CF0017}" destId="{2D508E27-9D96-416E-A120-33B1C6FFB666}" srcOrd="5" destOrd="0" presId="urn:microsoft.com/office/officeart/2005/8/layout/hList7"/>
    <dgm:cxn modelId="{C8D863C9-F610-4CEE-8454-752F93244B8A}" type="presParOf" srcId="{8B46C663-1F27-43CB-95D1-7D23F4CF0017}" destId="{E79C005F-77C2-476B-A7F0-A337E7BC4163}" srcOrd="6" destOrd="0" presId="urn:microsoft.com/office/officeart/2005/8/layout/hList7"/>
    <dgm:cxn modelId="{FCD9D5B6-C847-49A9-BB88-354F4B28F11F}" type="presParOf" srcId="{E79C005F-77C2-476B-A7F0-A337E7BC4163}" destId="{515CE7B3-CA67-4572-9BDC-2CD9990AAEF6}" srcOrd="0" destOrd="0" presId="urn:microsoft.com/office/officeart/2005/8/layout/hList7"/>
    <dgm:cxn modelId="{AE7DD240-D3BC-4242-ADDD-5312A0D1A7D6}" type="presParOf" srcId="{E79C005F-77C2-476B-A7F0-A337E7BC4163}" destId="{62577562-D64E-4F07-9ADD-C8BF9BDAC5D2}" srcOrd="1" destOrd="0" presId="urn:microsoft.com/office/officeart/2005/8/layout/hList7"/>
    <dgm:cxn modelId="{9A28E373-A429-4B2C-A91C-EC1DF71799B8}" type="presParOf" srcId="{E79C005F-77C2-476B-A7F0-A337E7BC4163}" destId="{9181EC4F-0ECE-45C4-9BAB-5E7C359AE7DB}" srcOrd="2" destOrd="0" presId="urn:microsoft.com/office/officeart/2005/8/layout/hList7"/>
    <dgm:cxn modelId="{16728A5B-287D-467A-A9C1-8E12E7FE99F9}" type="presParOf" srcId="{E79C005F-77C2-476B-A7F0-A337E7BC4163}" destId="{B5A6B2F5-E948-43BA-A6BB-35D29519BC6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900CC-A168-4366-BD50-76E7DDF09B15}">
      <dsp:nvSpPr>
        <dsp:cNvPr id="0" name=""/>
        <dsp:cNvSpPr/>
      </dsp:nvSpPr>
      <dsp:spPr>
        <a:xfrm>
          <a:off x="2128668" y="1177014"/>
          <a:ext cx="3501616" cy="24694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Investigación participativa basada en comunidad- CBR</a:t>
          </a:r>
        </a:p>
      </dsp:txBody>
      <dsp:txXfrm>
        <a:off x="2641468" y="1538650"/>
        <a:ext cx="2476016" cy="1746132"/>
      </dsp:txXfrm>
    </dsp:sp>
    <dsp:sp modelId="{36A824AB-3890-4FF7-90F0-AD4024E0689F}">
      <dsp:nvSpPr>
        <dsp:cNvPr id="0" name=""/>
        <dsp:cNvSpPr/>
      </dsp:nvSpPr>
      <dsp:spPr>
        <a:xfrm>
          <a:off x="2523476" y="279222"/>
          <a:ext cx="2711999" cy="1051830"/>
        </a:xfrm>
        <a:prstGeom prst="ellipse">
          <a:avLst/>
        </a:prstGeom>
        <a:solidFill>
          <a:schemeClr val="accent3">
            <a:alpha val="50000"/>
            <a:hueOff val="-3327773"/>
            <a:satOff val="28205"/>
            <a:lumOff val="28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Transformación social </a:t>
          </a:r>
        </a:p>
      </dsp:txBody>
      <dsp:txXfrm>
        <a:off x="2920639" y="433259"/>
        <a:ext cx="1917673" cy="743756"/>
      </dsp:txXfrm>
    </dsp:sp>
    <dsp:sp modelId="{C118BCFC-E9A7-4D28-8A6F-F06D93E88985}">
      <dsp:nvSpPr>
        <dsp:cNvPr id="0" name=""/>
        <dsp:cNvSpPr/>
      </dsp:nvSpPr>
      <dsp:spPr>
        <a:xfrm>
          <a:off x="4129961" y="2689090"/>
          <a:ext cx="2281705" cy="1051830"/>
        </a:xfrm>
        <a:prstGeom prst="ellipse">
          <a:avLst/>
        </a:prstGeom>
        <a:solidFill>
          <a:schemeClr val="accent3">
            <a:alpha val="50000"/>
            <a:hueOff val="-6655546"/>
            <a:satOff val="56410"/>
            <a:lumOff val="5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“Coaliciones” (</a:t>
          </a:r>
          <a:r>
            <a:rPr lang="es-CO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partnerships</a:t>
          </a:r>
          <a:r>
            <a:rPr lang="es-CO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)</a:t>
          </a:r>
        </a:p>
      </dsp:txBody>
      <dsp:txXfrm>
        <a:off x="4464109" y="2843127"/>
        <a:ext cx="1613409" cy="743756"/>
      </dsp:txXfrm>
    </dsp:sp>
    <dsp:sp modelId="{0D551C79-5E13-4021-BACE-622B0A550820}">
      <dsp:nvSpPr>
        <dsp:cNvPr id="0" name=""/>
        <dsp:cNvSpPr/>
      </dsp:nvSpPr>
      <dsp:spPr>
        <a:xfrm>
          <a:off x="1477059" y="2689090"/>
          <a:ext cx="2022158" cy="1051830"/>
        </a:xfrm>
        <a:prstGeom prst="ellipse">
          <a:avLst/>
        </a:prstGeom>
        <a:solidFill>
          <a:schemeClr val="accent3">
            <a:alpha val="50000"/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Principio participativo</a:t>
          </a:r>
        </a:p>
      </dsp:txBody>
      <dsp:txXfrm>
        <a:off x="1773197" y="2843127"/>
        <a:ext cx="1429882" cy="743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6FEC6-824D-41C8-827F-B4B4BEE372E8}">
      <dsp:nvSpPr>
        <dsp:cNvPr id="0" name=""/>
        <dsp:cNvSpPr/>
      </dsp:nvSpPr>
      <dsp:spPr>
        <a:xfrm>
          <a:off x="2418" y="0"/>
          <a:ext cx="2535186" cy="3725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Recuperación de semillas nativas</a:t>
          </a:r>
          <a:endParaRPr lang="es-CO" sz="2100" kern="1200"/>
        </a:p>
      </dsp:txBody>
      <dsp:txXfrm>
        <a:off x="2418" y="1490316"/>
        <a:ext cx="2535186" cy="1490316"/>
      </dsp:txXfrm>
    </dsp:sp>
    <dsp:sp modelId="{FD2BE6EB-3EAD-44E3-9204-A62A8854C08D}">
      <dsp:nvSpPr>
        <dsp:cNvPr id="0" name=""/>
        <dsp:cNvSpPr/>
      </dsp:nvSpPr>
      <dsp:spPr>
        <a:xfrm>
          <a:off x="649668" y="223547"/>
          <a:ext cx="1240688" cy="12406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EAEFA-150D-42E2-B266-9219A37F749B}">
      <dsp:nvSpPr>
        <dsp:cNvPr id="0" name=""/>
        <dsp:cNvSpPr/>
      </dsp:nvSpPr>
      <dsp:spPr>
        <a:xfrm>
          <a:off x="2616525" y="0"/>
          <a:ext cx="2535186" cy="3725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Tules demostrativos y su implementación</a:t>
          </a:r>
          <a:endParaRPr lang="es-CO" sz="2100" kern="1200"/>
        </a:p>
      </dsp:txBody>
      <dsp:txXfrm>
        <a:off x="2616525" y="1490316"/>
        <a:ext cx="2535186" cy="1490316"/>
      </dsp:txXfrm>
    </dsp:sp>
    <dsp:sp modelId="{0827D509-D4C5-45DF-ABF2-B482DCACE96F}">
      <dsp:nvSpPr>
        <dsp:cNvPr id="0" name=""/>
        <dsp:cNvSpPr/>
      </dsp:nvSpPr>
      <dsp:spPr>
        <a:xfrm>
          <a:off x="3260910" y="223547"/>
          <a:ext cx="1240688" cy="12406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6DB07-6DEA-404D-BA5F-3FB2CB4B55FB}">
      <dsp:nvSpPr>
        <dsp:cNvPr id="0" name=""/>
        <dsp:cNvSpPr/>
      </dsp:nvSpPr>
      <dsp:spPr>
        <a:xfrm>
          <a:off x="5224903" y="0"/>
          <a:ext cx="2535186" cy="3725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Calendario agrícola Nasa</a:t>
          </a:r>
          <a:endParaRPr lang="es-CO" sz="2100" kern="1200"/>
        </a:p>
      </dsp:txBody>
      <dsp:txXfrm>
        <a:off x="5224903" y="1490316"/>
        <a:ext cx="2535186" cy="1490316"/>
      </dsp:txXfrm>
    </dsp:sp>
    <dsp:sp modelId="{43401CF3-7A17-46AE-B7BA-AF28D52B7246}">
      <dsp:nvSpPr>
        <dsp:cNvPr id="0" name=""/>
        <dsp:cNvSpPr/>
      </dsp:nvSpPr>
      <dsp:spPr>
        <a:xfrm>
          <a:off x="5872152" y="223547"/>
          <a:ext cx="1240688" cy="124068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CE7B3-CA67-4572-9BDC-2CD9990AAEF6}">
      <dsp:nvSpPr>
        <dsp:cNvPr id="0" name=""/>
        <dsp:cNvSpPr/>
      </dsp:nvSpPr>
      <dsp:spPr>
        <a:xfrm>
          <a:off x="7836145" y="0"/>
          <a:ext cx="2535186" cy="3725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Acompañamiento, sensibilización y capacitación</a:t>
          </a:r>
          <a:endParaRPr lang="es-CO" sz="2100" kern="1200"/>
        </a:p>
      </dsp:txBody>
      <dsp:txXfrm>
        <a:off x="7836145" y="1490316"/>
        <a:ext cx="2535186" cy="1490316"/>
      </dsp:txXfrm>
    </dsp:sp>
    <dsp:sp modelId="{B5A6B2F5-E948-43BA-A6BB-35D29519BC66}">
      <dsp:nvSpPr>
        <dsp:cNvPr id="0" name=""/>
        <dsp:cNvSpPr/>
      </dsp:nvSpPr>
      <dsp:spPr>
        <a:xfrm>
          <a:off x="8483394" y="223547"/>
          <a:ext cx="1240688" cy="124068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E85D6-9EE3-440C-B2A1-268553E5FAE8}">
      <dsp:nvSpPr>
        <dsp:cNvPr id="0" name=""/>
        <dsp:cNvSpPr/>
      </dsp:nvSpPr>
      <dsp:spPr>
        <a:xfrm>
          <a:off x="414950" y="2866186"/>
          <a:ext cx="9543850" cy="55886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9fca200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9fca2001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387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11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459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653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25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250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ennifer.lopez@udea.edu.c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9.jpg"/><Relationship Id="rId7" Type="http://schemas.openxmlformats.org/officeDocument/2006/relationships/image" Target="../media/image6.pn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diagramData" Target="../diagrams/data1.xml"/><Relationship Id="rId5" Type="http://schemas.openxmlformats.org/officeDocument/2006/relationships/image" Target="../media/image4.png"/><Relationship Id="rId15" Type="http://schemas.microsoft.com/office/2007/relationships/diagramDrawing" Target="../diagrams/drawing1.xml"/><Relationship Id="rId10" Type="http://schemas.openxmlformats.org/officeDocument/2006/relationships/image" Target="../media/image11.jpe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9.jp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4.png"/><Relationship Id="rId10" Type="http://schemas.openxmlformats.org/officeDocument/2006/relationships/diagramData" Target="../diagrams/data2.xml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9fca20012_0_10"/>
          <p:cNvSpPr txBox="1">
            <a:spLocks noGrp="1"/>
          </p:cNvSpPr>
          <p:nvPr>
            <p:ph type="ctrTitle"/>
          </p:nvPr>
        </p:nvSpPr>
        <p:spPr>
          <a:xfrm>
            <a:off x="2519494" y="247439"/>
            <a:ext cx="7791000" cy="285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ES" sz="3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Fortalecimiento local y comunitario de la autonomía alimentaria a partir del rescate de prácticas propias y ancestrales en el Resguardo indígena Nasa Páez-Huila, Colombia.</a:t>
            </a:r>
          </a:p>
        </p:txBody>
      </p:sp>
      <p:sp>
        <p:nvSpPr>
          <p:cNvPr id="86" name="Google Shape;86;g309fca20012_0_10"/>
          <p:cNvSpPr txBox="1"/>
          <p:nvPr/>
        </p:nvSpPr>
        <p:spPr>
          <a:xfrm>
            <a:off x="6643268" y="3640257"/>
            <a:ext cx="5201700" cy="81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Por: Jennifer Marcela López Ríos</a:t>
            </a:r>
            <a:endParaRPr sz="2511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5799788" y="1576875"/>
            <a:ext cx="5243350" cy="185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8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Gracias!!</a:t>
            </a:r>
            <a:endParaRPr sz="8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86;g309fca20012_0_10">
            <a:extLst>
              <a:ext uri="{FF2B5EF4-FFF2-40B4-BE49-F238E27FC236}">
                <a16:creationId xmlns:a16="http://schemas.microsoft.com/office/drawing/2014/main" id="{446B48D8-6B4E-4D6F-AD8F-B6249C489033}"/>
              </a:ext>
            </a:extLst>
          </p:cNvPr>
          <p:cNvSpPr txBox="1"/>
          <p:nvPr/>
        </p:nvSpPr>
        <p:spPr>
          <a:xfrm>
            <a:off x="7341993" y="4461923"/>
            <a:ext cx="5201700" cy="81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ES" sz="220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jennifer.lopez@udea.edu.co</a:t>
            </a:r>
            <a:r>
              <a:rPr lang="es-ES" sz="220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2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1353165" y="1865367"/>
            <a:ext cx="9148095" cy="289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s-ES" sz="3000" b="1" dirty="0">
                <a:latin typeface="Franklin Gothic Book" panose="020B0503020102020204" pitchFamily="34" charset="0"/>
              </a:rPr>
              <a:t>C</a:t>
            </a:r>
            <a:r>
              <a:rPr lang="es-CO" sz="3000" b="1" dirty="0" err="1">
                <a:latin typeface="Franklin Gothic Book" panose="020B0503020102020204" pitchFamily="34" charset="0"/>
              </a:rPr>
              <a:t>onvocatoria</a:t>
            </a:r>
            <a:r>
              <a:rPr lang="es-CO" sz="3000" b="1" dirty="0">
                <a:latin typeface="Franklin Gothic Book" panose="020B0503020102020204" pitchFamily="34" charset="0"/>
              </a:rPr>
              <a:t> </a:t>
            </a:r>
            <a:r>
              <a:rPr lang="es-CO" sz="3000" b="1" dirty="0" err="1">
                <a:latin typeface="Franklin Gothic Book" panose="020B0503020102020204" pitchFamily="34" charset="0"/>
              </a:rPr>
              <a:t>Minciencias</a:t>
            </a:r>
            <a:r>
              <a:rPr lang="es-CO" sz="3000" b="1" dirty="0">
                <a:latin typeface="Franklin Gothic Book" panose="020B0503020102020204" pitchFamily="34" charset="0"/>
              </a:rPr>
              <a:t> 843 - 2021 </a:t>
            </a:r>
            <a:br>
              <a:rPr lang="es-CO" sz="3000" b="1" dirty="0">
                <a:latin typeface="Franklin Gothic Book" panose="020B0503020102020204" pitchFamily="34" charset="0"/>
              </a:rPr>
            </a:br>
            <a:br>
              <a:rPr lang="es-CO" sz="3000" b="1" dirty="0">
                <a:latin typeface="Franklin Gothic Book" panose="020B0503020102020204" pitchFamily="34" charset="0"/>
              </a:rPr>
            </a:br>
            <a:r>
              <a:rPr lang="es-ES" sz="3000" dirty="0">
                <a:latin typeface="Franklin Gothic Book" panose="020B0503020102020204" pitchFamily="34" charset="0"/>
              </a:rPr>
              <a:t>Financiar proyectos de </a:t>
            </a:r>
            <a:r>
              <a:rPr lang="es-ES" sz="3000" dirty="0" err="1">
                <a:latin typeface="Franklin Gothic Book" panose="020B0503020102020204" pitchFamily="34" charset="0"/>
              </a:rPr>
              <a:t>CTeI</a:t>
            </a:r>
            <a:r>
              <a:rPr lang="es-ES" sz="3000" dirty="0">
                <a:latin typeface="Franklin Gothic Book" panose="020B0503020102020204" pitchFamily="34" charset="0"/>
              </a:rPr>
              <a:t> en salud y consolidar las capacidades técnicas y científicas de Institutos públicos de I+D y Centros autónomos de investigación con reconocimiento vigente por Colciencias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882C39A-2323-4B9E-8AF9-AD4D8EAFCE61}"/>
              </a:ext>
            </a:extLst>
          </p:cNvPr>
          <p:cNvGrpSpPr/>
          <p:nvPr/>
        </p:nvGrpSpPr>
        <p:grpSpPr>
          <a:xfrm>
            <a:off x="1480414" y="95258"/>
            <a:ext cx="8310700" cy="1653600"/>
            <a:chOff x="4040735" y="5845467"/>
            <a:chExt cx="7987196" cy="111588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07AEB74-3D99-46C3-B623-E83D8BDF5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735" y="6070096"/>
              <a:ext cx="2348146" cy="67310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2B6F6A0-D6ED-46A7-B891-2300F9E1C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712" y="5845467"/>
              <a:ext cx="1660382" cy="111588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7F9037D-F3C9-4031-BC8D-91F83FE21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925" y="6128989"/>
              <a:ext cx="1800502" cy="548094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D8FBB47-3762-4753-9E66-99F77BE02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094" y="6129732"/>
              <a:ext cx="959163" cy="548093"/>
            </a:xfrm>
            <a:prstGeom prst="rect">
              <a:avLst/>
            </a:prstGeom>
          </p:spPr>
        </p:pic>
        <p:pic>
          <p:nvPicPr>
            <p:cNvPr id="8" name="Imagen 7" descr="Diagrama&#10;&#10;Descripción generada automáticamente">
              <a:extLst>
                <a:ext uri="{FF2B5EF4-FFF2-40B4-BE49-F238E27FC236}">
                  <a16:creationId xmlns:a16="http://schemas.microsoft.com/office/drawing/2014/main" id="{FD2A4EFC-B9E5-4268-A9D9-3383BF343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095" y="6092427"/>
              <a:ext cx="655924" cy="650773"/>
            </a:xfrm>
            <a:prstGeom prst="rect">
              <a:avLst/>
            </a:prstGeom>
          </p:spPr>
        </p:pic>
        <p:pic>
          <p:nvPicPr>
            <p:cNvPr id="9" name="Picture 4" descr="Símbolos del CRIHU">
              <a:extLst>
                <a:ext uri="{FF2B5EF4-FFF2-40B4-BE49-F238E27FC236}">
                  <a16:creationId xmlns:a16="http://schemas.microsoft.com/office/drawing/2014/main" id="{6B4CB05C-F410-45DD-84E2-33C2D2A3B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7687" y="6092427"/>
              <a:ext cx="660244" cy="64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265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48CF62C7-DC04-4A60-A8A7-C7CF9470693B}"/>
              </a:ext>
            </a:extLst>
          </p:cNvPr>
          <p:cNvGrpSpPr/>
          <p:nvPr/>
        </p:nvGrpSpPr>
        <p:grpSpPr>
          <a:xfrm>
            <a:off x="1522617" y="-119298"/>
            <a:ext cx="7930872" cy="1372180"/>
            <a:chOff x="4040735" y="5845467"/>
            <a:chExt cx="7987196" cy="111588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1AF3CAE-A5D9-41B0-B174-93B418D6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735" y="6070096"/>
              <a:ext cx="2348146" cy="67310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837616F-FC60-4621-BF7B-10042ED29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712" y="5845467"/>
              <a:ext cx="1660382" cy="111588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815A4CC-3372-47A2-B452-5877682EC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925" y="6128989"/>
              <a:ext cx="1800502" cy="548094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D9B6EA4-AC3F-44C1-BE2E-51D68A1D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094" y="6129732"/>
              <a:ext cx="959163" cy="548093"/>
            </a:xfrm>
            <a:prstGeom prst="rect">
              <a:avLst/>
            </a:prstGeom>
          </p:spPr>
        </p:pic>
        <p:pic>
          <p:nvPicPr>
            <p:cNvPr id="8" name="Imagen 7" descr="Diagrama&#10;&#10;Descripción generada automáticamente">
              <a:extLst>
                <a:ext uri="{FF2B5EF4-FFF2-40B4-BE49-F238E27FC236}">
                  <a16:creationId xmlns:a16="http://schemas.microsoft.com/office/drawing/2014/main" id="{D93DBD27-37D1-4C2C-8B06-C9B46C883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095" y="6092427"/>
              <a:ext cx="655924" cy="650773"/>
            </a:xfrm>
            <a:prstGeom prst="rect">
              <a:avLst/>
            </a:prstGeom>
          </p:spPr>
        </p:pic>
        <p:pic>
          <p:nvPicPr>
            <p:cNvPr id="9" name="Picture 4" descr="Símbolos del CRIHU">
              <a:extLst>
                <a:ext uri="{FF2B5EF4-FFF2-40B4-BE49-F238E27FC236}">
                  <a16:creationId xmlns:a16="http://schemas.microsoft.com/office/drawing/2014/main" id="{9CEBE66E-40BC-40D6-A6FD-14498F209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7687" y="6092427"/>
              <a:ext cx="660244" cy="64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893A1BC-BCEF-4632-B04C-7D6C2E096B08}"/>
              </a:ext>
            </a:extLst>
          </p:cNvPr>
          <p:cNvSpPr txBox="1">
            <a:spLocks/>
          </p:cNvSpPr>
          <p:nvPr/>
        </p:nvSpPr>
        <p:spPr>
          <a:xfrm>
            <a:off x="429756" y="1815307"/>
            <a:ext cx="6848896" cy="380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2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Aumento del hambre global </a:t>
            </a:r>
          </a:p>
          <a:p>
            <a:r>
              <a:rPr lang="es-E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Estadísticas alarmantes de desnutrición en la población indígena de Colombia</a:t>
            </a:r>
          </a:p>
          <a:p>
            <a:r>
              <a:rPr lang="es-E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Estadísticas de retraso en talla en 2018 (39,7%)</a:t>
            </a:r>
          </a:p>
          <a:p>
            <a:r>
              <a:rPr lang="es-E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Sustitución de cultivos tradicionales por monocultivos de café</a:t>
            </a:r>
          </a:p>
          <a:p>
            <a:r>
              <a:rPr lang="en-US" sz="20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Incremento</a:t>
            </a:r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del </a:t>
            </a:r>
            <a:r>
              <a:rPr lang="en-US" sz="20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consumo</a:t>
            </a:r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alimentos</a:t>
            </a:r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procesados</a:t>
            </a:r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los </a:t>
            </a:r>
            <a:r>
              <a:rPr lang="en-US" sz="20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más</a:t>
            </a:r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jóvenes</a:t>
            </a:r>
            <a:endParaRPr lang="en-US" sz="2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s-E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Efectos de la globalización y cambio climático</a:t>
            </a:r>
            <a:endParaRPr lang="en-US" sz="2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7DAFA15-8B8F-4B03-BBA8-CCC705FDF75D}"/>
              </a:ext>
            </a:extLst>
          </p:cNvPr>
          <p:cNvSpPr txBox="1">
            <a:spLocks/>
          </p:cNvSpPr>
          <p:nvPr/>
        </p:nvSpPr>
        <p:spPr>
          <a:xfrm>
            <a:off x="1292013" y="987602"/>
            <a:ext cx="7646894" cy="827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latin typeface="Arial Rounded MT Bold" panose="020F0704030504030204" pitchFamily="34" charset="0"/>
              </a:rPr>
              <a:t>Contexto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12" name="Imagen 11" descr="Descripción: MAPA RESGUARDO">
            <a:extLst>
              <a:ext uri="{FF2B5EF4-FFF2-40B4-BE49-F238E27FC236}">
                <a16:creationId xmlns:a16="http://schemas.microsoft.com/office/drawing/2014/main" id="{4A7ED63F-E2AB-43A9-91E4-221F7AF981C3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3812" r="6930" b="4483"/>
          <a:stretch/>
        </p:blipFill>
        <p:spPr bwMode="auto">
          <a:xfrm>
            <a:off x="7577459" y="1192218"/>
            <a:ext cx="4408216" cy="4473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48CF62C7-DC04-4A60-A8A7-C7CF9470693B}"/>
              </a:ext>
            </a:extLst>
          </p:cNvPr>
          <p:cNvGrpSpPr/>
          <p:nvPr/>
        </p:nvGrpSpPr>
        <p:grpSpPr>
          <a:xfrm>
            <a:off x="1739394" y="-159990"/>
            <a:ext cx="7930872" cy="1372180"/>
            <a:chOff x="4040735" y="5845467"/>
            <a:chExt cx="7987196" cy="111588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1AF3CAE-A5D9-41B0-B174-93B418D6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735" y="6070096"/>
              <a:ext cx="2348146" cy="67310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837616F-FC60-4621-BF7B-10042ED29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712" y="5845467"/>
              <a:ext cx="1660382" cy="111588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815A4CC-3372-47A2-B452-5877682EC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925" y="6128989"/>
              <a:ext cx="1800502" cy="548094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D9B6EA4-AC3F-44C1-BE2E-51D68A1D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094" y="6129732"/>
              <a:ext cx="959163" cy="548093"/>
            </a:xfrm>
            <a:prstGeom prst="rect">
              <a:avLst/>
            </a:prstGeom>
          </p:spPr>
        </p:pic>
        <p:pic>
          <p:nvPicPr>
            <p:cNvPr id="8" name="Imagen 7" descr="Diagrama&#10;&#10;Descripción generada automáticamente">
              <a:extLst>
                <a:ext uri="{FF2B5EF4-FFF2-40B4-BE49-F238E27FC236}">
                  <a16:creationId xmlns:a16="http://schemas.microsoft.com/office/drawing/2014/main" id="{D93DBD27-37D1-4C2C-8B06-C9B46C883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095" y="6092427"/>
              <a:ext cx="655924" cy="650773"/>
            </a:xfrm>
            <a:prstGeom prst="rect">
              <a:avLst/>
            </a:prstGeom>
          </p:spPr>
        </p:pic>
        <p:pic>
          <p:nvPicPr>
            <p:cNvPr id="9" name="Picture 4" descr="Símbolos del CRIHU">
              <a:extLst>
                <a:ext uri="{FF2B5EF4-FFF2-40B4-BE49-F238E27FC236}">
                  <a16:creationId xmlns:a16="http://schemas.microsoft.com/office/drawing/2014/main" id="{9CEBE66E-40BC-40D6-A6FD-14498F209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7687" y="6092427"/>
              <a:ext cx="660244" cy="64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Elipse 12">
            <a:extLst>
              <a:ext uri="{FF2B5EF4-FFF2-40B4-BE49-F238E27FC236}">
                <a16:creationId xmlns:a16="http://schemas.microsoft.com/office/drawing/2014/main" id="{C9653D74-2843-4126-BDE8-79157853F545}"/>
              </a:ext>
            </a:extLst>
          </p:cNvPr>
          <p:cNvSpPr/>
          <p:nvPr/>
        </p:nvSpPr>
        <p:spPr>
          <a:xfrm>
            <a:off x="5226529" y="2084041"/>
            <a:ext cx="1666489" cy="16664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447C470-EC86-4977-9B71-4EF09EB8AA9B}"/>
              </a:ext>
            </a:extLst>
          </p:cNvPr>
          <p:cNvGrpSpPr/>
          <p:nvPr/>
        </p:nvGrpSpPr>
        <p:grpSpPr>
          <a:xfrm>
            <a:off x="4259257" y="1197003"/>
            <a:ext cx="3742453" cy="1134769"/>
            <a:chOff x="3383472" y="356884"/>
            <a:chExt cx="3742453" cy="1134769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84C1BC69-CC02-43B2-8831-C13D05827FDF}"/>
                </a:ext>
              </a:extLst>
            </p:cNvPr>
            <p:cNvSpPr/>
            <p:nvPr/>
          </p:nvSpPr>
          <p:spPr>
            <a:xfrm>
              <a:off x="3383472" y="356884"/>
              <a:ext cx="3667568" cy="113476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3523ED18-9810-48C0-8E14-E00FB9E293DE}"/>
                </a:ext>
              </a:extLst>
            </p:cNvPr>
            <p:cNvSpPr txBox="1"/>
            <p:nvPr/>
          </p:nvSpPr>
          <p:spPr>
            <a:xfrm>
              <a:off x="3458357" y="356884"/>
              <a:ext cx="3667568" cy="11347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800" kern="1200" dirty="0">
                  <a:latin typeface="Franklin Gothic Book" panose="020B0503020102020204" pitchFamily="34" charset="0"/>
                </a:rPr>
                <a:t>Revitalización de prácticas tradicionales de cultivo</a:t>
              </a:r>
            </a:p>
          </p:txBody>
        </p:sp>
      </p:grpSp>
      <p:sp>
        <p:nvSpPr>
          <p:cNvPr id="15" name="Elipse 14">
            <a:extLst>
              <a:ext uri="{FF2B5EF4-FFF2-40B4-BE49-F238E27FC236}">
                <a16:creationId xmlns:a16="http://schemas.microsoft.com/office/drawing/2014/main" id="{55361471-A56F-479C-B1E3-2750FDC67404}"/>
              </a:ext>
            </a:extLst>
          </p:cNvPr>
          <p:cNvSpPr/>
          <p:nvPr/>
        </p:nvSpPr>
        <p:spPr>
          <a:xfrm>
            <a:off x="5767444" y="2396373"/>
            <a:ext cx="1666489" cy="16664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-1996664"/>
              <a:satOff val="16923"/>
              <a:lumOff val="1686"/>
              <a:alphaOff val="0"/>
            </a:schemeClr>
          </a:fillRef>
          <a:effectRef idx="0">
            <a:schemeClr val="accent3">
              <a:alpha val="50000"/>
              <a:hueOff val="-1996664"/>
              <a:satOff val="16923"/>
              <a:lumOff val="1686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836461E-4C3D-4D2F-9320-6A8E957781D1}"/>
              </a:ext>
            </a:extLst>
          </p:cNvPr>
          <p:cNvGrpSpPr/>
          <p:nvPr/>
        </p:nvGrpSpPr>
        <p:grpSpPr>
          <a:xfrm>
            <a:off x="7132045" y="2088448"/>
            <a:ext cx="3170456" cy="1340552"/>
            <a:chOff x="6256260" y="1248329"/>
            <a:chExt cx="3170456" cy="1340552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A8E89F3-CDF4-4EA6-90EE-4710C25B0E6A}"/>
                </a:ext>
              </a:extLst>
            </p:cNvPr>
            <p:cNvSpPr/>
            <p:nvPr/>
          </p:nvSpPr>
          <p:spPr>
            <a:xfrm>
              <a:off x="6256260" y="1248329"/>
              <a:ext cx="3170456" cy="124284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476688A7-FF5F-4EE3-BC95-215EA01F62B7}"/>
                </a:ext>
              </a:extLst>
            </p:cNvPr>
            <p:cNvSpPr txBox="1"/>
            <p:nvPr/>
          </p:nvSpPr>
          <p:spPr>
            <a:xfrm>
              <a:off x="6256260" y="1346039"/>
              <a:ext cx="3170456" cy="12428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>
                  <a:latin typeface="Franklin Gothic Book" panose="020B0503020102020204" pitchFamily="34" charset="0"/>
                </a:rPr>
                <a:t>Cultivos ecológicos y recuperación de semillas</a:t>
              </a:r>
              <a:endParaRPr lang="es-CO" sz="1800" kern="12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FF546C7D-2D47-4813-87C4-B095C6EB4517}"/>
              </a:ext>
            </a:extLst>
          </p:cNvPr>
          <p:cNvSpPr/>
          <p:nvPr/>
        </p:nvSpPr>
        <p:spPr>
          <a:xfrm>
            <a:off x="5767444" y="3021036"/>
            <a:ext cx="1666489" cy="16664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-3993327"/>
              <a:satOff val="33846"/>
              <a:lumOff val="3372"/>
              <a:alphaOff val="0"/>
            </a:schemeClr>
          </a:fillRef>
          <a:effectRef idx="0">
            <a:schemeClr val="accent3">
              <a:alpha val="50000"/>
              <a:hueOff val="-3993327"/>
              <a:satOff val="33846"/>
              <a:lumOff val="3372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388C7CE-05AB-4B7A-804D-C312D61208F9}"/>
              </a:ext>
            </a:extLst>
          </p:cNvPr>
          <p:cNvGrpSpPr/>
          <p:nvPr/>
        </p:nvGrpSpPr>
        <p:grpSpPr>
          <a:xfrm>
            <a:off x="7368680" y="3444481"/>
            <a:ext cx="3056184" cy="1431120"/>
            <a:chOff x="6492895" y="2604362"/>
            <a:chExt cx="3056184" cy="1431120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3CF7F66E-ED9B-4120-9BD2-9B36EC9DF2D0}"/>
                </a:ext>
              </a:extLst>
            </p:cNvPr>
            <p:cNvSpPr/>
            <p:nvPr/>
          </p:nvSpPr>
          <p:spPr>
            <a:xfrm>
              <a:off x="6492895" y="2604362"/>
              <a:ext cx="2990932" cy="138874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44920F6-FABA-4E5E-9E1E-B671620ECEA7}"/>
                </a:ext>
              </a:extLst>
            </p:cNvPr>
            <p:cNvSpPr txBox="1"/>
            <p:nvPr/>
          </p:nvSpPr>
          <p:spPr>
            <a:xfrm>
              <a:off x="6558147" y="2646741"/>
              <a:ext cx="2990932" cy="13887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>
                  <a:latin typeface="Franklin Gothic Book" panose="020B0503020102020204" pitchFamily="34" charset="0"/>
                </a:rPr>
                <a:t>Rol de la mujer en la preservación de prácticas alimentarias</a:t>
              </a:r>
              <a:endParaRPr lang="es-CO" sz="1800" kern="12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9" name="Elipse 18">
            <a:extLst>
              <a:ext uri="{FF2B5EF4-FFF2-40B4-BE49-F238E27FC236}">
                <a16:creationId xmlns:a16="http://schemas.microsoft.com/office/drawing/2014/main" id="{B43FE947-C6ED-4F8B-A613-D07B285DA2DC}"/>
              </a:ext>
            </a:extLst>
          </p:cNvPr>
          <p:cNvSpPr/>
          <p:nvPr/>
        </p:nvSpPr>
        <p:spPr>
          <a:xfrm>
            <a:off x="5226529" y="3333909"/>
            <a:ext cx="1666489" cy="16664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-5989991"/>
              <a:satOff val="50769"/>
              <a:lumOff val="5059"/>
              <a:alphaOff val="0"/>
            </a:schemeClr>
          </a:fillRef>
          <a:effectRef idx="0">
            <a:schemeClr val="accent3">
              <a:alpha val="50000"/>
              <a:hueOff val="-5989991"/>
              <a:satOff val="50769"/>
              <a:lumOff val="5059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4BB84C7-19F6-405D-BC1F-FBAC11107E57}"/>
              </a:ext>
            </a:extLst>
          </p:cNvPr>
          <p:cNvGrpSpPr/>
          <p:nvPr/>
        </p:nvGrpSpPr>
        <p:grpSpPr>
          <a:xfrm>
            <a:off x="3794994" y="4864185"/>
            <a:ext cx="4714040" cy="1134769"/>
            <a:chOff x="2919209" y="4024066"/>
            <a:chExt cx="4714040" cy="1134769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A0D55A05-1B2E-4DD9-82A2-03E54E27BAAE}"/>
                </a:ext>
              </a:extLst>
            </p:cNvPr>
            <p:cNvSpPr/>
            <p:nvPr/>
          </p:nvSpPr>
          <p:spPr>
            <a:xfrm>
              <a:off x="2919209" y="4024066"/>
              <a:ext cx="4714040" cy="113476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FD6CED3-162B-42DA-A617-B7C4773762F2}"/>
                </a:ext>
              </a:extLst>
            </p:cNvPr>
            <p:cNvSpPr txBox="1"/>
            <p:nvPr/>
          </p:nvSpPr>
          <p:spPr>
            <a:xfrm>
              <a:off x="2919209" y="4024066"/>
              <a:ext cx="4714040" cy="11347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>
                  <a:latin typeface="Franklin Gothic Book" panose="020B0503020102020204" pitchFamily="34" charset="0"/>
                </a:rPr>
                <a:t>Importancia para la resistencia y </a:t>
              </a:r>
              <a:r>
                <a:rPr lang="es-ES" sz="1800" kern="1200" dirty="0" err="1">
                  <a:latin typeface="Franklin Gothic Book" panose="020B0503020102020204" pitchFamily="34" charset="0"/>
                </a:rPr>
                <a:t>reexistencia</a:t>
              </a:r>
              <a:r>
                <a:rPr lang="es-ES" sz="1800" kern="1200" dirty="0">
                  <a:latin typeface="Franklin Gothic Book" panose="020B0503020102020204" pitchFamily="34" charset="0"/>
                </a:rPr>
                <a:t> (autonomía alimentaria)</a:t>
              </a:r>
              <a:endParaRPr lang="es-CO" sz="1800" kern="12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1" name="Elipse 20">
            <a:extLst>
              <a:ext uri="{FF2B5EF4-FFF2-40B4-BE49-F238E27FC236}">
                <a16:creationId xmlns:a16="http://schemas.microsoft.com/office/drawing/2014/main" id="{068A0737-C82A-49BE-AC6C-7FD872C78C7D}"/>
              </a:ext>
            </a:extLst>
          </p:cNvPr>
          <p:cNvSpPr/>
          <p:nvPr/>
        </p:nvSpPr>
        <p:spPr>
          <a:xfrm>
            <a:off x="4685615" y="3021036"/>
            <a:ext cx="1666489" cy="16664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-7986655"/>
              <a:satOff val="67692"/>
              <a:lumOff val="6745"/>
              <a:alphaOff val="0"/>
            </a:schemeClr>
          </a:fillRef>
          <a:effectRef idx="0">
            <a:schemeClr val="accent3">
              <a:alpha val="50000"/>
              <a:hueOff val="-7986655"/>
              <a:satOff val="67692"/>
              <a:lumOff val="6745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3BF4B0AF-C9E4-46AF-BEFF-E0F97F50BD4E}"/>
              </a:ext>
            </a:extLst>
          </p:cNvPr>
          <p:cNvGrpSpPr/>
          <p:nvPr/>
        </p:nvGrpSpPr>
        <p:grpSpPr>
          <a:xfrm>
            <a:off x="775653" y="3416537"/>
            <a:ext cx="3797310" cy="1388741"/>
            <a:chOff x="0" y="2491166"/>
            <a:chExt cx="3797310" cy="1388741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7FD0AB70-CC25-4C96-A4EB-880682EAD3F0}"/>
                </a:ext>
              </a:extLst>
            </p:cNvPr>
            <p:cNvSpPr/>
            <p:nvPr/>
          </p:nvSpPr>
          <p:spPr>
            <a:xfrm>
              <a:off x="0" y="2491166"/>
              <a:ext cx="3797310" cy="138874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9876897-4F35-4E64-9EAE-7C6501811CE8}"/>
                </a:ext>
              </a:extLst>
            </p:cNvPr>
            <p:cNvSpPr txBox="1"/>
            <p:nvPr/>
          </p:nvSpPr>
          <p:spPr>
            <a:xfrm>
              <a:off x="0" y="2491166"/>
              <a:ext cx="3797310" cy="13887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>
                  <a:latin typeface="Franklin Gothic Book" panose="020B0503020102020204" pitchFamily="34" charset="0"/>
                </a:rPr>
                <a:t>Conexión con tradiciones y saberes ancestrales</a:t>
              </a:r>
              <a:endParaRPr lang="es-CO" sz="1800" kern="12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3" name="Elipse 22">
            <a:extLst>
              <a:ext uri="{FF2B5EF4-FFF2-40B4-BE49-F238E27FC236}">
                <a16:creationId xmlns:a16="http://schemas.microsoft.com/office/drawing/2014/main" id="{8E9946C3-10BD-4405-9D67-1FC3A5CEBC49}"/>
              </a:ext>
            </a:extLst>
          </p:cNvPr>
          <p:cNvSpPr/>
          <p:nvPr/>
        </p:nvSpPr>
        <p:spPr>
          <a:xfrm>
            <a:off x="4685615" y="2396373"/>
            <a:ext cx="1666489" cy="16664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-9983318"/>
              <a:satOff val="84615"/>
              <a:lumOff val="8431"/>
              <a:alphaOff val="0"/>
            </a:schemeClr>
          </a:fillRef>
          <a:effectRef idx="0">
            <a:schemeClr val="accent3">
              <a:alpha val="50000"/>
              <a:hueOff val="-9983318"/>
              <a:satOff val="84615"/>
              <a:lumOff val="8431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97D70D11-FC7C-4ABC-BD08-E96BF6D6E17D}"/>
              </a:ext>
            </a:extLst>
          </p:cNvPr>
          <p:cNvGrpSpPr/>
          <p:nvPr/>
        </p:nvGrpSpPr>
        <p:grpSpPr>
          <a:xfrm>
            <a:off x="1556139" y="2137161"/>
            <a:ext cx="3026920" cy="1388741"/>
            <a:chOff x="946582" y="1011017"/>
            <a:chExt cx="3026920" cy="1388741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1168CA06-F71D-4F00-99EB-9EE4474FB093}"/>
                </a:ext>
              </a:extLst>
            </p:cNvPr>
            <p:cNvSpPr/>
            <p:nvPr/>
          </p:nvSpPr>
          <p:spPr>
            <a:xfrm>
              <a:off x="946582" y="1011017"/>
              <a:ext cx="3026920" cy="138874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A6E74A89-554F-4F70-BFF8-18CB45BE31D3}"/>
                </a:ext>
              </a:extLst>
            </p:cNvPr>
            <p:cNvSpPr txBox="1"/>
            <p:nvPr/>
          </p:nvSpPr>
          <p:spPr>
            <a:xfrm>
              <a:off x="946582" y="1011017"/>
              <a:ext cx="3026920" cy="13887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800" i="0" kern="1200" dirty="0">
                  <a:latin typeface="Franklin Gothic Book" panose="020B0503020102020204" pitchFamily="34" charset="0"/>
                </a:rPr>
                <a:t>Recuperación de prácticas alimentarias </a:t>
              </a:r>
            </a:p>
          </p:txBody>
        </p:sp>
      </p:grpSp>
      <p:sp>
        <p:nvSpPr>
          <p:cNvPr id="37" name="Título 1">
            <a:extLst>
              <a:ext uri="{FF2B5EF4-FFF2-40B4-BE49-F238E27FC236}">
                <a16:creationId xmlns:a16="http://schemas.microsoft.com/office/drawing/2014/main" id="{5E222F61-69AC-4AD2-9E83-130C111C8958}"/>
              </a:ext>
            </a:extLst>
          </p:cNvPr>
          <p:cNvSpPr txBox="1">
            <a:spLocks/>
          </p:cNvSpPr>
          <p:nvPr/>
        </p:nvSpPr>
        <p:spPr>
          <a:xfrm>
            <a:off x="4622581" y="2752891"/>
            <a:ext cx="2680847" cy="1056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latin typeface="Arial Rounded MT Bold" panose="020F0704030504030204" pitchFamily="34" charset="0"/>
              </a:rPr>
              <a:t>Iniciativas</a:t>
            </a:r>
            <a:r>
              <a:rPr lang="es-ES" sz="2800" dirty="0">
                <a:latin typeface="Arial Rounded MT Bold" panose="020F0704030504030204" pitchFamily="34" charset="0"/>
              </a:rPr>
              <a:t> </a:t>
            </a:r>
            <a:r>
              <a:rPr lang="es-ES" sz="2400" dirty="0">
                <a:latin typeface="Arial Rounded MT Bold" panose="020F0704030504030204" pitchFamily="34" charset="0"/>
              </a:rPr>
              <a:t>comunitarias y agroecológicas 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5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1273890" y="1648402"/>
            <a:ext cx="9148095" cy="289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s-ES" sz="3000" b="1" dirty="0">
                <a:latin typeface="Franklin Gothic Book" panose="020B0503020102020204" pitchFamily="34" charset="0"/>
              </a:rPr>
              <a:t>Objetivo</a:t>
            </a:r>
            <a:br>
              <a:rPr lang="es-ES" sz="3000" b="1" dirty="0">
                <a:latin typeface="Franklin Gothic Book" panose="020B0503020102020204" pitchFamily="34" charset="0"/>
              </a:rPr>
            </a:br>
            <a:br>
              <a:rPr lang="es-CO" sz="2600" b="1" dirty="0">
                <a:latin typeface="Franklin Gothic Book" panose="020B0503020102020204" pitchFamily="34" charset="0"/>
              </a:rPr>
            </a:br>
            <a:r>
              <a:rPr lang="es-MX" sz="2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Fo</a:t>
            </a:r>
            <a:r>
              <a:rPr lang="es-MX" sz="26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Arial" panose="020B0604020202020204" pitchFamily="34" charset="0"/>
              </a:rPr>
              <a:t>rtalecer local y comunitariamente la autonomía alimentaria a partir de formulación participativa y la ejecución de </a:t>
            </a:r>
            <a:r>
              <a:rPr lang="es-MX" sz="2600" dirty="0" err="1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Arial" panose="020B0604020202020204" pitchFamily="34" charset="0"/>
              </a:rPr>
              <a:t>microproyectos</a:t>
            </a:r>
            <a:r>
              <a:rPr lang="es-MX" sz="26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Arial" panose="020B0604020202020204" pitchFamily="34" charset="0"/>
              </a:rPr>
              <a:t> comunitarios encaminados al rescate de las prácticas propias y ancestrales en el Resguardo indígena Nasa Páez- Huila, Colombia durante el periodo 2022-2024.</a:t>
            </a:r>
            <a:endParaRPr lang="es-ES" sz="2600" dirty="0">
              <a:latin typeface="Franklin Gothic Book" panose="020B05030201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5ADC05BC-5757-442D-9772-5C6A4AD1C188}"/>
              </a:ext>
            </a:extLst>
          </p:cNvPr>
          <p:cNvGrpSpPr/>
          <p:nvPr/>
        </p:nvGrpSpPr>
        <p:grpSpPr>
          <a:xfrm>
            <a:off x="1778896" y="0"/>
            <a:ext cx="7930872" cy="1372180"/>
            <a:chOff x="4040735" y="5845467"/>
            <a:chExt cx="7987196" cy="111588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EDF358A-DEBB-47C9-AAA1-7AB1E4A10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735" y="6070096"/>
              <a:ext cx="2348146" cy="673104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82D6CC2-DFAE-4E9B-A113-6462CEF5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712" y="5845467"/>
              <a:ext cx="1660382" cy="1115881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E14B1D4-DD32-414A-9A0A-F927ACAA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925" y="6128989"/>
              <a:ext cx="1800502" cy="548094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BBD762A-90AF-4170-A54B-458285BF8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094" y="6129732"/>
              <a:ext cx="959163" cy="548093"/>
            </a:xfrm>
            <a:prstGeom prst="rect">
              <a:avLst/>
            </a:prstGeom>
          </p:spPr>
        </p:pic>
        <p:pic>
          <p:nvPicPr>
            <p:cNvPr id="15" name="Imagen 14" descr="Diagrama&#10;&#10;Descripción generada automáticamente">
              <a:extLst>
                <a:ext uri="{FF2B5EF4-FFF2-40B4-BE49-F238E27FC236}">
                  <a16:creationId xmlns:a16="http://schemas.microsoft.com/office/drawing/2014/main" id="{8ACCD4F7-E68E-4899-A3D4-AAA633570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095" y="6092427"/>
              <a:ext cx="655924" cy="650773"/>
            </a:xfrm>
            <a:prstGeom prst="rect">
              <a:avLst/>
            </a:prstGeom>
          </p:spPr>
        </p:pic>
        <p:pic>
          <p:nvPicPr>
            <p:cNvPr id="16" name="Picture 4" descr="Símbolos del CRIHU">
              <a:extLst>
                <a:ext uri="{FF2B5EF4-FFF2-40B4-BE49-F238E27FC236}">
                  <a16:creationId xmlns:a16="http://schemas.microsoft.com/office/drawing/2014/main" id="{FD337A10-EC8F-4949-A721-5505AEDDB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7687" y="6092427"/>
              <a:ext cx="660244" cy="64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591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726D5665-87C8-409B-A071-1A4A2CBA5400}"/>
              </a:ext>
            </a:extLst>
          </p:cNvPr>
          <p:cNvGrpSpPr/>
          <p:nvPr/>
        </p:nvGrpSpPr>
        <p:grpSpPr>
          <a:xfrm>
            <a:off x="1547445" y="0"/>
            <a:ext cx="8187397" cy="1325579"/>
            <a:chOff x="4040735" y="5845467"/>
            <a:chExt cx="7987196" cy="111588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6263B1C-4A1C-478A-AFAF-AA32AF31A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735" y="6070096"/>
              <a:ext cx="2348146" cy="67310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6D4D80E-4C3E-4FC9-9686-1C98E90CB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712" y="5845467"/>
              <a:ext cx="1660382" cy="111588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0E1895A-F945-461C-96E9-417ADB31A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925" y="6128989"/>
              <a:ext cx="1800502" cy="548094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568661E-48D6-4F1A-A67E-26FC4844D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094" y="6129732"/>
              <a:ext cx="959163" cy="548093"/>
            </a:xfrm>
            <a:prstGeom prst="rect">
              <a:avLst/>
            </a:prstGeom>
          </p:spPr>
        </p:pic>
        <p:pic>
          <p:nvPicPr>
            <p:cNvPr id="8" name="Imagen 7" descr="Diagrama&#10;&#10;Descripción generada automáticamente">
              <a:extLst>
                <a:ext uri="{FF2B5EF4-FFF2-40B4-BE49-F238E27FC236}">
                  <a16:creationId xmlns:a16="http://schemas.microsoft.com/office/drawing/2014/main" id="{C471E946-904E-4244-BEA3-8290B1590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095" y="6092427"/>
              <a:ext cx="655924" cy="650773"/>
            </a:xfrm>
            <a:prstGeom prst="rect">
              <a:avLst/>
            </a:prstGeom>
          </p:spPr>
        </p:pic>
        <p:pic>
          <p:nvPicPr>
            <p:cNvPr id="9" name="Picture 4" descr="Símbolos del CRIHU">
              <a:extLst>
                <a:ext uri="{FF2B5EF4-FFF2-40B4-BE49-F238E27FC236}">
                  <a16:creationId xmlns:a16="http://schemas.microsoft.com/office/drawing/2014/main" id="{901EDA0C-7A46-4264-8086-8119DDB32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7687" y="6092427"/>
              <a:ext cx="660244" cy="64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B5437F9-B699-4D9F-9DBB-8B3236D053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7" y="2000836"/>
            <a:ext cx="4350447" cy="3262835"/>
          </a:xfrm>
          <a:prstGeom prst="rect">
            <a:avLst/>
          </a:prstGeom>
        </p:spPr>
      </p:pic>
      <p:graphicFrame>
        <p:nvGraphicFramePr>
          <p:cNvPr id="11" name="3 Marcador de contenido">
            <a:extLst>
              <a:ext uri="{FF2B5EF4-FFF2-40B4-BE49-F238E27FC236}">
                <a16:creationId xmlns:a16="http://schemas.microsoft.com/office/drawing/2014/main" id="{105440CC-66E7-4B9C-9ABF-1563CF55B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435792"/>
              </p:ext>
            </p:extLst>
          </p:nvPr>
        </p:nvGraphicFramePr>
        <p:xfrm>
          <a:off x="5113686" y="1663263"/>
          <a:ext cx="7888726" cy="402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Google Shape;103;p2">
            <a:extLst>
              <a:ext uri="{FF2B5EF4-FFF2-40B4-BE49-F238E27FC236}">
                <a16:creationId xmlns:a16="http://schemas.microsoft.com/office/drawing/2014/main" id="{B9032274-BA31-4D71-81EE-061441902AB3}"/>
              </a:ext>
            </a:extLst>
          </p:cNvPr>
          <p:cNvSpPr txBox="1">
            <a:spLocks/>
          </p:cNvSpPr>
          <p:nvPr/>
        </p:nvSpPr>
        <p:spPr>
          <a:xfrm>
            <a:off x="1521952" y="1407225"/>
            <a:ext cx="9148095" cy="79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dirty="0">
                <a:latin typeface="Franklin Gothic Book" panose="020B0503020102020204" pitchFamily="34" charset="0"/>
              </a:rPr>
              <a:t>Metodología</a:t>
            </a:r>
            <a:br>
              <a:rPr lang="es-CO" sz="2600" b="1" dirty="0">
                <a:latin typeface="Franklin Gothic Book" panose="020B0503020102020204" pitchFamily="34" charset="0"/>
              </a:rPr>
            </a:br>
            <a:endParaRPr lang="es-ES" sz="2600" dirty="0">
              <a:latin typeface="Franklin Gothic Book" panose="020B05030201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B31019A-42BA-4232-BA1E-D0B0A2C1F05B}"/>
              </a:ext>
            </a:extLst>
          </p:cNvPr>
          <p:cNvSpPr txBox="1"/>
          <p:nvPr/>
        </p:nvSpPr>
        <p:spPr>
          <a:xfrm>
            <a:off x="3390313" y="6308936"/>
            <a:ext cx="86075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</a:rPr>
              <a:t>Israel B, </a:t>
            </a:r>
            <a:r>
              <a:rPr lang="en-US" sz="105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Eng</a:t>
            </a: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E, Schulz A, Parker E. Introduction to methods in community-based participatory research for health. </a:t>
            </a:r>
            <a:r>
              <a:rPr lang="es-CO" sz="1050" dirty="0">
                <a:solidFill>
                  <a:schemeClr val="bg1"/>
                </a:solidFill>
                <a:latin typeface="Franklin Gothic Book" panose="020B0503020102020204" pitchFamily="34" charset="0"/>
              </a:rPr>
              <a:t>En: Israel B, Eng E, Schulz A, Parker E, editores. </a:t>
            </a: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</a:rPr>
              <a:t>Methods in community-based participatory research for health. San Francisco: Jossey-Bass; 2006. p. 3–26.</a:t>
            </a:r>
            <a:endParaRPr lang="es-CO" sz="105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sz="1050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48CF62C7-DC04-4A60-A8A7-C7CF9470693B}"/>
              </a:ext>
            </a:extLst>
          </p:cNvPr>
          <p:cNvGrpSpPr/>
          <p:nvPr/>
        </p:nvGrpSpPr>
        <p:grpSpPr>
          <a:xfrm>
            <a:off x="1739394" y="-159990"/>
            <a:ext cx="7930872" cy="1372180"/>
            <a:chOff x="4040735" y="5845467"/>
            <a:chExt cx="7987196" cy="111588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1AF3CAE-A5D9-41B0-B174-93B418D6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735" y="6070096"/>
              <a:ext cx="2348146" cy="67310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837616F-FC60-4621-BF7B-10042ED29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712" y="5845467"/>
              <a:ext cx="1660382" cy="111588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815A4CC-3372-47A2-B452-5877682EC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925" y="6128989"/>
              <a:ext cx="1800502" cy="548094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D9B6EA4-AC3F-44C1-BE2E-51D68A1D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094" y="6129732"/>
              <a:ext cx="959163" cy="548093"/>
            </a:xfrm>
            <a:prstGeom prst="rect">
              <a:avLst/>
            </a:prstGeom>
          </p:spPr>
        </p:pic>
        <p:pic>
          <p:nvPicPr>
            <p:cNvPr id="8" name="Imagen 7" descr="Diagrama&#10;&#10;Descripción generada automáticamente">
              <a:extLst>
                <a:ext uri="{FF2B5EF4-FFF2-40B4-BE49-F238E27FC236}">
                  <a16:creationId xmlns:a16="http://schemas.microsoft.com/office/drawing/2014/main" id="{D93DBD27-37D1-4C2C-8B06-C9B46C883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095" y="6092427"/>
              <a:ext cx="655924" cy="650773"/>
            </a:xfrm>
            <a:prstGeom prst="rect">
              <a:avLst/>
            </a:prstGeom>
          </p:spPr>
        </p:pic>
        <p:pic>
          <p:nvPicPr>
            <p:cNvPr id="9" name="Picture 4" descr="Símbolos del CRIHU">
              <a:extLst>
                <a:ext uri="{FF2B5EF4-FFF2-40B4-BE49-F238E27FC236}">
                  <a16:creationId xmlns:a16="http://schemas.microsoft.com/office/drawing/2014/main" id="{9CEBE66E-40BC-40D6-A6FD-14498F209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7687" y="6092427"/>
              <a:ext cx="660244" cy="64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A8E89F3-CDF4-4EA6-90EE-4710C25B0E6A}"/>
              </a:ext>
            </a:extLst>
          </p:cNvPr>
          <p:cNvSpPr/>
          <p:nvPr/>
        </p:nvSpPr>
        <p:spPr>
          <a:xfrm>
            <a:off x="7132045" y="2088448"/>
            <a:ext cx="3170456" cy="1242842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0D55A05-1B2E-4DD9-82A2-03E54E27BAAE}"/>
              </a:ext>
            </a:extLst>
          </p:cNvPr>
          <p:cNvSpPr/>
          <p:nvPr/>
        </p:nvSpPr>
        <p:spPr>
          <a:xfrm>
            <a:off x="3794994" y="4864185"/>
            <a:ext cx="4714040" cy="1134769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FD0AB70-CC25-4C96-A4EB-880682EAD3F0}"/>
              </a:ext>
            </a:extLst>
          </p:cNvPr>
          <p:cNvSpPr/>
          <p:nvPr/>
        </p:nvSpPr>
        <p:spPr>
          <a:xfrm>
            <a:off x="775653" y="3416537"/>
            <a:ext cx="3797310" cy="1388741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8" name="Marcador de contenido 1">
            <a:extLst>
              <a:ext uri="{FF2B5EF4-FFF2-40B4-BE49-F238E27FC236}">
                <a16:creationId xmlns:a16="http://schemas.microsoft.com/office/drawing/2014/main" id="{0D6D7841-F548-425B-B70B-B5C0EA317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893802"/>
              </p:ext>
            </p:extLst>
          </p:nvPr>
        </p:nvGraphicFramePr>
        <p:xfrm>
          <a:off x="1042596" y="1965912"/>
          <a:ext cx="10373751" cy="372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9" name="CuadroTexto 38">
            <a:extLst>
              <a:ext uri="{FF2B5EF4-FFF2-40B4-BE49-F238E27FC236}">
                <a16:creationId xmlns:a16="http://schemas.microsoft.com/office/drawing/2014/main" id="{B549D3D8-196B-469D-8FEB-B41EA111DF89}"/>
              </a:ext>
            </a:extLst>
          </p:cNvPr>
          <p:cNvSpPr txBox="1"/>
          <p:nvPr/>
        </p:nvSpPr>
        <p:spPr>
          <a:xfrm>
            <a:off x="2079651" y="4898451"/>
            <a:ext cx="874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Franklin Gothic Book" panose="020B0503020102020204" pitchFamily="34" charset="0"/>
              </a:rPr>
              <a:t>Fortalecimiento de la autonomía alimentaria </a:t>
            </a:r>
            <a:endParaRPr lang="es-CO" sz="2000" b="1" dirty="0">
              <a:latin typeface="Franklin Gothic Book" panose="020B0503020102020204" pitchFamily="34" charset="0"/>
            </a:endParaRPr>
          </a:p>
        </p:txBody>
      </p:sp>
      <p:sp>
        <p:nvSpPr>
          <p:cNvPr id="40" name="Google Shape;103;p2">
            <a:extLst>
              <a:ext uri="{FF2B5EF4-FFF2-40B4-BE49-F238E27FC236}">
                <a16:creationId xmlns:a16="http://schemas.microsoft.com/office/drawing/2014/main" id="{20233C6E-687A-44F2-A634-85450E6512F2}"/>
              </a:ext>
            </a:extLst>
          </p:cNvPr>
          <p:cNvSpPr txBox="1">
            <a:spLocks/>
          </p:cNvSpPr>
          <p:nvPr/>
        </p:nvSpPr>
        <p:spPr>
          <a:xfrm>
            <a:off x="1577966" y="1134441"/>
            <a:ext cx="914809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dirty="0">
                <a:latin typeface="Franklin Gothic Book" panose="020B0503020102020204" pitchFamily="34" charset="0"/>
              </a:rPr>
              <a:t>Resultados</a:t>
            </a:r>
            <a:endParaRPr lang="es-ES" sz="2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4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4656690" y="2153512"/>
            <a:ext cx="9148095" cy="95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s-ES" sz="3000" b="1" dirty="0">
                <a:latin typeface="Franklin Gothic Book" panose="020B0503020102020204" pitchFamily="34" charset="0"/>
              </a:rPr>
              <a:t>Conclusiones</a:t>
            </a:r>
            <a:br>
              <a:rPr lang="es-ES" sz="3000" b="1" dirty="0">
                <a:latin typeface="Franklin Gothic Book" panose="020B0503020102020204" pitchFamily="34" charset="0"/>
              </a:rPr>
            </a:br>
            <a:br>
              <a:rPr lang="es-CO" sz="2600" b="1" dirty="0">
                <a:latin typeface="Franklin Gothic Book" panose="020B0503020102020204" pitchFamily="34" charset="0"/>
              </a:rPr>
            </a:br>
            <a:br>
              <a:rPr lang="es-ES" sz="1800" dirty="0">
                <a:latin typeface="Franklin Gothic Book" panose="020B0503020102020204" pitchFamily="34" charset="0"/>
              </a:rPr>
            </a:br>
            <a:endParaRPr lang="es-ES" sz="2600" dirty="0">
              <a:latin typeface="Franklin Gothic Book" panose="020B05030201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882C39A-2323-4B9E-8AF9-AD4D8EAFCE61}"/>
              </a:ext>
            </a:extLst>
          </p:cNvPr>
          <p:cNvGrpSpPr/>
          <p:nvPr/>
        </p:nvGrpSpPr>
        <p:grpSpPr>
          <a:xfrm>
            <a:off x="1607024" y="0"/>
            <a:ext cx="8310700" cy="1653600"/>
            <a:chOff x="4040735" y="5845467"/>
            <a:chExt cx="7987196" cy="111588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07AEB74-3D99-46C3-B623-E83D8BDF5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735" y="6070096"/>
              <a:ext cx="2348146" cy="67310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2B6F6A0-D6ED-46A7-B891-2300F9E1C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712" y="5845467"/>
              <a:ext cx="1660382" cy="111588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7F9037D-F3C9-4031-BC8D-91F83FE21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925" y="6128989"/>
              <a:ext cx="1800502" cy="548094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D8FBB47-3762-4753-9E66-99F77BE02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094" y="6129732"/>
              <a:ext cx="959163" cy="548093"/>
            </a:xfrm>
            <a:prstGeom prst="rect">
              <a:avLst/>
            </a:prstGeom>
          </p:spPr>
        </p:pic>
        <p:pic>
          <p:nvPicPr>
            <p:cNvPr id="8" name="Imagen 7" descr="Diagrama&#10;&#10;Descripción generada automáticamente">
              <a:extLst>
                <a:ext uri="{FF2B5EF4-FFF2-40B4-BE49-F238E27FC236}">
                  <a16:creationId xmlns:a16="http://schemas.microsoft.com/office/drawing/2014/main" id="{FD2A4EFC-B9E5-4268-A9D9-3383BF343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095" y="6092427"/>
              <a:ext cx="655924" cy="650773"/>
            </a:xfrm>
            <a:prstGeom prst="rect">
              <a:avLst/>
            </a:prstGeom>
          </p:spPr>
        </p:pic>
        <p:pic>
          <p:nvPicPr>
            <p:cNvPr id="9" name="Picture 4" descr="Símbolos del CRIHU">
              <a:extLst>
                <a:ext uri="{FF2B5EF4-FFF2-40B4-BE49-F238E27FC236}">
                  <a16:creationId xmlns:a16="http://schemas.microsoft.com/office/drawing/2014/main" id="{6B4CB05C-F410-45DD-84E2-33C2D2A3B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7687" y="6092427"/>
              <a:ext cx="660244" cy="64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C172AE60-114B-4A78-A215-07AFBCC692AB}"/>
              </a:ext>
            </a:extLst>
          </p:cNvPr>
          <p:cNvSpPr txBox="1">
            <a:spLocks/>
          </p:cNvSpPr>
          <p:nvPr/>
        </p:nvSpPr>
        <p:spPr>
          <a:xfrm>
            <a:off x="1274299" y="2170104"/>
            <a:ext cx="10515600" cy="410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2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</a:rPr>
              <a:t>Importancia de la tenencia de tierras y mantenimiento de prácticas tradicionales</a:t>
            </a:r>
          </a:p>
          <a:p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</a:rPr>
              <a:t>Diálogos intergeneracionales</a:t>
            </a:r>
          </a:p>
          <a:p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</a:rPr>
              <a:t>Mantener relaciones de armonía con la Madre Tierra</a:t>
            </a:r>
          </a:p>
          <a:p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</a:rPr>
              <a:t>Acciones colectivas de promoción de la salud </a:t>
            </a:r>
          </a:p>
          <a:p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</a:rPr>
              <a:t>Iniciativas para la resistencia política y económica local y global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4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4530080" y="2170104"/>
            <a:ext cx="9148095" cy="95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s-ES" sz="3000" b="1" dirty="0">
                <a:latin typeface="Franklin Gothic Book" panose="020B0503020102020204" pitchFamily="34" charset="0"/>
              </a:rPr>
              <a:t>Referencias</a:t>
            </a:r>
            <a:br>
              <a:rPr lang="es-ES" sz="3000" b="1" dirty="0">
                <a:latin typeface="Franklin Gothic Book" panose="020B0503020102020204" pitchFamily="34" charset="0"/>
              </a:rPr>
            </a:br>
            <a:br>
              <a:rPr lang="es-CO" sz="2600" b="1" dirty="0">
                <a:latin typeface="Franklin Gothic Book" panose="020B0503020102020204" pitchFamily="34" charset="0"/>
              </a:rPr>
            </a:br>
            <a:br>
              <a:rPr lang="es-ES" sz="1800" dirty="0">
                <a:latin typeface="Franklin Gothic Book" panose="020B0503020102020204" pitchFamily="34" charset="0"/>
              </a:rPr>
            </a:br>
            <a:endParaRPr lang="es-ES" sz="2600" dirty="0">
              <a:latin typeface="Franklin Gothic Book" panose="020B05030201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882C39A-2323-4B9E-8AF9-AD4D8EAFCE61}"/>
              </a:ext>
            </a:extLst>
          </p:cNvPr>
          <p:cNvGrpSpPr/>
          <p:nvPr/>
        </p:nvGrpSpPr>
        <p:grpSpPr>
          <a:xfrm>
            <a:off x="1466346" y="17798"/>
            <a:ext cx="8310700" cy="1653600"/>
            <a:chOff x="4040735" y="5845467"/>
            <a:chExt cx="7987196" cy="111588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07AEB74-3D99-46C3-B623-E83D8BDF5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735" y="6070096"/>
              <a:ext cx="2348146" cy="67310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2B6F6A0-D6ED-46A7-B891-2300F9E1C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712" y="5845467"/>
              <a:ext cx="1660382" cy="111588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7F9037D-F3C9-4031-BC8D-91F83FE21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925" y="6128989"/>
              <a:ext cx="1800502" cy="548094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D8FBB47-3762-4753-9E66-99F77BE02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094" y="6129732"/>
              <a:ext cx="959163" cy="548093"/>
            </a:xfrm>
            <a:prstGeom prst="rect">
              <a:avLst/>
            </a:prstGeom>
          </p:spPr>
        </p:pic>
        <p:pic>
          <p:nvPicPr>
            <p:cNvPr id="8" name="Imagen 7" descr="Diagrama&#10;&#10;Descripción generada automáticamente">
              <a:extLst>
                <a:ext uri="{FF2B5EF4-FFF2-40B4-BE49-F238E27FC236}">
                  <a16:creationId xmlns:a16="http://schemas.microsoft.com/office/drawing/2014/main" id="{FD2A4EFC-B9E5-4268-A9D9-3383BF343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095" y="6092427"/>
              <a:ext cx="655924" cy="650773"/>
            </a:xfrm>
            <a:prstGeom prst="rect">
              <a:avLst/>
            </a:prstGeom>
          </p:spPr>
        </p:pic>
        <p:pic>
          <p:nvPicPr>
            <p:cNvPr id="9" name="Picture 4" descr="Símbolos del CRIHU">
              <a:extLst>
                <a:ext uri="{FF2B5EF4-FFF2-40B4-BE49-F238E27FC236}">
                  <a16:creationId xmlns:a16="http://schemas.microsoft.com/office/drawing/2014/main" id="{6B4CB05C-F410-45DD-84E2-33C2D2A3B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7687" y="6092427"/>
              <a:ext cx="660244" cy="64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C172AE60-114B-4A78-A215-07AFBCC692AB}"/>
              </a:ext>
            </a:extLst>
          </p:cNvPr>
          <p:cNvSpPr txBox="1">
            <a:spLocks/>
          </p:cNvSpPr>
          <p:nvPr/>
        </p:nvSpPr>
        <p:spPr>
          <a:xfrm>
            <a:off x="1274299" y="2170104"/>
            <a:ext cx="10515600" cy="410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2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EA3049E-0FA3-45C7-8295-4C4BED86CB88}"/>
              </a:ext>
            </a:extLst>
          </p:cNvPr>
          <p:cNvSpPr txBox="1"/>
          <p:nvPr/>
        </p:nvSpPr>
        <p:spPr>
          <a:xfrm>
            <a:off x="1009323" y="2200323"/>
            <a:ext cx="10173354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CO" sz="1600" dirty="0">
                <a:latin typeface="Franklin Gothic Book" panose="020B0503020102020204" pitchFamily="34" charset="0"/>
              </a:rPr>
              <a:t>Calderón Farfán J, Arias Torres D, Gómez </a:t>
            </a:r>
            <a:r>
              <a:rPr lang="es-CO" sz="1600" dirty="0" err="1">
                <a:latin typeface="Franklin Gothic Book" panose="020B0503020102020204" pitchFamily="34" charset="0"/>
              </a:rPr>
              <a:t>Papamija</a:t>
            </a:r>
            <a:r>
              <a:rPr lang="es-CO" sz="1600" dirty="0">
                <a:latin typeface="Franklin Gothic Book" panose="020B0503020102020204" pitchFamily="34" charset="0"/>
              </a:rPr>
              <a:t> M, Quintero Tamayo M. Condiciones de seguridad alimentaria en una comunidad indígena de Colombia. Physis: Revista de </a:t>
            </a:r>
            <a:r>
              <a:rPr lang="es-CO" sz="1600" dirty="0" err="1">
                <a:latin typeface="Franklin Gothic Book" panose="020B0503020102020204" pitchFamily="34" charset="0"/>
              </a:rPr>
              <a:t>Saúde</a:t>
            </a:r>
            <a:r>
              <a:rPr lang="es-CO" sz="1600" dirty="0">
                <a:latin typeface="Franklin Gothic Book" panose="020B0503020102020204" pitchFamily="34" charset="0"/>
              </a:rPr>
              <a:t> </a:t>
            </a:r>
            <a:r>
              <a:rPr lang="es-CO" sz="1600" dirty="0" err="1">
                <a:latin typeface="Franklin Gothic Book" panose="020B0503020102020204" pitchFamily="34" charset="0"/>
              </a:rPr>
              <a:t>Coletiva</a:t>
            </a:r>
            <a:r>
              <a:rPr lang="es-CO" sz="1600" dirty="0">
                <a:latin typeface="Franklin Gothic Book" panose="020B0503020102020204" pitchFamily="34" charset="0"/>
              </a:rPr>
              <a:t>. 2018;28(4).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600" dirty="0">
                <a:latin typeface="Franklin Gothic Book" panose="020B0503020102020204" pitchFamily="34" charset="0"/>
              </a:rPr>
              <a:t>Calderón Farfán JC, Cristancho Marulanda S. Perspectivas comunitarias de las condiciones socioculturales de la salud infantil. Resguardo indígena Huila, Íquira, 2014. [Tesis de maestría]. Medellín: Universidad de Antioquia, Facultad Nacional de Salud Pública; 2014.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600" dirty="0">
                <a:latin typeface="Franklin Gothic Book" panose="020B0503020102020204" pitchFamily="34" charset="0"/>
              </a:rPr>
              <a:t>Albán </a:t>
            </a:r>
            <a:r>
              <a:rPr lang="es-ES" sz="1600" dirty="0" err="1">
                <a:latin typeface="Franklin Gothic Book" panose="020B0503020102020204" pitchFamily="34" charset="0"/>
              </a:rPr>
              <a:t>Achinte</a:t>
            </a:r>
            <a:r>
              <a:rPr lang="es-ES" sz="1600" dirty="0">
                <a:latin typeface="Franklin Gothic Book" panose="020B0503020102020204" pitchFamily="34" charset="0"/>
              </a:rPr>
              <a:t> A. Sabor, poder y saber: Comida y tiempo en los valles </a:t>
            </a:r>
            <a:r>
              <a:rPr lang="es-ES" sz="1600" dirty="0" err="1">
                <a:latin typeface="Franklin Gothic Book" panose="020B0503020102020204" pitchFamily="34" charset="0"/>
              </a:rPr>
              <a:t>afroandinos</a:t>
            </a:r>
            <a:r>
              <a:rPr lang="es-ES" sz="1600" dirty="0">
                <a:latin typeface="Franklin Gothic Book" panose="020B0503020102020204" pitchFamily="34" charset="0"/>
              </a:rPr>
              <a:t> del Patía y Chota-Mira. Popayán: Universidad del Cauca; 2015. p. 249–287.</a:t>
            </a:r>
            <a:endParaRPr lang="pt-BR" sz="1600" dirty="0">
              <a:latin typeface="Franklin Gothic Book" panose="020B05030201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pt-BR" sz="1600" dirty="0" err="1">
                <a:latin typeface="Franklin Gothic Book" panose="020B0503020102020204" pitchFamily="34" charset="0"/>
              </a:rPr>
              <a:t>Chicangana</a:t>
            </a:r>
            <a:r>
              <a:rPr lang="pt-BR" sz="1600" dirty="0">
                <a:latin typeface="Franklin Gothic Book" panose="020B0503020102020204" pitchFamily="34" charset="0"/>
              </a:rPr>
              <a:t> </a:t>
            </a:r>
            <a:r>
              <a:rPr lang="pt-BR" sz="1600" dirty="0" err="1">
                <a:latin typeface="Franklin Gothic Book" panose="020B0503020102020204" pitchFamily="34" charset="0"/>
              </a:rPr>
              <a:t>Hormiga</a:t>
            </a:r>
            <a:r>
              <a:rPr lang="pt-BR" sz="1600" dirty="0">
                <a:latin typeface="Franklin Gothic Book" panose="020B0503020102020204" pitchFamily="34" charset="0"/>
              </a:rPr>
              <a:t> MJ, </a:t>
            </a:r>
            <a:r>
              <a:rPr lang="pt-BR" sz="1600" dirty="0" err="1">
                <a:latin typeface="Franklin Gothic Book" panose="020B0503020102020204" pitchFamily="34" charset="0"/>
              </a:rPr>
              <a:t>Sayago</a:t>
            </a:r>
            <a:r>
              <a:rPr lang="pt-BR" sz="1600" dirty="0">
                <a:latin typeface="Franklin Gothic Book" panose="020B0503020102020204" pitchFamily="34" charset="0"/>
              </a:rPr>
              <a:t> D. Olhando o passado, construindo o futuro: a segurança alimentar no Resguardo Indígena </a:t>
            </a:r>
            <a:r>
              <a:rPr lang="pt-BR" sz="1600" dirty="0" err="1">
                <a:latin typeface="Franklin Gothic Book" panose="020B0503020102020204" pitchFamily="34" charset="0"/>
              </a:rPr>
              <a:t>Guachicono</a:t>
            </a:r>
            <a:r>
              <a:rPr lang="pt-BR" sz="1600" dirty="0">
                <a:latin typeface="Franklin Gothic Book" panose="020B0503020102020204" pitchFamily="34" charset="0"/>
              </a:rPr>
              <a:t>, Colômbia. ILUMINURAS. 2017;18(43):188–214.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>
                <a:latin typeface="Franklin Gothic Book" panose="020B0503020102020204" pitchFamily="34" charset="0"/>
              </a:rPr>
              <a:t>FAO. Food Security and Nutrition Indicators. [Internet]. Rome: Food and Agriculture Organization; 2022.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1600" dirty="0">
                <a:latin typeface="Franklin Gothic Book" panose="020B0503020102020204" pitchFamily="34" charset="0"/>
              </a:rPr>
              <a:t>Ministerio de Salud y Protección Social. Encuesta Nacional de la Situación Nutricional-ENSIN 2015. [Internet]. Bogotá: Ministerio de Salud y Protección Social; 2015. </a:t>
            </a:r>
          </a:p>
          <a:p>
            <a:pPr marL="228600" indent="-228600">
              <a:buFont typeface="+mj-lt"/>
              <a:buAutoNum type="arabicPeriod"/>
            </a:pPr>
            <a:endParaRPr lang="es-ES" sz="1600" dirty="0">
              <a:latin typeface="Franklin Gothic Book" panose="020B05030201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s-CO" sz="105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4859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561</Words>
  <Application>Microsoft Office PowerPoint</Application>
  <PresentationFormat>Panorámica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Montserrat</vt:lpstr>
      <vt:lpstr>Arial Rounded MT Bold</vt:lpstr>
      <vt:lpstr>Arial</vt:lpstr>
      <vt:lpstr>Franklin Gothic Book</vt:lpstr>
      <vt:lpstr>Raleway</vt:lpstr>
      <vt:lpstr>Simple Light</vt:lpstr>
      <vt:lpstr>Fortalecimiento local y comunitario de la autonomía alimentaria a partir del rescate de prácticas propias y ancestrales en el Resguardo indígena Nasa Páez-Huila, Colombia.</vt:lpstr>
      <vt:lpstr>Convocatoria Minciencias 843 - 2021   Financiar proyectos de CTeI en salud y consolidar las capacidades técnicas y científicas de Institutos públicos de I+D y Centros autónomos de investigación con reconocimiento vigente por Colciencias</vt:lpstr>
      <vt:lpstr>Presentación de PowerPoint</vt:lpstr>
      <vt:lpstr>Presentación de PowerPoint</vt:lpstr>
      <vt:lpstr>Objetivo  Fortalecer local y comunitariamente la autonomía alimentaria a partir de formulación participativa y la ejecución de microproyectos comunitarios encaminados al rescate de las prácticas propias y ancestrales en el Resguardo indígena Nasa Páez- Huila, Colombia durante el periodo 2022-2024.</vt:lpstr>
      <vt:lpstr>Presentación de PowerPoint</vt:lpstr>
      <vt:lpstr>Presentación de PowerPoint</vt:lpstr>
      <vt:lpstr>Conclusiones   </vt:lpstr>
      <vt:lpstr>Referencias   </vt:lpstr>
      <vt:lpstr>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Fortalecimiento local y comunitario de la autonomía alimentaria a partir del rescate de prácticas propias y ancestrales en el Resguardo indígena Nasa Páez-Huila, Colombia.</dc:title>
  <dc:creator>pc2</dc:creator>
  <cp:lastModifiedBy>Marcela López Ríos</cp:lastModifiedBy>
  <cp:revision>2</cp:revision>
  <dcterms:created xsi:type="dcterms:W3CDTF">2024-10-08T16:17:25Z</dcterms:created>
  <dcterms:modified xsi:type="dcterms:W3CDTF">2024-10-23T02:33:30Z</dcterms:modified>
</cp:coreProperties>
</file>