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60" r:id="rId3"/>
    <p:sldId id="262" r:id="rId4"/>
    <p:sldId id="263" r:id="rId5"/>
    <p:sldId id="264" r:id="rId6"/>
    <p:sldId id="265" r:id="rId7"/>
    <p:sldId id="266" r:id="rId8"/>
    <p:sldId id="267" r:id="rId9"/>
    <p:sldId id="268" r:id="rId10"/>
    <p:sldId id="269" r:id="rId11"/>
    <p:sldId id="270" r:id="rId12"/>
    <p:sldId id="271" r:id="rId13"/>
    <p:sldId id="272" r:id="rId14"/>
  </p:sldIdLst>
  <p:sldSz cx="12192000" cy="6858000"/>
  <p:notesSz cx="6858000" cy="9144000"/>
  <p:embeddedFontLst>
    <p:embeddedFont>
      <p:font typeface="Montserrat" panose="00000500000000000000" pitchFamily="2" charset="0"/>
      <p:regular r:id="rId16"/>
      <p:bold r:id="rId17"/>
      <p:italic r:id="rId18"/>
      <p:boldItalic r:id="rId19"/>
    </p:embeddedFont>
    <p:embeddedFont>
      <p:font typeface="Raleway"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iHkkcJmeXzEdDCos9kevw+NVkms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2" autoAdjust="0"/>
    <p:restoredTop sz="94660"/>
  </p:normalViewPr>
  <p:slideViewPr>
    <p:cSldViewPr snapToGrid="0">
      <p:cViewPr varScale="1">
        <p:scale>
          <a:sx n="66" d="100"/>
          <a:sy n="66" d="100"/>
        </p:scale>
        <p:origin x="8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09fca2001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09fca2001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381F06DF-BB47-653E-3198-3F1C4ED4CC37}"/>
            </a:ext>
          </a:extLst>
        </p:cNvPr>
        <p:cNvGrpSpPr/>
        <p:nvPr/>
      </p:nvGrpSpPr>
      <p:grpSpPr>
        <a:xfrm>
          <a:off x="0" y="0"/>
          <a:ext cx="0" cy="0"/>
          <a:chOff x="0" y="0"/>
          <a:chExt cx="0" cy="0"/>
        </a:xfrm>
      </p:grpSpPr>
      <p:sp>
        <p:nvSpPr>
          <p:cNvPr id="105" name="Google Shape;105;g309fca20012_0_22:notes">
            <a:extLst>
              <a:ext uri="{FF2B5EF4-FFF2-40B4-BE49-F238E27FC236}">
                <a16:creationId xmlns:a16="http://schemas.microsoft.com/office/drawing/2014/main" id="{1700DAE6-09AD-BEC3-7D97-A0BF97176C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09fca20012_0_22:notes">
            <a:extLst>
              <a:ext uri="{FF2B5EF4-FFF2-40B4-BE49-F238E27FC236}">
                <a16:creationId xmlns:a16="http://schemas.microsoft.com/office/drawing/2014/main" id="{30B66D17-B6AF-FAA2-1ED3-BE23F16D3A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6948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F56004B1-78D5-5723-17F8-7DD5F5F4DF24}"/>
            </a:ext>
          </a:extLst>
        </p:cNvPr>
        <p:cNvGrpSpPr/>
        <p:nvPr/>
      </p:nvGrpSpPr>
      <p:grpSpPr>
        <a:xfrm>
          <a:off x="0" y="0"/>
          <a:ext cx="0" cy="0"/>
          <a:chOff x="0" y="0"/>
          <a:chExt cx="0" cy="0"/>
        </a:xfrm>
      </p:grpSpPr>
      <p:sp>
        <p:nvSpPr>
          <p:cNvPr id="105" name="Google Shape;105;g309fca20012_0_22:notes">
            <a:extLst>
              <a:ext uri="{FF2B5EF4-FFF2-40B4-BE49-F238E27FC236}">
                <a16:creationId xmlns:a16="http://schemas.microsoft.com/office/drawing/2014/main" id="{7FAF83E9-A6BE-D5F2-E258-2A19B62F4C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09fca20012_0_22:notes">
            <a:extLst>
              <a:ext uri="{FF2B5EF4-FFF2-40B4-BE49-F238E27FC236}">
                <a16:creationId xmlns:a16="http://schemas.microsoft.com/office/drawing/2014/main" id="{DC1CC7A4-1384-547C-689C-19485F126E6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43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54DFFA83-5179-CEFB-39A4-E3A77ED82B87}"/>
            </a:ext>
          </a:extLst>
        </p:cNvPr>
        <p:cNvGrpSpPr/>
        <p:nvPr/>
      </p:nvGrpSpPr>
      <p:grpSpPr>
        <a:xfrm>
          <a:off x="0" y="0"/>
          <a:ext cx="0" cy="0"/>
          <a:chOff x="0" y="0"/>
          <a:chExt cx="0" cy="0"/>
        </a:xfrm>
      </p:grpSpPr>
      <p:sp>
        <p:nvSpPr>
          <p:cNvPr id="105" name="Google Shape;105;g309fca20012_0_22:notes">
            <a:extLst>
              <a:ext uri="{FF2B5EF4-FFF2-40B4-BE49-F238E27FC236}">
                <a16:creationId xmlns:a16="http://schemas.microsoft.com/office/drawing/2014/main" id="{8A3DF860-3FB2-9950-ABBA-DD2B71EC0A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09fca20012_0_22:notes">
            <a:extLst>
              <a:ext uri="{FF2B5EF4-FFF2-40B4-BE49-F238E27FC236}">
                <a16:creationId xmlns:a16="http://schemas.microsoft.com/office/drawing/2014/main" id="{2A82787B-7C3C-180C-E794-7E9DD81F43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218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7DF9AC0B-EABA-35EE-F035-B29DF2BF2A3B}"/>
            </a:ext>
          </a:extLst>
        </p:cNvPr>
        <p:cNvGrpSpPr/>
        <p:nvPr/>
      </p:nvGrpSpPr>
      <p:grpSpPr>
        <a:xfrm>
          <a:off x="0" y="0"/>
          <a:ext cx="0" cy="0"/>
          <a:chOff x="0" y="0"/>
          <a:chExt cx="0" cy="0"/>
        </a:xfrm>
      </p:grpSpPr>
      <p:sp>
        <p:nvSpPr>
          <p:cNvPr id="105" name="Google Shape;105;g309fca20012_0_22:notes">
            <a:extLst>
              <a:ext uri="{FF2B5EF4-FFF2-40B4-BE49-F238E27FC236}">
                <a16:creationId xmlns:a16="http://schemas.microsoft.com/office/drawing/2014/main" id="{6821B750-529C-55AF-0692-815F3C8082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09fca20012_0_22:notes">
            <a:extLst>
              <a:ext uri="{FF2B5EF4-FFF2-40B4-BE49-F238E27FC236}">
                <a16:creationId xmlns:a16="http://schemas.microsoft.com/office/drawing/2014/main" id="{A3E2C542-9B41-62F7-A888-AA484210AED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5122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09fca2001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09fca2001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4D058B6C-CF0A-272A-98D5-6C4130ED2C6D}"/>
            </a:ext>
          </a:extLst>
        </p:cNvPr>
        <p:cNvGrpSpPr/>
        <p:nvPr/>
      </p:nvGrpSpPr>
      <p:grpSpPr>
        <a:xfrm>
          <a:off x="0" y="0"/>
          <a:ext cx="0" cy="0"/>
          <a:chOff x="0" y="0"/>
          <a:chExt cx="0" cy="0"/>
        </a:xfrm>
      </p:grpSpPr>
      <p:sp>
        <p:nvSpPr>
          <p:cNvPr id="105" name="Google Shape;105;g309fca20012_0_22:notes">
            <a:extLst>
              <a:ext uri="{FF2B5EF4-FFF2-40B4-BE49-F238E27FC236}">
                <a16:creationId xmlns:a16="http://schemas.microsoft.com/office/drawing/2014/main" id="{0B28D94F-0059-8A02-FE82-85946D498B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09fca20012_0_22:notes">
            <a:extLst>
              <a:ext uri="{FF2B5EF4-FFF2-40B4-BE49-F238E27FC236}">
                <a16:creationId xmlns:a16="http://schemas.microsoft.com/office/drawing/2014/main" id="{F1ADD6B6-8D39-C9BC-25F1-7ED4E24DBE7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2760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30F60180-0643-6165-C381-81F677239CAD}"/>
            </a:ext>
          </a:extLst>
        </p:cNvPr>
        <p:cNvGrpSpPr/>
        <p:nvPr/>
      </p:nvGrpSpPr>
      <p:grpSpPr>
        <a:xfrm>
          <a:off x="0" y="0"/>
          <a:ext cx="0" cy="0"/>
          <a:chOff x="0" y="0"/>
          <a:chExt cx="0" cy="0"/>
        </a:xfrm>
      </p:grpSpPr>
      <p:sp>
        <p:nvSpPr>
          <p:cNvPr id="105" name="Google Shape;105;g309fca20012_0_22:notes">
            <a:extLst>
              <a:ext uri="{FF2B5EF4-FFF2-40B4-BE49-F238E27FC236}">
                <a16:creationId xmlns:a16="http://schemas.microsoft.com/office/drawing/2014/main" id="{3A5BE097-5F22-5076-E9F0-AB91E42BE5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09fca20012_0_22:notes">
            <a:extLst>
              <a:ext uri="{FF2B5EF4-FFF2-40B4-BE49-F238E27FC236}">
                <a16:creationId xmlns:a16="http://schemas.microsoft.com/office/drawing/2014/main" id="{2490C856-9312-2557-FDB5-814DCFE51B3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711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0A551560-01B6-6BA3-51C7-DE91218B6044}"/>
            </a:ext>
          </a:extLst>
        </p:cNvPr>
        <p:cNvGrpSpPr/>
        <p:nvPr/>
      </p:nvGrpSpPr>
      <p:grpSpPr>
        <a:xfrm>
          <a:off x="0" y="0"/>
          <a:ext cx="0" cy="0"/>
          <a:chOff x="0" y="0"/>
          <a:chExt cx="0" cy="0"/>
        </a:xfrm>
      </p:grpSpPr>
      <p:sp>
        <p:nvSpPr>
          <p:cNvPr id="105" name="Google Shape;105;g309fca20012_0_22:notes">
            <a:extLst>
              <a:ext uri="{FF2B5EF4-FFF2-40B4-BE49-F238E27FC236}">
                <a16:creationId xmlns:a16="http://schemas.microsoft.com/office/drawing/2014/main" id="{CFAC6D3C-2A64-516B-F423-CFA6955D04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09fca20012_0_22:notes">
            <a:extLst>
              <a:ext uri="{FF2B5EF4-FFF2-40B4-BE49-F238E27FC236}">
                <a16:creationId xmlns:a16="http://schemas.microsoft.com/office/drawing/2014/main" id="{2F02AF31-5B92-0A29-3860-A072BE49197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6095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0C96C6CE-3E67-21ED-8462-33A4ECC723CD}"/>
            </a:ext>
          </a:extLst>
        </p:cNvPr>
        <p:cNvGrpSpPr/>
        <p:nvPr/>
      </p:nvGrpSpPr>
      <p:grpSpPr>
        <a:xfrm>
          <a:off x="0" y="0"/>
          <a:ext cx="0" cy="0"/>
          <a:chOff x="0" y="0"/>
          <a:chExt cx="0" cy="0"/>
        </a:xfrm>
      </p:grpSpPr>
      <p:sp>
        <p:nvSpPr>
          <p:cNvPr id="105" name="Google Shape;105;g309fca20012_0_22:notes">
            <a:extLst>
              <a:ext uri="{FF2B5EF4-FFF2-40B4-BE49-F238E27FC236}">
                <a16:creationId xmlns:a16="http://schemas.microsoft.com/office/drawing/2014/main" id="{BBAFD91A-7BE4-B31C-E103-873ACEA90C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09fca20012_0_22:notes">
            <a:extLst>
              <a:ext uri="{FF2B5EF4-FFF2-40B4-BE49-F238E27FC236}">
                <a16:creationId xmlns:a16="http://schemas.microsoft.com/office/drawing/2014/main" id="{274B8E70-558A-4DD2-E146-FB7DA20EF3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9770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23F7AD1F-9762-ACC0-D9DA-8B6BAAF41BCA}"/>
            </a:ext>
          </a:extLst>
        </p:cNvPr>
        <p:cNvGrpSpPr/>
        <p:nvPr/>
      </p:nvGrpSpPr>
      <p:grpSpPr>
        <a:xfrm>
          <a:off x="0" y="0"/>
          <a:ext cx="0" cy="0"/>
          <a:chOff x="0" y="0"/>
          <a:chExt cx="0" cy="0"/>
        </a:xfrm>
      </p:grpSpPr>
      <p:sp>
        <p:nvSpPr>
          <p:cNvPr id="105" name="Google Shape;105;g309fca20012_0_22:notes">
            <a:extLst>
              <a:ext uri="{FF2B5EF4-FFF2-40B4-BE49-F238E27FC236}">
                <a16:creationId xmlns:a16="http://schemas.microsoft.com/office/drawing/2014/main" id="{88E107BF-16DC-2EEC-6EED-4CE17FBB7C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09fca20012_0_22:notes">
            <a:extLst>
              <a:ext uri="{FF2B5EF4-FFF2-40B4-BE49-F238E27FC236}">
                <a16:creationId xmlns:a16="http://schemas.microsoft.com/office/drawing/2014/main" id="{1ADFF93E-87B0-8379-A76B-1E7DAF55E5D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2093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25E615A7-A7A0-7825-7C94-CAB1E8EA7944}"/>
            </a:ext>
          </a:extLst>
        </p:cNvPr>
        <p:cNvGrpSpPr/>
        <p:nvPr/>
      </p:nvGrpSpPr>
      <p:grpSpPr>
        <a:xfrm>
          <a:off x="0" y="0"/>
          <a:ext cx="0" cy="0"/>
          <a:chOff x="0" y="0"/>
          <a:chExt cx="0" cy="0"/>
        </a:xfrm>
      </p:grpSpPr>
      <p:sp>
        <p:nvSpPr>
          <p:cNvPr id="105" name="Google Shape;105;g309fca20012_0_22:notes">
            <a:extLst>
              <a:ext uri="{FF2B5EF4-FFF2-40B4-BE49-F238E27FC236}">
                <a16:creationId xmlns:a16="http://schemas.microsoft.com/office/drawing/2014/main" id="{1AA6D64D-84D8-DD16-4E67-E576426B71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09fca20012_0_22:notes">
            <a:extLst>
              <a:ext uri="{FF2B5EF4-FFF2-40B4-BE49-F238E27FC236}">
                <a16:creationId xmlns:a16="http://schemas.microsoft.com/office/drawing/2014/main" id="{F36EC823-B550-E92C-095D-F81E8EF227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548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C3A6E0CE-009C-E7C8-1CE9-833B1A97B5F9}"/>
            </a:ext>
          </a:extLst>
        </p:cNvPr>
        <p:cNvGrpSpPr/>
        <p:nvPr/>
      </p:nvGrpSpPr>
      <p:grpSpPr>
        <a:xfrm>
          <a:off x="0" y="0"/>
          <a:ext cx="0" cy="0"/>
          <a:chOff x="0" y="0"/>
          <a:chExt cx="0" cy="0"/>
        </a:xfrm>
      </p:grpSpPr>
      <p:sp>
        <p:nvSpPr>
          <p:cNvPr id="105" name="Google Shape;105;g309fca20012_0_22:notes">
            <a:extLst>
              <a:ext uri="{FF2B5EF4-FFF2-40B4-BE49-F238E27FC236}">
                <a16:creationId xmlns:a16="http://schemas.microsoft.com/office/drawing/2014/main" id="{9F09698B-8E64-BE3B-E2F8-837D088EC0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09fca20012_0_22:notes">
            <a:extLst>
              <a:ext uri="{FF2B5EF4-FFF2-40B4-BE49-F238E27FC236}">
                <a16:creationId xmlns:a16="http://schemas.microsoft.com/office/drawing/2014/main" id="{33A91C66-233A-3CD0-6172-85D62BC094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3941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g1b1a85a42385f3e4_4"/>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1" name="Google Shape;11;g1b1a85a42385f3e4_4"/>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2" name="Google Shape;12;g1b1a85a42385f3e4_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g1b1a85a42385f3e4_39"/>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46" name="Google Shape;46;g1b1a85a42385f3e4_39"/>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47" name="Google Shape;47;g1b1a85a42385f3e4_3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g1b1a85a42385f3e4_4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g1b1a85a42385f3e4_45"/>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52" name="Google Shape;52;g1b1a85a42385f3e4_45"/>
          <p:cNvSpPr txBox="1">
            <a:spLocks noGrp="1"/>
          </p:cNvSpPr>
          <p:nvPr>
            <p:ph type="body" idx="1"/>
          </p:nvPr>
        </p:nvSpPr>
        <p:spPr>
          <a:xfrm>
            <a:off x="1097280" y="1845734"/>
            <a:ext cx="10058400" cy="40233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3" name="Google Shape;53;g1b1a85a42385f3e4_45"/>
          <p:cNvSpPr txBox="1">
            <a:spLocks noGrp="1"/>
          </p:cNvSpPr>
          <p:nvPr>
            <p:ph type="dt" idx="10"/>
          </p:nvPr>
        </p:nvSpPr>
        <p:spPr>
          <a:xfrm>
            <a:off x="1097280" y="6459785"/>
            <a:ext cx="24723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g1b1a85a42385f3e4_45"/>
          <p:cNvSpPr txBox="1">
            <a:spLocks noGrp="1"/>
          </p:cNvSpPr>
          <p:nvPr>
            <p:ph type="ftr" idx="11"/>
          </p:nvPr>
        </p:nvSpPr>
        <p:spPr>
          <a:xfrm>
            <a:off x="3686185" y="6459785"/>
            <a:ext cx="4822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g1b1a85a42385f3e4_45"/>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56"/>
        <p:cNvGrpSpPr/>
        <p:nvPr/>
      </p:nvGrpSpPr>
      <p:grpSpPr>
        <a:xfrm>
          <a:off x="0" y="0"/>
          <a:ext cx="0" cy="0"/>
          <a:chOff x="0" y="0"/>
          <a:chExt cx="0" cy="0"/>
        </a:xfrm>
      </p:grpSpPr>
      <p:sp>
        <p:nvSpPr>
          <p:cNvPr id="57" name="Google Shape;57;g1b1a85a42385f3e4_51"/>
          <p:cNvSpPr/>
          <p:nvPr/>
        </p:nvSpPr>
        <p:spPr>
          <a:xfrm>
            <a:off x="16" y="0"/>
            <a:ext cx="4050900"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g1b1a85a42385f3e4_51"/>
          <p:cNvSpPr/>
          <p:nvPr/>
        </p:nvSpPr>
        <p:spPr>
          <a:xfrm>
            <a:off x="4040071" y="0"/>
            <a:ext cx="639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g1b1a85a42385f3e4_51"/>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Arial"/>
              <a:buNone/>
              <a:defRPr sz="3600" b="0">
                <a:solidFill>
                  <a:srgbClr val="FFFFFF"/>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60" name="Google Shape;60;g1b1a85a42385f3e4_51"/>
          <p:cNvSpPr txBox="1">
            <a:spLocks noGrp="1"/>
          </p:cNvSpPr>
          <p:nvPr>
            <p:ph type="body" idx="1"/>
          </p:nvPr>
        </p:nvSpPr>
        <p:spPr>
          <a:xfrm>
            <a:off x="4800600" y="731520"/>
            <a:ext cx="649230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1" name="Google Shape;61;g1b1a85a42385f3e4_51"/>
          <p:cNvSpPr txBox="1">
            <a:spLocks noGrp="1"/>
          </p:cNvSpPr>
          <p:nvPr>
            <p:ph type="body" idx="2"/>
          </p:nvPr>
        </p:nvSpPr>
        <p:spPr>
          <a:xfrm>
            <a:off x="457200" y="2926080"/>
            <a:ext cx="3200400" cy="3379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62" name="Google Shape;62;g1b1a85a42385f3e4_51"/>
          <p:cNvSpPr txBox="1">
            <a:spLocks noGrp="1"/>
          </p:cNvSpPr>
          <p:nvPr>
            <p:ph type="dt" idx="10"/>
          </p:nvPr>
        </p:nvSpPr>
        <p:spPr>
          <a:xfrm>
            <a:off x="465512" y="6459785"/>
            <a:ext cx="2618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g1b1a85a42385f3e4_51"/>
          <p:cNvSpPr txBox="1">
            <a:spLocks noGrp="1"/>
          </p:cNvSpPr>
          <p:nvPr>
            <p:ph type="ftr" idx="11"/>
          </p:nvPr>
        </p:nvSpPr>
        <p:spPr>
          <a:xfrm>
            <a:off x="4800600" y="6459785"/>
            <a:ext cx="4648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g1b1a85a42385f3e4_51"/>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sz="1050" b="0" i="0" u="none" strike="noStrike" cap="none">
                <a:solidFill>
                  <a:schemeClr val="dk2"/>
                </a:solidFill>
                <a:latin typeface="Arial"/>
                <a:ea typeface="Arial"/>
                <a:cs typeface="Arial"/>
                <a:sym typeface="Arial"/>
              </a:defRPr>
            </a:lvl1pPr>
            <a:lvl2pPr marL="0" lvl="1" indent="0" algn="r">
              <a:spcBef>
                <a:spcPts val="0"/>
              </a:spcBef>
              <a:buNone/>
              <a:defRPr sz="1050" b="0" i="0" u="none" strike="noStrike" cap="none">
                <a:solidFill>
                  <a:schemeClr val="dk2"/>
                </a:solidFill>
                <a:latin typeface="Arial"/>
                <a:ea typeface="Arial"/>
                <a:cs typeface="Arial"/>
                <a:sym typeface="Arial"/>
              </a:defRPr>
            </a:lvl2pPr>
            <a:lvl3pPr marL="0" lvl="2" indent="0" algn="r">
              <a:spcBef>
                <a:spcPts val="0"/>
              </a:spcBef>
              <a:buNone/>
              <a:defRPr sz="1050" b="0" i="0" u="none" strike="noStrike" cap="none">
                <a:solidFill>
                  <a:schemeClr val="dk2"/>
                </a:solidFill>
                <a:latin typeface="Arial"/>
                <a:ea typeface="Arial"/>
                <a:cs typeface="Arial"/>
                <a:sym typeface="Arial"/>
              </a:defRPr>
            </a:lvl3pPr>
            <a:lvl4pPr marL="0" lvl="3" indent="0" algn="r">
              <a:spcBef>
                <a:spcPts val="0"/>
              </a:spcBef>
              <a:buNone/>
              <a:defRPr sz="1050" b="0" i="0" u="none" strike="noStrike" cap="none">
                <a:solidFill>
                  <a:schemeClr val="dk2"/>
                </a:solidFill>
                <a:latin typeface="Arial"/>
                <a:ea typeface="Arial"/>
                <a:cs typeface="Arial"/>
                <a:sym typeface="Arial"/>
              </a:defRPr>
            </a:lvl4pPr>
            <a:lvl5pPr marL="0" lvl="4" indent="0" algn="r">
              <a:spcBef>
                <a:spcPts val="0"/>
              </a:spcBef>
              <a:buNone/>
              <a:defRPr sz="1050" b="0" i="0" u="none" strike="noStrike" cap="none">
                <a:solidFill>
                  <a:schemeClr val="dk2"/>
                </a:solidFill>
                <a:latin typeface="Arial"/>
                <a:ea typeface="Arial"/>
                <a:cs typeface="Arial"/>
                <a:sym typeface="Arial"/>
              </a:defRPr>
            </a:lvl5pPr>
            <a:lvl6pPr marL="0" lvl="5" indent="0" algn="r">
              <a:spcBef>
                <a:spcPts val="0"/>
              </a:spcBef>
              <a:buNone/>
              <a:defRPr sz="1050" b="0" i="0" u="none" strike="noStrike" cap="none">
                <a:solidFill>
                  <a:schemeClr val="dk2"/>
                </a:solidFill>
                <a:latin typeface="Arial"/>
                <a:ea typeface="Arial"/>
                <a:cs typeface="Arial"/>
                <a:sym typeface="Arial"/>
              </a:defRPr>
            </a:lvl6pPr>
            <a:lvl7pPr marL="0" lvl="6" indent="0" algn="r">
              <a:spcBef>
                <a:spcPts val="0"/>
              </a:spcBef>
              <a:buNone/>
              <a:defRPr sz="1050" b="0" i="0" u="none" strike="noStrike" cap="none">
                <a:solidFill>
                  <a:schemeClr val="dk2"/>
                </a:solidFill>
                <a:latin typeface="Arial"/>
                <a:ea typeface="Arial"/>
                <a:cs typeface="Arial"/>
                <a:sym typeface="Arial"/>
              </a:defRPr>
            </a:lvl7pPr>
            <a:lvl8pPr marL="0" lvl="7" indent="0" algn="r">
              <a:spcBef>
                <a:spcPts val="0"/>
              </a:spcBef>
              <a:buNone/>
              <a:defRPr sz="1050" b="0" i="0" u="none" strike="noStrike" cap="none">
                <a:solidFill>
                  <a:schemeClr val="dk2"/>
                </a:solidFill>
                <a:latin typeface="Arial"/>
                <a:ea typeface="Arial"/>
                <a:cs typeface="Arial"/>
                <a:sym typeface="Arial"/>
              </a:defRPr>
            </a:lvl8pPr>
            <a:lvl9pPr marL="0" lvl="8" indent="0" algn="r">
              <a:spcBef>
                <a:spcPts val="0"/>
              </a:spcBef>
              <a:buNone/>
              <a:defRPr sz="10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5"/>
        <p:cNvGrpSpPr/>
        <p:nvPr/>
      </p:nvGrpSpPr>
      <p:grpSpPr>
        <a:xfrm>
          <a:off x="0" y="0"/>
          <a:ext cx="0" cy="0"/>
          <a:chOff x="0" y="0"/>
          <a:chExt cx="0" cy="0"/>
        </a:xfrm>
      </p:grpSpPr>
      <p:sp>
        <p:nvSpPr>
          <p:cNvPr id="66" name="Google Shape;66;g1b1a85a42385f3e4_60"/>
          <p:cNvSpPr/>
          <p:nvPr/>
        </p:nvSpPr>
        <p:spPr>
          <a:xfrm>
            <a:off x="0" y="4953000"/>
            <a:ext cx="12188700"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g1b1a85a42385f3e4_60"/>
          <p:cNvSpPr/>
          <p:nvPr/>
        </p:nvSpPr>
        <p:spPr>
          <a:xfrm>
            <a:off x="15" y="4915076"/>
            <a:ext cx="12188700" cy="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g1b1a85a42385f3e4_60"/>
          <p:cNvSpPr txBox="1">
            <a:spLocks noGrp="1"/>
          </p:cNvSpPr>
          <p:nvPr>
            <p:ph type="title"/>
          </p:nvPr>
        </p:nvSpPr>
        <p:spPr>
          <a:xfrm>
            <a:off x="1097280" y="5074920"/>
            <a:ext cx="10113600" cy="82290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Arial"/>
              <a:buNone/>
              <a:defRPr sz="3600" b="0">
                <a:solidFill>
                  <a:srgbClr val="FFFFFF"/>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69" name="Google Shape;69;g1b1a85a42385f3e4_60"/>
          <p:cNvSpPr>
            <a:spLocks noGrp="1"/>
          </p:cNvSpPr>
          <p:nvPr>
            <p:ph type="pic" idx="2"/>
          </p:nvPr>
        </p:nvSpPr>
        <p:spPr>
          <a:xfrm>
            <a:off x="15" y="0"/>
            <a:ext cx="12192000" cy="4915200"/>
          </a:xfrm>
          <a:prstGeom prst="rect">
            <a:avLst/>
          </a:prstGeom>
          <a:solidFill>
            <a:srgbClr val="D2CDB0"/>
          </a:solidFill>
          <a:ln>
            <a:noFill/>
          </a:ln>
        </p:spPr>
      </p:sp>
      <p:sp>
        <p:nvSpPr>
          <p:cNvPr id="70" name="Google Shape;70;g1b1a85a42385f3e4_60"/>
          <p:cNvSpPr txBox="1">
            <a:spLocks noGrp="1"/>
          </p:cNvSpPr>
          <p:nvPr>
            <p:ph type="body" idx="1"/>
          </p:nvPr>
        </p:nvSpPr>
        <p:spPr>
          <a:xfrm>
            <a:off x="1097280" y="5907024"/>
            <a:ext cx="10113300" cy="59430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1" name="Google Shape;71;g1b1a85a42385f3e4_60"/>
          <p:cNvSpPr txBox="1">
            <a:spLocks noGrp="1"/>
          </p:cNvSpPr>
          <p:nvPr>
            <p:ph type="dt" idx="10"/>
          </p:nvPr>
        </p:nvSpPr>
        <p:spPr>
          <a:xfrm>
            <a:off x="1097280" y="6459785"/>
            <a:ext cx="24723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g1b1a85a42385f3e4_60"/>
          <p:cNvSpPr txBox="1">
            <a:spLocks noGrp="1"/>
          </p:cNvSpPr>
          <p:nvPr>
            <p:ph type="ftr" idx="11"/>
          </p:nvPr>
        </p:nvSpPr>
        <p:spPr>
          <a:xfrm>
            <a:off x="3686185" y="6459785"/>
            <a:ext cx="4822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g1b1a85a42385f3e4_60"/>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g1b1a85a42385f3e4_69"/>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76" name="Google Shape;76;g1b1a85a42385f3e4_69"/>
          <p:cNvSpPr txBox="1">
            <a:spLocks noGrp="1"/>
          </p:cNvSpPr>
          <p:nvPr>
            <p:ph type="body" idx="1"/>
          </p:nvPr>
        </p:nvSpPr>
        <p:spPr>
          <a:xfrm>
            <a:off x="1097278" y="1845734"/>
            <a:ext cx="4937700" cy="40233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7" name="Google Shape;77;g1b1a85a42385f3e4_69"/>
          <p:cNvSpPr txBox="1">
            <a:spLocks noGrp="1"/>
          </p:cNvSpPr>
          <p:nvPr>
            <p:ph type="body" idx="2"/>
          </p:nvPr>
        </p:nvSpPr>
        <p:spPr>
          <a:xfrm>
            <a:off x="6217920" y="1845735"/>
            <a:ext cx="4937700" cy="40233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8" name="Google Shape;78;g1b1a85a42385f3e4_69"/>
          <p:cNvSpPr txBox="1">
            <a:spLocks noGrp="1"/>
          </p:cNvSpPr>
          <p:nvPr>
            <p:ph type="dt" idx="10"/>
          </p:nvPr>
        </p:nvSpPr>
        <p:spPr>
          <a:xfrm>
            <a:off x="1097280" y="6459785"/>
            <a:ext cx="24723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g1b1a85a42385f3e4_69"/>
          <p:cNvSpPr txBox="1">
            <a:spLocks noGrp="1"/>
          </p:cNvSpPr>
          <p:nvPr>
            <p:ph type="ftr" idx="11"/>
          </p:nvPr>
        </p:nvSpPr>
        <p:spPr>
          <a:xfrm>
            <a:off x="3686185" y="6459785"/>
            <a:ext cx="4822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g1b1a85a42385f3e4_69"/>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g1b1a85a42385f3e4_8"/>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g1b1a85a42385f3e4_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g1b1a85a42385f3e4_1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8" name="Google Shape;18;g1b1a85a42385f3e4_11"/>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19" name="Google Shape;19;g1b1a85a42385f3e4_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g1b1a85a42385f3e4_1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g1b1a85a42385f3e4_1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3" name="Google Shape;23;g1b1a85a42385f3e4_1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4" name="Google Shape;24;g1b1a85a42385f3e4_1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g1b1a85a42385f3e4_2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7" name="Google Shape;27;g1b1a85a42385f3e4_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g1b1a85a42385f3e4_23"/>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0" name="Google Shape;30;g1b1a85a42385f3e4_23"/>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1" name="Google Shape;31;g1b1a85a42385f3e4_2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g1b1a85a42385f3e4_27"/>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4" name="Google Shape;34;g1b1a85a42385f3e4_2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g1b1a85a42385f3e4_3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 name="Google Shape;37;g1b1a85a42385f3e4_30"/>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38" name="Google Shape;38;g1b1a85a42385f3e4_30"/>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9" name="Google Shape;39;g1b1a85a42385f3e4_30"/>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40" name="Google Shape;40;g1b1a85a42385f3e4_3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g1b1a85a42385f3e4_36"/>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43" name="Google Shape;43;g1b1a85a42385f3e4_3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PY"/>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g1b1a85a42385f3e4_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7" name="Google Shape;7;g1b1a85a42385f3e4_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8" name="Google Shape;8;g1b1a85a42385f3e4_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s-PY"/>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hyperlink" Target="mailto:gabriel.saat@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
        <p:cNvGrpSpPr/>
        <p:nvPr/>
      </p:nvGrpSpPr>
      <p:grpSpPr>
        <a:xfrm>
          <a:off x="0" y="0"/>
          <a:ext cx="0" cy="0"/>
          <a:chOff x="0" y="0"/>
          <a:chExt cx="0" cy="0"/>
        </a:xfrm>
      </p:grpSpPr>
      <p:sp>
        <p:nvSpPr>
          <p:cNvPr id="85" name="Google Shape;85;g309fca20012_0_10"/>
          <p:cNvSpPr txBox="1">
            <a:spLocks noGrp="1"/>
          </p:cNvSpPr>
          <p:nvPr>
            <p:ph type="ctrTitle"/>
          </p:nvPr>
        </p:nvSpPr>
        <p:spPr>
          <a:xfrm>
            <a:off x="1" y="320496"/>
            <a:ext cx="12191999" cy="3744686"/>
          </a:xfrm>
          <a:noFill/>
          <a:ln>
            <a:noFill/>
          </a:ln>
        </p:spPr>
        <p:txBody>
          <a:bodyPr spcFirstLastPara="1" wrap="square" lIns="91425" tIns="45700" rIns="91425" bIns="45700" anchor="b" anchorCtr="0">
            <a:noAutofit/>
          </a:bodyPr>
          <a:lstStyle/>
          <a:p>
            <a:pPr lvl="0"/>
            <a:r>
              <a:rPr lang="es-MX" sz="5200" dirty="0">
                <a:solidFill>
                  <a:schemeClr val="bg1"/>
                </a:solidFill>
                <a:sym typeface="Montserrat"/>
              </a:rPr>
              <a:t>EVALUACIÓN DE LA DOSIFICACIÓN DE COMPOST PARA LA RESTAURACIÓN DE SUELOS DEL CULTIVO DE MAÍZ EN LA HACIENDA PAIRUMANI</a:t>
            </a:r>
            <a:endParaRPr lang="es-PY" sz="5200" dirty="0">
              <a:solidFill>
                <a:schemeClr val="bg1"/>
              </a:solidFill>
              <a:sym typeface="Montserrat"/>
            </a:endParaRPr>
          </a:p>
        </p:txBody>
      </p:sp>
      <p:sp>
        <p:nvSpPr>
          <p:cNvPr id="86" name="Google Shape;86;g309fca20012_0_10"/>
          <p:cNvSpPr txBox="1"/>
          <p:nvPr/>
        </p:nvSpPr>
        <p:spPr>
          <a:xfrm>
            <a:off x="6838304" y="4534533"/>
            <a:ext cx="5201700" cy="301200"/>
          </a:xfrm>
          <a:prstGeom prst="rect">
            <a:avLst/>
          </a:prstGeom>
          <a:noFill/>
          <a:ln>
            <a:noFill/>
          </a:ln>
        </p:spPr>
        <p:txBody>
          <a:bodyPr spcFirstLastPara="1" wrap="square" lIns="91425" tIns="91425" rIns="91425" bIns="91425" anchor="t" anchorCtr="0">
            <a:noAutofit/>
          </a:bodyPr>
          <a:lstStyle/>
          <a:p>
            <a:pPr marL="0" lvl="0" indent="0" algn="l" rtl="0">
              <a:lnSpc>
                <a:spcPct val="85000"/>
              </a:lnSpc>
              <a:spcBef>
                <a:spcPts val="0"/>
              </a:spcBef>
              <a:spcAft>
                <a:spcPts val="0"/>
              </a:spcAft>
              <a:buClr>
                <a:srgbClr val="262626"/>
              </a:buClr>
              <a:buSzPts val="8000"/>
              <a:buFont typeface="Arial"/>
              <a:buNone/>
            </a:pPr>
            <a:r>
              <a:rPr lang="es-PY" sz="2511" b="1" dirty="0">
                <a:solidFill>
                  <a:schemeClr val="lt1"/>
                </a:solidFill>
                <a:latin typeface="Raleway"/>
                <a:ea typeface="Raleway"/>
                <a:cs typeface="Raleway"/>
                <a:sym typeface="Raleway"/>
              </a:rPr>
              <a:t>Por: Gabriel </a:t>
            </a:r>
            <a:r>
              <a:rPr lang="es-PY" sz="2511" b="1" dirty="0" err="1">
                <a:solidFill>
                  <a:schemeClr val="lt1"/>
                </a:solidFill>
                <a:latin typeface="Raleway"/>
                <a:ea typeface="Raleway"/>
                <a:cs typeface="Raleway"/>
                <a:sym typeface="Raleway"/>
              </a:rPr>
              <a:t>Saat</a:t>
            </a:r>
            <a:r>
              <a:rPr lang="es-PY" sz="2511" b="1" dirty="0">
                <a:solidFill>
                  <a:schemeClr val="lt1"/>
                </a:solidFill>
                <a:latin typeface="Raleway"/>
                <a:ea typeface="Raleway"/>
                <a:cs typeface="Raleway"/>
                <a:sym typeface="Raleway"/>
              </a:rPr>
              <a:t> Escobar</a:t>
            </a:r>
            <a:endParaRPr sz="2511" b="1" dirty="0">
              <a:solidFill>
                <a:schemeClr val="lt1"/>
              </a:solidFill>
              <a:latin typeface="Raleway"/>
              <a:ea typeface="Raleway"/>
              <a:cs typeface="Raleway"/>
              <a:sym typeface="Raleway"/>
            </a:endParaRPr>
          </a:p>
          <a:p>
            <a:pPr marL="0" lvl="0" indent="0" algn="l" rtl="0">
              <a:spcBef>
                <a:spcPts val="0"/>
              </a:spcBef>
              <a:spcAft>
                <a:spcPts val="0"/>
              </a:spcAft>
              <a:buNone/>
            </a:pPr>
            <a:endParaRPr b="1" dirty="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a:extLst>
            <a:ext uri="{FF2B5EF4-FFF2-40B4-BE49-F238E27FC236}">
              <a16:creationId xmlns:a16="http://schemas.microsoft.com/office/drawing/2014/main" id="{AC25CAE0-B40D-F7A5-C4D5-4D1836C9C2BD}"/>
            </a:ext>
          </a:extLst>
        </p:cNvPr>
        <p:cNvGrpSpPr/>
        <p:nvPr/>
      </p:nvGrpSpPr>
      <p:grpSpPr>
        <a:xfrm>
          <a:off x="0" y="0"/>
          <a:ext cx="0" cy="0"/>
          <a:chOff x="0" y="0"/>
          <a:chExt cx="0" cy="0"/>
        </a:xfrm>
      </p:grpSpPr>
      <p:sp>
        <p:nvSpPr>
          <p:cNvPr id="2" name="Google Shape;103;p2">
            <a:extLst>
              <a:ext uri="{FF2B5EF4-FFF2-40B4-BE49-F238E27FC236}">
                <a16:creationId xmlns:a16="http://schemas.microsoft.com/office/drawing/2014/main" id="{6F3E2AB0-B91B-FB91-1A69-17194A98AAB9}"/>
              </a:ext>
            </a:extLst>
          </p:cNvPr>
          <p:cNvSpPr txBox="1">
            <a:spLocks/>
          </p:cNvSpPr>
          <p:nvPr/>
        </p:nvSpPr>
        <p:spPr>
          <a:xfrm>
            <a:off x="-152400" y="34959"/>
            <a:ext cx="12192000" cy="95296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ctr">
              <a:lnSpc>
                <a:spcPct val="85000"/>
              </a:lnSpc>
              <a:buClr>
                <a:srgbClr val="262626"/>
              </a:buClr>
              <a:buSzPts val="8000"/>
            </a:pPr>
            <a:r>
              <a:rPr lang="es-MX" sz="5400" b="1" dirty="0">
                <a:solidFill>
                  <a:srgbClr val="1155CC"/>
                </a:solidFill>
                <a:latin typeface="Raleway"/>
                <a:ea typeface="Raleway"/>
                <a:cs typeface="Raleway"/>
                <a:sym typeface="Raleway"/>
              </a:rPr>
              <a:t>RESULTADOS</a:t>
            </a:r>
          </a:p>
        </p:txBody>
      </p:sp>
      <p:sp>
        <p:nvSpPr>
          <p:cNvPr id="6" name="Google Shape;103;p2">
            <a:extLst>
              <a:ext uri="{FF2B5EF4-FFF2-40B4-BE49-F238E27FC236}">
                <a16:creationId xmlns:a16="http://schemas.microsoft.com/office/drawing/2014/main" id="{53BF266F-D019-E551-750B-21FDA745E613}"/>
              </a:ext>
            </a:extLst>
          </p:cNvPr>
          <p:cNvSpPr txBox="1">
            <a:spLocks/>
          </p:cNvSpPr>
          <p:nvPr/>
        </p:nvSpPr>
        <p:spPr>
          <a:xfrm>
            <a:off x="-152400" y="616010"/>
            <a:ext cx="12344400" cy="743829"/>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ctr">
              <a:lnSpc>
                <a:spcPct val="85000"/>
              </a:lnSpc>
              <a:buClr>
                <a:srgbClr val="262626"/>
              </a:buClr>
              <a:buSzPts val="8000"/>
            </a:pPr>
            <a:r>
              <a:rPr lang="es-MX" sz="3200" dirty="0">
                <a:solidFill>
                  <a:srgbClr val="1155CC"/>
                </a:solidFill>
                <a:latin typeface="Raleway"/>
                <a:ea typeface="Raleway"/>
                <a:cs typeface="Raleway"/>
                <a:sym typeface="Raleway"/>
              </a:rPr>
              <a:t>Resultado 3: Caracterización microbiológica del suelo</a:t>
            </a:r>
          </a:p>
        </p:txBody>
      </p:sp>
      <p:graphicFrame>
        <p:nvGraphicFramePr>
          <p:cNvPr id="3" name="Tabla 2">
            <a:extLst>
              <a:ext uri="{FF2B5EF4-FFF2-40B4-BE49-F238E27FC236}">
                <a16:creationId xmlns:a16="http://schemas.microsoft.com/office/drawing/2014/main" id="{5FB0DCFC-EA7A-FF19-B090-87A323CB7324}"/>
              </a:ext>
            </a:extLst>
          </p:cNvPr>
          <p:cNvGraphicFramePr>
            <a:graphicFrameLocks noGrp="1"/>
          </p:cNvGraphicFramePr>
          <p:nvPr>
            <p:extLst>
              <p:ext uri="{D42A27DB-BD31-4B8C-83A1-F6EECF244321}">
                <p14:modId xmlns:p14="http://schemas.microsoft.com/office/powerpoint/2010/main" val="1768166862"/>
              </p:ext>
            </p:extLst>
          </p:nvPr>
        </p:nvGraphicFramePr>
        <p:xfrm>
          <a:off x="134786" y="1757662"/>
          <a:ext cx="11922427" cy="2958340"/>
        </p:xfrm>
        <a:graphic>
          <a:graphicData uri="http://schemas.openxmlformats.org/drawingml/2006/table">
            <a:tbl>
              <a:tblPr firstRow="1" firstCol="1" bandRow="1"/>
              <a:tblGrid>
                <a:gridCol w="2460151">
                  <a:extLst>
                    <a:ext uri="{9D8B030D-6E8A-4147-A177-3AD203B41FA5}">
                      <a16:colId xmlns:a16="http://schemas.microsoft.com/office/drawing/2014/main" val="3893521404"/>
                    </a:ext>
                  </a:extLst>
                </a:gridCol>
                <a:gridCol w="2419332">
                  <a:extLst>
                    <a:ext uri="{9D8B030D-6E8A-4147-A177-3AD203B41FA5}">
                      <a16:colId xmlns:a16="http://schemas.microsoft.com/office/drawing/2014/main" val="3141719655"/>
                    </a:ext>
                  </a:extLst>
                </a:gridCol>
                <a:gridCol w="2132596">
                  <a:extLst>
                    <a:ext uri="{9D8B030D-6E8A-4147-A177-3AD203B41FA5}">
                      <a16:colId xmlns:a16="http://schemas.microsoft.com/office/drawing/2014/main" val="1998015869"/>
                    </a:ext>
                  </a:extLst>
                </a:gridCol>
                <a:gridCol w="1899624">
                  <a:extLst>
                    <a:ext uri="{9D8B030D-6E8A-4147-A177-3AD203B41FA5}">
                      <a16:colId xmlns:a16="http://schemas.microsoft.com/office/drawing/2014/main" val="2649164568"/>
                    </a:ext>
                  </a:extLst>
                </a:gridCol>
                <a:gridCol w="1559125">
                  <a:extLst>
                    <a:ext uri="{9D8B030D-6E8A-4147-A177-3AD203B41FA5}">
                      <a16:colId xmlns:a16="http://schemas.microsoft.com/office/drawing/2014/main" val="176260478"/>
                    </a:ext>
                  </a:extLst>
                </a:gridCol>
                <a:gridCol w="1451599">
                  <a:extLst>
                    <a:ext uri="{9D8B030D-6E8A-4147-A177-3AD203B41FA5}">
                      <a16:colId xmlns:a16="http://schemas.microsoft.com/office/drawing/2014/main" val="2430730754"/>
                    </a:ext>
                  </a:extLst>
                </a:gridCol>
              </a:tblGrid>
              <a:tr h="0">
                <a:tc>
                  <a:txBody>
                    <a:bodyPr/>
                    <a:lstStyle/>
                    <a:p>
                      <a:pPr marL="0" marR="0" algn="ctr">
                        <a:lnSpc>
                          <a:spcPct val="100000"/>
                        </a:lnSpc>
                        <a:spcBef>
                          <a:spcPts val="0"/>
                        </a:spcBef>
                        <a:spcAft>
                          <a:spcPts val="0"/>
                        </a:spcAft>
                      </a:pPr>
                      <a:r>
                        <a:rPr lang="es-BO" sz="2200" b="1" dirty="0">
                          <a:effectLst/>
                          <a:latin typeface="Montserrat" panose="00000500000000000000" pitchFamily="2" charset="0"/>
                          <a:ea typeface="Calibri" panose="020F0502020204030204" pitchFamily="34" charset="0"/>
                          <a:cs typeface="Times New Roman" panose="02020603050405020304" pitchFamily="18" charset="0"/>
                        </a:rPr>
                        <a:t>Momento de muestreo</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s-BO" sz="2200" b="1" dirty="0">
                          <a:effectLst/>
                          <a:latin typeface="Montserrat" panose="00000500000000000000" pitchFamily="2" charset="0"/>
                          <a:ea typeface="Calibri" panose="020F0502020204030204" pitchFamily="34" charset="0"/>
                          <a:cs typeface="Times New Roman" panose="02020603050405020304" pitchFamily="18" charset="0"/>
                        </a:rPr>
                        <a:t>Tratamientos</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s-BO" sz="2200" b="1" dirty="0">
                          <a:effectLst/>
                          <a:latin typeface="Montserrat" panose="00000500000000000000" pitchFamily="2" charset="0"/>
                          <a:ea typeface="Calibri" panose="020F0502020204030204" pitchFamily="34" charset="0"/>
                          <a:cs typeface="Times New Roman" panose="02020603050405020304" pitchFamily="18" charset="0"/>
                        </a:rPr>
                        <a:t>Abundancia</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s-BO" sz="2200" b="1" dirty="0">
                          <a:effectLst/>
                          <a:latin typeface="Montserrat" panose="00000500000000000000" pitchFamily="2" charset="0"/>
                          <a:ea typeface="Calibri" panose="020F0502020204030204" pitchFamily="34" charset="0"/>
                          <a:cs typeface="Times New Roman" panose="02020603050405020304" pitchFamily="18" charset="0"/>
                        </a:rPr>
                        <a:t>Diversidad </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s-BO" sz="2200" b="1" dirty="0">
                          <a:effectLst/>
                          <a:latin typeface="Montserrat" panose="00000500000000000000" pitchFamily="2" charset="0"/>
                          <a:ea typeface="Calibri" panose="020F0502020204030204" pitchFamily="34" charset="0"/>
                          <a:cs typeface="Times New Roman" panose="02020603050405020304" pitchFamily="18" charset="0"/>
                        </a:rPr>
                        <a:t>Riqueza</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s-BO" sz="2200" b="1" dirty="0">
                          <a:effectLst/>
                          <a:latin typeface="Montserrat" panose="00000500000000000000" pitchFamily="2" charset="0"/>
                          <a:ea typeface="Calibri" panose="020F0502020204030204" pitchFamily="34" charset="0"/>
                          <a:cs typeface="Times New Roman" panose="02020603050405020304" pitchFamily="18" charset="0"/>
                        </a:rPr>
                        <a:t>T-</a:t>
                      </a:r>
                      <a:r>
                        <a:rPr lang="es-BO" sz="2200" b="1" dirty="0" err="1">
                          <a:effectLst/>
                          <a:latin typeface="Montserrat" panose="00000500000000000000" pitchFamily="2" charset="0"/>
                          <a:ea typeface="Calibri" panose="020F0502020204030204" pitchFamily="34" charset="0"/>
                          <a:cs typeface="Times New Roman" panose="02020603050405020304" pitchFamily="18" charset="0"/>
                        </a:rPr>
                        <a:t>RFs</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3047689"/>
                  </a:ext>
                </a:extLst>
              </a:tr>
              <a:tr h="0">
                <a:tc>
                  <a:txBody>
                    <a:bodyPr/>
                    <a:lstStyle/>
                    <a:p>
                      <a:pPr marL="0" marR="0" algn="ctr">
                        <a:lnSpc>
                          <a:spcPct val="2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Siembra</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2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T</a:t>
                      </a:r>
                      <a:r>
                        <a:rPr lang="es-BO" sz="2200" baseline="-25000" dirty="0">
                          <a:effectLst/>
                          <a:latin typeface="Montserrat" panose="00000500000000000000" pitchFamily="2" charset="0"/>
                          <a:ea typeface="Calibri" panose="020F0502020204030204" pitchFamily="34" charset="0"/>
                          <a:cs typeface="Times New Roman" panose="02020603050405020304" pitchFamily="18" charset="0"/>
                        </a:rPr>
                        <a:t>0 </a:t>
                      </a:r>
                      <a:r>
                        <a:rPr lang="es-BO" sz="2200" dirty="0">
                          <a:effectLst/>
                          <a:latin typeface="Montserrat" panose="00000500000000000000" pitchFamily="2" charset="0"/>
                          <a:ea typeface="Calibri" panose="020F0502020204030204" pitchFamily="34" charset="0"/>
                          <a:cs typeface="Times New Roman" panose="02020603050405020304" pitchFamily="18" charset="0"/>
                        </a:rPr>
                        <a:t>(testigo)</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2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12.702,831</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200000"/>
                        </a:lnSpc>
                        <a:spcBef>
                          <a:spcPts val="0"/>
                        </a:spcBef>
                        <a:spcAft>
                          <a:spcPts val="0"/>
                        </a:spcAft>
                      </a:pPr>
                      <a:r>
                        <a:rPr lang="es-BO" sz="2200" b="1" dirty="0">
                          <a:effectLst/>
                          <a:latin typeface="Montserrat" panose="00000500000000000000" pitchFamily="2" charset="0"/>
                          <a:ea typeface="Calibri" panose="020F0502020204030204" pitchFamily="34" charset="0"/>
                          <a:cs typeface="Times New Roman" panose="02020603050405020304" pitchFamily="18" charset="0"/>
                        </a:rPr>
                        <a:t>2.722</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2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39</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200000"/>
                        </a:lnSpc>
                        <a:spcBef>
                          <a:spcPts val="0"/>
                        </a:spcBef>
                        <a:spcAft>
                          <a:spcPts val="0"/>
                        </a:spcAft>
                      </a:pPr>
                      <a:r>
                        <a:rPr lang="es-BO" sz="2200">
                          <a:effectLst/>
                          <a:latin typeface="Montserrat" panose="00000500000000000000" pitchFamily="2" charset="0"/>
                          <a:ea typeface="Calibri" panose="020F0502020204030204" pitchFamily="34" charset="0"/>
                          <a:cs typeface="Times New Roman" panose="02020603050405020304" pitchFamily="18" charset="0"/>
                        </a:rPr>
                        <a:t>54-55</a:t>
                      </a:r>
                      <a:endParaRPr lang="en-US" sz="22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79838337"/>
                  </a:ext>
                </a:extLst>
              </a:tr>
              <a:tr h="0">
                <a:tc>
                  <a:txBody>
                    <a:bodyPr/>
                    <a:lstStyle/>
                    <a:p>
                      <a:pPr marL="0" marR="0" algn="ctr">
                        <a:lnSpc>
                          <a:spcPct val="2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Cosecha</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T</a:t>
                      </a:r>
                      <a:r>
                        <a:rPr lang="es-BO" sz="2200" baseline="-25000" dirty="0">
                          <a:effectLst/>
                          <a:latin typeface="Montserrat" panose="00000500000000000000" pitchFamily="2" charset="0"/>
                          <a:ea typeface="Calibri" panose="020F0502020204030204" pitchFamily="34" charset="0"/>
                          <a:cs typeface="Times New Roman" panose="02020603050405020304" pitchFamily="18" charset="0"/>
                        </a:rPr>
                        <a:t>0 </a:t>
                      </a:r>
                      <a:r>
                        <a:rPr lang="es-BO" sz="2200" dirty="0">
                          <a:effectLst/>
                          <a:latin typeface="Montserrat" panose="00000500000000000000" pitchFamily="2" charset="0"/>
                          <a:ea typeface="Calibri" panose="020F0502020204030204" pitchFamily="34" charset="0"/>
                          <a:cs typeface="Times New Roman" panose="02020603050405020304" pitchFamily="18" charset="0"/>
                        </a:rPr>
                        <a:t>(testigo)</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12.514,688</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2.438</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36</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54-55</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8262482"/>
                  </a:ext>
                </a:extLst>
              </a:tr>
              <a:tr h="0">
                <a:tc>
                  <a:txBody>
                    <a:bodyPr/>
                    <a:lstStyle/>
                    <a:p>
                      <a:pPr marL="0" marR="0" algn="ctr">
                        <a:lnSpc>
                          <a:spcPct val="2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Cosecha</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T</a:t>
                      </a:r>
                      <a:r>
                        <a:rPr lang="es-BO" sz="2200" baseline="-25000" dirty="0">
                          <a:effectLst/>
                          <a:latin typeface="Montserrat" panose="00000500000000000000" pitchFamily="2" charset="0"/>
                          <a:ea typeface="Calibri" panose="020F0502020204030204" pitchFamily="34" charset="0"/>
                          <a:cs typeface="Times New Roman" panose="02020603050405020304" pitchFamily="18" charset="0"/>
                        </a:rPr>
                        <a:t>1 </a:t>
                      </a:r>
                      <a:r>
                        <a:rPr lang="es-BO" sz="2200" dirty="0">
                          <a:effectLst/>
                          <a:latin typeface="Montserrat" panose="00000500000000000000" pitchFamily="2" charset="0"/>
                          <a:ea typeface="Calibri" panose="020F0502020204030204" pitchFamily="34" charset="0"/>
                          <a:cs typeface="Times New Roman" panose="02020603050405020304" pitchFamily="18" charset="0"/>
                        </a:rPr>
                        <a:t>(10 t/ha)</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s-BO" sz="2200" b="1" dirty="0">
                          <a:effectLst/>
                          <a:latin typeface="Montserrat" panose="00000500000000000000" pitchFamily="2" charset="0"/>
                          <a:ea typeface="Calibri" panose="020F0502020204030204" pitchFamily="34" charset="0"/>
                          <a:cs typeface="Times New Roman" panose="02020603050405020304" pitchFamily="18" charset="0"/>
                        </a:rPr>
                        <a:t>13.024,545</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s-BO" sz="2200" b="1" dirty="0">
                          <a:effectLst/>
                          <a:latin typeface="Montserrat" panose="00000500000000000000" pitchFamily="2" charset="0"/>
                          <a:ea typeface="Calibri" panose="020F0502020204030204" pitchFamily="34" charset="0"/>
                          <a:cs typeface="Times New Roman" panose="02020603050405020304" pitchFamily="18" charset="0"/>
                        </a:rPr>
                        <a:t>1.932</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35</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188-189</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1812456"/>
                  </a:ext>
                </a:extLst>
              </a:tr>
              <a:tr h="0">
                <a:tc>
                  <a:txBody>
                    <a:bodyPr/>
                    <a:lstStyle/>
                    <a:p>
                      <a:pPr marL="0" marR="0" algn="ctr">
                        <a:lnSpc>
                          <a:spcPct val="200000"/>
                        </a:lnSpc>
                        <a:spcBef>
                          <a:spcPts val="0"/>
                        </a:spcBef>
                        <a:spcAft>
                          <a:spcPts val="0"/>
                        </a:spcAft>
                      </a:pPr>
                      <a:r>
                        <a:rPr lang="es-BO" sz="2200">
                          <a:effectLst/>
                          <a:latin typeface="Montserrat" panose="00000500000000000000" pitchFamily="2" charset="0"/>
                          <a:ea typeface="Calibri" panose="020F0502020204030204" pitchFamily="34" charset="0"/>
                          <a:cs typeface="Times New Roman" panose="02020603050405020304" pitchFamily="18" charset="0"/>
                        </a:rPr>
                        <a:t>Cosecha</a:t>
                      </a:r>
                      <a:endParaRPr lang="en-US" sz="22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T</a:t>
                      </a:r>
                      <a:r>
                        <a:rPr lang="es-BO" sz="2200" baseline="-25000" dirty="0">
                          <a:effectLst/>
                          <a:latin typeface="Montserrat" panose="00000500000000000000" pitchFamily="2" charset="0"/>
                          <a:ea typeface="Calibri" panose="020F0502020204030204" pitchFamily="34" charset="0"/>
                          <a:cs typeface="Times New Roman" panose="02020603050405020304" pitchFamily="18" charset="0"/>
                        </a:rPr>
                        <a:t>2</a:t>
                      </a:r>
                      <a:r>
                        <a:rPr lang="es-BO" sz="2200" dirty="0">
                          <a:effectLst/>
                          <a:latin typeface="Montserrat" panose="00000500000000000000" pitchFamily="2" charset="0"/>
                          <a:ea typeface="Calibri" panose="020F0502020204030204" pitchFamily="34" charset="0"/>
                          <a:cs typeface="Times New Roman" panose="02020603050405020304" pitchFamily="18" charset="0"/>
                        </a:rPr>
                        <a:t>(20 t/ha)</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s-BO" sz="2200" b="1" dirty="0">
                          <a:effectLst/>
                          <a:latin typeface="Montserrat" panose="00000500000000000000" pitchFamily="2" charset="0"/>
                          <a:ea typeface="Calibri" panose="020F0502020204030204" pitchFamily="34" charset="0"/>
                          <a:cs typeface="Times New Roman" panose="02020603050405020304" pitchFamily="18" charset="0"/>
                        </a:rPr>
                        <a:t>13.301,483</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1.880</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29</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188-189</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758189"/>
                  </a:ext>
                </a:extLst>
              </a:tr>
            </a:tbl>
          </a:graphicData>
        </a:graphic>
      </p:graphicFrame>
      <p:sp>
        <p:nvSpPr>
          <p:cNvPr id="4" name="Rectángulo 3">
            <a:extLst>
              <a:ext uri="{FF2B5EF4-FFF2-40B4-BE49-F238E27FC236}">
                <a16:creationId xmlns:a16="http://schemas.microsoft.com/office/drawing/2014/main" id="{E216C238-3F9C-8C2C-3C43-E49F6D93B0A2}"/>
              </a:ext>
            </a:extLst>
          </p:cNvPr>
          <p:cNvSpPr/>
          <p:nvPr/>
        </p:nvSpPr>
        <p:spPr>
          <a:xfrm>
            <a:off x="7629457" y="2627232"/>
            <a:ext cx="1021058" cy="49333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Rectángulo 7">
            <a:extLst>
              <a:ext uri="{FF2B5EF4-FFF2-40B4-BE49-F238E27FC236}">
                <a16:creationId xmlns:a16="http://schemas.microsoft.com/office/drawing/2014/main" id="{7FB19130-462A-85C8-9B82-E6465BAA9629}"/>
              </a:ext>
            </a:extLst>
          </p:cNvPr>
          <p:cNvSpPr/>
          <p:nvPr/>
        </p:nvSpPr>
        <p:spPr>
          <a:xfrm>
            <a:off x="5152858" y="3723834"/>
            <a:ext cx="1843028" cy="441766"/>
          </a:xfrm>
          <a:prstGeom prst="rect">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B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ángulo 8">
            <a:extLst>
              <a:ext uri="{FF2B5EF4-FFF2-40B4-BE49-F238E27FC236}">
                <a16:creationId xmlns:a16="http://schemas.microsoft.com/office/drawing/2014/main" id="{FA5381BD-0EC0-014C-E8FA-1F40D95D2A0B}"/>
              </a:ext>
            </a:extLst>
          </p:cNvPr>
          <p:cNvSpPr/>
          <p:nvPr/>
        </p:nvSpPr>
        <p:spPr>
          <a:xfrm>
            <a:off x="7629457" y="3740229"/>
            <a:ext cx="890429" cy="441766"/>
          </a:xfrm>
          <a:prstGeom prst="rect">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B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ángulo 9">
            <a:extLst>
              <a:ext uri="{FF2B5EF4-FFF2-40B4-BE49-F238E27FC236}">
                <a16:creationId xmlns:a16="http://schemas.microsoft.com/office/drawing/2014/main" id="{63D89DE5-5FBB-0887-6067-F0D54746668A}"/>
              </a:ext>
            </a:extLst>
          </p:cNvPr>
          <p:cNvSpPr/>
          <p:nvPr/>
        </p:nvSpPr>
        <p:spPr>
          <a:xfrm>
            <a:off x="5152859" y="4373583"/>
            <a:ext cx="1843028" cy="342419"/>
          </a:xfrm>
          <a:prstGeom prst="rect">
            <a:avLst/>
          </a:prstGeom>
          <a:noFill/>
          <a:ln w="571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B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ángulo 10">
            <a:extLst>
              <a:ext uri="{FF2B5EF4-FFF2-40B4-BE49-F238E27FC236}">
                <a16:creationId xmlns:a16="http://schemas.microsoft.com/office/drawing/2014/main" id="{E342424C-29ED-807B-4C81-2FFB8A236CE6}"/>
              </a:ext>
            </a:extLst>
          </p:cNvPr>
          <p:cNvSpPr/>
          <p:nvPr/>
        </p:nvSpPr>
        <p:spPr>
          <a:xfrm>
            <a:off x="3677401" y="5294056"/>
            <a:ext cx="577028" cy="58303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2" name="Rectángulo 11">
            <a:extLst>
              <a:ext uri="{FF2B5EF4-FFF2-40B4-BE49-F238E27FC236}">
                <a16:creationId xmlns:a16="http://schemas.microsoft.com/office/drawing/2014/main" id="{68A5C7B2-8DCB-D3B2-A424-A4C20CEC5A7D}"/>
              </a:ext>
            </a:extLst>
          </p:cNvPr>
          <p:cNvSpPr/>
          <p:nvPr/>
        </p:nvSpPr>
        <p:spPr>
          <a:xfrm>
            <a:off x="6165472" y="5294056"/>
            <a:ext cx="577028" cy="583031"/>
          </a:xfrm>
          <a:prstGeom prst="rect">
            <a:avLst/>
          </a:prstGeom>
          <a:noFill/>
          <a:ln w="571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3" name="Rectángulo 12">
            <a:extLst>
              <a:ext uri="{FF2B5EF4-FFF2-40B4-BE49-F238E27FC236}">
                <a16:creationId xmlns:a16="http://schemas.microsoft.com/office/drawing/2014/main" id="{FEC6A17F-8F72-81B7-FCE1-046A85ACA1FD}"/>
              </a:ext>
            </a:extLst>
          </p:cNvPr>
          <p:cNvSpPr/>
          <p:nvPr/>
        </p:nvSpPr>
        <p:spPr>
          <a:xfrm>
            <a:off x="8820156" y="5294055"/>
            <a:ext cx="577028" cy="583031"/>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4" name="Google Shape;108;g309fca20012_0_22">
            <a:extLst>
              <a:ext uri="{FF2B5EF4-FFF2-40B4-BE49-F238E27FC236}">
                <a16:creationId xmlns:a16="http://schemas.microsoft.com/office/drawing/2014/main" id="{17B6F8BF-3B29-6F92-44DA-D62DEB3ED76E}"/>
              </a:ext>
            </a:extLst>
          </p:cNvPr>
          <p:cNvSpPr txBox="1"/>
          <p:nvPr/>
        </p:nvSpPr>
        <p:spPr>
          <a:xfrm>
            <a:off x="4087816" y="5294056"/>
            <a:ext cx="2130084" cy="121661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MX" sz="2200" dirty="0">
                <a:solidFill>
                  <a:schemeClr val="dk2"/>
                </a:solidFill>
                <a:latin typeface="Montserrat"/>
                <a:ea typeface="Montserrat"/>
                <a:cs typeface="Montserrat"/>
                <a:sym typeface="Montserrat"/>
              </a:rPr>
              <a:t>T</a:t>
            </a:r>
            <a:r>
              <a:rPr lang="es-MX" sz="1200" dirty="0">
                <a:solidFill>
                  <a:schemeClr val="dk2"/>
                </a:solidFill>
                <a:latin typeface="Montserrat"/>
                <a:ea typeface="Montserrat"/>
                <a:cs typeface="Montserrat"/>
                <a:sym typeface="Montserrat"/>
              </a:rPr>
              <a:t>0</a:t>
            </a:r>
            <a:r>
              <a:rPr lang="es-MX" sz="2200" dirty="0">
                <a:solidFill>
                  <a:schemeClr val="dk2"/>
                </a:solidFill>
                <a:latin typeface="Montserrat"/>
                <a:ea typeface="Montserrat"/>
                <a:cs typeface="Montserrat"/>
                <a:sym typeface="Montserrat"/>
              </a:rPr>
              <a:t> (Testigo)</a:t>
            </a:r>
          </a:p>
        </p:txBody>
      </p:sp>
      <p:sp>
        <p:nvSpPr>
          <p:cNvPr id="15" name="Google Shape;108;g309fca20012_0_22">
            <a:extLst>
              <a:ext uri="{FF2B5EF4-FFF2-40B4-BE49-F238E27FC236}">
                <a16:creationId xmlns:a16="http://schemas.microsoft.com/office/drawing/2014/main" id="{0A03CEEA-61A8-DC7E-D6D0-9EDCF8D0F469}"/>
              </a:ext>
            </a:extLst>
          </p:cNvPr>
          <p:cNvSpPr txBox="1"/>
          <p:nvPr/>
        </p:nvSpPr>
        <p:spPr>
          <a:xfrm>
            <a:off x="6742500" y="5273945"/>
            <a:ext cx="2130084" cy="121661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MX" sz="2200" dirty="0">
                <a:solidFill>
                  <a:schemeClr val="dk2"/>
                </a:solidFill>
                <a:latin typeface="Montserrat"/>
                <a:ea typeface="Montserrat"/>
                <a:cs typeface="Montserrat"/>
                <a:sym typeface="Montserrat"/>
              </a:rPr>
              <a:t>T</a:t>
            </a:r>
            <a:r>
              <a:rPr lang="es-MX" sz="1200" dirty="0">
                <a:solidFill>
                  <a:schemeClr val="dk2"/>
                </a:solidFill>
                <a:latin typeface="Montserrat"/>
                <a:ea typeface="Montserrat"/>
                <a:cs typeface="Montserrat"/>
                <a:sym typeface="Montserrat"/>
              </a:rPr>
              <a:t>1</a:t>
            </a:r>
            <a:r>
              <a:rPr lang="es-MX" sz="2200" dirty="0">
                <a:solidFill>
                  <a:schemeClr val="dk2"/>
                </a:solidFill>
                <a:latin typeface="Montserrat"/>
                <a:ea typeface="Montserrat"/>
                <a:cs typeface="Montserrat"/>
                <a:sym typeface="Montserrat"/>
              </a:rPr>
              <a:t> (10 t/ha)</a:t>
            </a:r>
          </a:p>
        </p:txBody>
      </p:sp>
      <p:sp>
        <p:nvSpPr>
          <p:cNvPr id="16" name="Google Shape;108;g309fca20012_0_22">
            <a:extLst>
              <a:ext uri="{FF2B5EF4-FFF2-40B4-BE49-F238E27FC236}">
                <a16:creationId xmlns:a16="http://schemas.microsoft.com/office/drawing/2014/main" id="{4EDDD00A-D574-F4D0-FBB4-A80FFA8C72EB}"/>
              </a:ext>
            </a:extLst>
          </p:cNvPr>
          <p:cNvSpPr txBox="1"/>
          <p:nvPr/>
        </p:nvSpPr>
        <p:spPr>
          <a:xfrm>
            <a:off x="9344756" y="5268777"/>
            <a:ext cx="2130084" cy="121661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MX" sz="2200" dirty="0">
                <a:solidFill>
                  <a:schemeClr val="dk2"/>
                </a:solidFill>
                <a:latin typeface="Montserrat"/>
                <a:ea typeface="Montserrat"/>
                <a:cs typeface="Montserrat"/>
                <a:sym typeface="Montserrat"/>
              </a:rPr>
              <a:t>T</a:t>
            </a:r>
            <a:r>
              <a:rPr lang="es-MX" sz="1200" dirty="0">
                <a:solidFill>
                  <a:schemeClr val="dk2"/>
                </a:solidFill>
                <a:latin typeface="Montserrat"/>
                <a:ea typeface="Montserrat"/>
                <a:cs typeface="Montserrat"/>
                <a:sym typeface="Montserrat"/>
              </a:rPr>
              <a:t>2</a:t>
            </a:r>
            <a:r>
              <a:rPr lang="es-MX" sz="2200" dirty="0">
                <a:solidFill>
                  <a:schemeClr val="dk2"/>
                </a:solidFill>
                <a:latin typeface="Montserrat"/>
                <a:ea typeface="Montserrat"/>
                <a:cs typeface="Montserrat"/>
                <a:sym typeface="Montserrat"/>
              </a:rPr>
              <a:t> (20 t/ha)</a:t>
            </a:r>
          </a:p>
        </p:txBody>
      </p:sp>
    </p:spTree>
    <p:extLst>
      <p:ext uri="{BB962C8B-B14F-4D97-AF65-F5344CB8AC3E}">
        <p14:creationId xmlns:p14="http://schemas.microsoft.com/office/powerpoint/2010/main" val="1096626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a:extLst>
            <a:ext uri="{FF2B5EF4-FFF2-40B4-BE49-F238E27FC236}">
              <a16:creationId xmlns:a16="http://schemas.microsoft.com/office/drawing/2014/main" id="{F9029837-28FA-EE6B-5787-EC05E670AAC6}"/>
            </a:ext>
          </a:extLst>
        </p:cNvPr>
        <p:cNvGrpSpPr/>
        <p:nvPr/>
      </p:nvGrpSpPr>
      <p:grpSpPr>
        <a:xfrm>
          <a:off x="0" y="0"/>
          <a:ext cx="0" cy="0"/>
          <a:chOff x="0" y="0"/>
          <a:chExt cx="0" cy="0"/>
        </a:xfrm>
      </p:grpSpPr>
      <p:sp>
        <p:nvSpPr>
          <p:cNvPr id="2" name="Google Shape;103;p2">
            <a:extLst>
              <a:ext uri="{FF2B5EF4-FFF2-40B4-BE49-F238E27FC236}">
                <a16:creationId xmlns:a16="http://schemas.microsoft.com/office/drawing/2014/main" id="{23707613-E192-F146-3F33-8C92690E1464}"/>
              </a:ext>
            </a:extLst>
          </p:cNvPr>
          <p:cNvSpPr txBox="1">
            <a:spLocks/>
          </p:cNvSpPr>
          <p:nvPr/>
        </p:nvSpPr>
        <p:spPr>
          <a:xfrm>
            <a:off x="-152400" y="34959"/>
            <a:ext cx="12192000" cy="95296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ctr">
              <a:lnSpc>
                <a:spcPct val="85000"/>
              </a:lnSpc>
              <a:buClr>
                <a:srgbClr val="262626"/>
              </a:buClr>
              <a:buSzPts val="8000"/>
            </a:pPr>
            <a:r>
              <a:rPr lang="es-MX" sz="5400" b="1" dirty="0">
                <a:solidFill>
                  <a:srgbClr val="1155CC"/>
                </a:solidFill>
                <a:latin typeface="Raleway"/>
                <a:ea typeface="Raleway"/>
                <a:cs typeface="Raleway"/>
                <a:sym typeface="Raleway"/>
              </a:rPr>
              <a:t>RESULTADOS</a:t>
            </a:r>
          </a:p>
        </p:txBody>
      </p:sp>
      <p:sp>
        <p:nvSpPr>
          <p:cNvPr id="6" name="Google Shape;103;p2">
            <a:extLst>
              <a:ext uri="{FF2B5EF4-FFF2-40B4-BE49-F238E27FC236}">
                <a16:creationId xmlns:a16="http://schemas.microsoft.com/office/drawing/2014/main" id="{BE26159D-AF21-1798-413F-25260124A56E}"/>
              </a:ext>
            </a:extLst>
          </p:cNvPr>
          <p:cNvSpPr txBox="1">
            <a:spLocks/>
          </p:cNvSpPr>
          <p:nvPr/>
        </p:nvSpPr>
        <p:spPr>
          <a:xfrm>
            <a:off x="-152400" y="616010"/>
            <a:ext cx="12344400" cy="743829"/>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ctr">
              <a:lnSpc>
                <a:spcPct val="85000"/>
              </a:lnSpc>
              <a:buClr>
                <a:srgbClr val="262626"/>
              </a:buClr>
              <a:buSzPts val="8000"/>
            </a:pPr>
            <a:r>
              <a:rPr lang="es-MX" sz="3200" dirty="0">
                <a:solidFill>
                  <a:srgbClr val="1155CC"/>
                </a:solidFill>
                <a:latin typeface="Raleway"/>
                <a:ea typeface="Raleway"/>
                <a:cs typeface="Raleway"/>
                <a:sym typeface="Raleway"/>
              </a:rPr>
              <a:t>Resultado 4: Análisis económico</a:t>
            </a:r>
          </a:p>
        </p:txBody>
      </p:sp>
      <p:graphicFrame>
        <p:nvGraphicFramePr>
          <p:cNvPr id="5" name="Marcador de contenido 5">
            <a:extLst>
              <a:ext uri="{FF2B5EF4-FFF2-40B4-BE49-F238E27FC236}">
                <a16:creationId xmlns:a16="http://schemas.microsoft.com/office/drawing/2014/main" id="{5C046917-647C-A77F-17C6-F2027E984227}"/>
              </a:ext>
            </a:extLst>
          </p:cNvPr>
          <p:cNvGraphicFramePr>
            <a:graphicFrameLocks/>
          </p:cNvGraphicFramePr>
          <p:nvPr>
            <p:extLst>
              <p:ext uri="{D42A27DB-BD31-4B8C-83A1-F6EECF244321}">
                <p14:modId xmlns:p14="http://schemas.microsoft.com/office/powerpoint/2010/main" val="4089601469"/>
              </p:ext>
            </p:extLst>
          </p:nvPr>
        </p:nvGraphicFramePr>
        <p:xfrm>
          <a:off x="315265" y="1359841"/>
          <a:ext cx="11724334" cy="4164378"/>
        </p:xfrm>
        <a:graphic>
          <a:graphicData uri="http://schemas.openxmlformats.org/drawingml/2006/table">
            <a:tbl>
              <a:tblPr firstRow="1" firstCol="1" bandRow="1"/>
              <a:tblGrid>
                <a:gridCol w="2038579">
                  <a:extLst>
                    <a:ext uri="{9D8B030D-6E8A-4147-A177-3AD203B41FA5}">
                      <a16:colId xmlns:a16="http://schemas.microsoft.com/office/drawing/2014/main" val="2018052947"/>
                    </a:ext>
                  </a:extLst>
                </a:gridCol>
                <a:gridCol w="2034581">
                  <a:extLst>
                    <a:ext uri="{9D8B030D-6E8A-4147-A177-3AD203B41FA5}">
                      <a16:colId xmlns:a16="http://schemas.microsoft.com/office/drawing/2014/main" val="1292876935"/>
                    </a:ext>
                  </a:extLst>
                </a:gridCol>
                <a:gridCol w="1977270">
                  <a:extLst>
                    <a:ext uri="{9D8B030D-6E8A-4147-A177-3AD203B41FA5}">
                      <a16:colId xmlns:a16="http://schemas.microsoft.com/office/drawing/2014/main" val="878423731"/>
                    </a:ext>
                  </a:extLst>
                </a:gridCol>
                <a:gridCol w="2750984">
                  <a:extLst>
                    <a:ext uri="{9D8B030D-6E8A-4147-A177-3AD203B41FA5}">
                      <a16:colId xmlns:a16="http://schemas.microsoft.com/office/drawing/2014/main" val="2033349680"/>
                    </a:ext>
                  </a:extLst>
                </a:gridCol>
                <a:gridCol w="2922920">
                  <a:extLst>
                    <a:ext uri="{9D8B030D-6E8A-4147-A177-3AD203B41FA5}">
                      <a16:colId xmlns:a16="http://schemas.microsoft.com/office/drawing/2014/main" val="142302370"/>
                    </a:ext>
                  </a:extLst>
                </a:gridCol>
              </a:tblGrid>
              <a:tr h="1016881">
                <a:tc>
                  <a:txBody>
                    <a:bodyPr/>
                    <a:lstStyle/>
                    <a:p>
                      <a:pPr marL="0" marR="0" algn="ctr">
                        <a:lnSpc>
                          <a:spcPct val="115000"/>
                        </a:lnSpc>
                        <a:spcBef>
                          <a:spcPts val="0"/>
                        </a:spcBef>
                        <a:spcAft>
                          <a:spcPts val="0"/>
                        </a:spcAft>
                      </a:pPr>
                      <a:r>
                        <a:rPr lang="es-BO" sz="2200" b="1" dirty="0">
                          <a:effectLst/>
                          <a:latin typeface="Montserrat" panose="00000500000000000000" pitchFamily="2" charset="0"/>
                          <a:ea typeface="Calibri" panose="020F0502020204030204" pitchFamily="34" charset="0"/>
                          <a:cs typeface="Times New Roman" panose="02020603050405020304" pitchFamily="18" charset="0"/>
                        </a:rPr>
                        <a:t>Maíz compuesto 20</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s-BO" sz="2200" b="1" dirty="0">
                          <a:effectLst/>
                          <a:latin typeface="Montserrat" panose="00000500000000000000" pitchFamily="2" charset="0"/>
                          <a:ea typeface="Calibri" panose="020F0502020204030204" pitchFamily="34" charset="0"/>
                          <a:cs typeface="Times New Roman" panose="02020603050405020304" pitchFamily="18" charset="0"/>
                        </a:rPr>
                        <a:t>Niveles de Compost</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s-BO" sz="2200" b="1" dirty="0">
                          <a:effectLst/>
                          <a:latin typeface="Montserrat" panose="00000500000000000000" pitchFamily="2" charset="0"/>
                          <a:ea typeface="Calibri" panose="020F0502020204030204" pitchFamily="34" charset="0"/>
                          <a:cs typeface="Times New Roman" panose="02020603050405020304" pitchFamily="18" charset="0"/>
                        </a:rPr>
                        <a:t>Utilidad </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s-BO" sz="2200" b="1" dirty="0">
                          <a:effectLst/>
                          <a:latin typeface="Montserrat" panose="00000500000000000000" pitchFamily="2" charset="0"/>
                          <a:ea typeface="Calibri" panose="020F0502020204030204" pitchFamily="34" charset="0"/>
                          <a:cs typeface="Times New Roman" panose="02020603050405020304" pitchFamily="18" charset="0"/>
                        </a:rPr>
                        <a:t> </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s-BO" sz="2200" b="1" dirty="0">
                          <a:effectLst/>
                          <a:latin typeface="Montserrat" panose="00000500000000000000" pitchFamily="2" charset="0"/>
                          <a:ea typeface="Calibri" panose="020F0502020204030204" pitchFamily="34" charset="0"/>
                          <a:cs typeface="Times New Roman" panose="02020603050405020304" pitchFamily="18" charset="0"/>
                        </a:rPr>
                        <a:t>Beneficio/</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s-BO" sz="2200" b="1" dirty="0">
                          <a:effectLst/>
                          <a:latin typeface="Montserrat" panose="00000500000000000000" pitchFamily="2" charset="0"/>
                          <a:ea typeface="Calibri" panose="020F0502020204030204" pitchFamily="34" charset="0"/>
                          <a:cs typeface="Times New Roman" panose="02020603050405020304" pitchFamily="18" charset="0"/>
                        </a:rPr>
                        <a:t>Costo</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s-BO" sz="2200" b="1" dirty="0">
                          <a:effectLst/>
                          <a:latin typeface="Montserrat" panose="00000500000000000000" pitchFamily="2" charset="0"/>
                          <a:ea typeface="Calibri" panose="020F0502020204030204" pitchFamily="34" charset="0"/>
                          <a:cs typeface="Times New Roman" panose="02020603050405020304" pitchFamily="18" charset="0"/>
                        </a:rPr>
                        <a:t>Tasa de retorno marginal</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25304172"/>
                  </a:ext>
                </a:extLst>
              </a:tr>
              <a:tr h="517763">
                <a:tc rowSpan="3">
                  <a:txBody>
                    <a:bodyPr/>
                    <a:lstStyle/>
                    <a:p>
                      <a:pPr marL="0" marR="0" algn="ctr">
                        <a:lnSpc>
                          <a:spcPct val="1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 </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endParaRPr lang="es-BO" sz="22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s-BO" sz="2200" b="1" dirty="0">
                          <a:effectLst/>
                          <a:latin typeface="Montserrat" panose="00000500000000000000" pitchFamily="2" charset="0"/>
                          <a:ea typeface="Calibri" panose="020F0502020204030204" pitchFamily="34" charset="0"/>
                          <a:cs typeface="Times New Roman" panose="02020603050405020304" pitchFamily="18" charset="0"/>
                        </a:rPr>
                        <a:t>Grano</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0 t/ha</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596 $</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1,18 &gt; Aceptable</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50000"/>
                        </a:lnSpc>
                        <a:spcBef>
                          <a:spcPts val="0"/>
                        </a:spcBef>
                        <a:spcAft>
                          <a:spcPts val="0"/>
                        </a:spcAft>
                      </a:pPr>
                      <a:r>
                        <a:rPr lang="es-BO" sz="2200">
                          <a:effectLst/>
                          <a:latin typeface="Montserrat" panose="00000500000000000000" pitchFamily="2" charset="0"/>
                          <a:ea typeface="Calibri" panose="020F0502020204030204" pitchFamily="34" charset="0"/>
                          <a:cs typeface="Times New Roman" panose="02020603050405020304" pitchFamily="18" charset="0"/>
                        </a:rPr>
                        <a:t>18%</a:t>
                      </a:r>
                      <a:endParaRPr lang="en-US" sz="220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647808388"/>
                  </a:ext>
                </a:extLst>
              </a:tr>
              <a:tr h="517763">
                <a:tc vMerge="1">
                  <a:txBody>
                    <a:bodyPr/>
                    <a:lstStyle/>
                    <a:p>
                      <a:endParaRPr lang="en-US"/>
                    </a:p>
                  </a:txBody>
                  <a:tcPr/>
                </a:tc>
                <a:tc>
                  <a:txBody>
                    <a:bodyPr/>
                    <a:lstStyle/>
                    <a:p>
                      <a:pPr marL="0" marR="0" algn="ctr">
                        <a:lnSpc>
                          <a:spcPct val="1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10 t/ha</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947,98 $</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1,68 &gt; Aceptable</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a:noFill/>
                    </a:lnT>
                    <a:lnB>
                      <a:noFill/>
                    </a:lnB>
                    <a:solidFill>
                      <a:schemeClr val="bg1"/>
                    </a:solidFill>
                  </a:tcPr>
                </a:tc>
                <a:tc>
                  <a:txBody>
                    <a:bodyPr/>
                    <a:lstStyle/>
                    <a:p>
                      <a:pPr marL="0" marR="0" algn="ctr">
                        <a:lnSpc>
                          <a:spcPct val="150000"/>
                        </a:lnSpc>
                        <a:spcBef>
                          <a:spcPts val="0"/>
                        </a:spcBef>
                        <a:spcAft>
                          <a:spcPts val="0"/>
                        </a:spcAft>
                      </a:pPr>
                      <a:r>
                        <a:rPr lang="es-BO" sz="2200">
                          <a:effectLst/>
                          <a:latin typeface="Montserrat" panose="00000500000000000000" pitchFamily="2" charset="0"/>
                          <a:ea typeface="Calibri" panose="020F0502020204030204" pitchFamily="34" charset="0"/>
                          <a:cs typeface="Times New Roman" panose="02020603050405020304" pitchFamily="18" charset="0"/>
                        </a:rPr>
                        <a:t>68%</a:t>
                      </a:r>
                      <a:endParaRPr lang="en-US" sz="220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a:noFill/>
                    </a:lnT>
                    <a:lnB>
                      <a:noFill/>
                    </a:lnB>
                    <a:solidFill>
                      <a:schemeClr val="bg1"/>
                    </a:solidFill>
                  </a:tcPr>
                </a:tc>
                <a:extLst>
                  <a:ext uri="{0D108BD9-81ED-4DB2-BD59-A6C34878D82A}">
                    <a16:rowId xmlns:a16="http://schemas.microsoft.com/office/drawing/2014/main" val="2881376407"/>
                  </a:ext>
                </a:extLst>
              </a:tr>
              <a:tr h="517763">
                <a:tc vMerge="1">
                  <a:txBody>
                    <a:bodyPr/>
                    <a:lstStyle/>
                    <a:p>
                      <a:endParaRPr lang="en-US"/>
                    </a:p>
                  </a:txBody>
                  <a:tcPr/>
                </a:tc>
                <a:tc>
                  <a:txBody>
                    <a:bodyPr/>
                    <a:lstStyle/>
                    <a:p>
                      <a:pPr marL="0" marR="0" algn="ctr">
                        <a:lnSpc>
                          <a:spcPct val="1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20 t/ha</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1228,73 $</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1,97 &gt; Aceptable</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97%</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94744429"/>
                  </a:ext>
                </a:extLst>
              </a:tr>
              <a:tr h="517763">
                <a:tc rowSpan="3">
                  <a:txBody>
                    <a:bodyPr/>
                    <a:lstStyle/>
                    <a:p>
                      <a:pPr marL="0" marR="0" algn="ctr">
                        <a:lnSpc>
                          <a:spcPct val="1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 </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endParaRPr lang="es-BO" sz="22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s-BO" sz="2200" b="1" dirty="0">
                          <a:effectLst/>
                          <a:latin typeface="Montserrat" panose="00000500000000000000" pitchFamily="2" charset="0"/>
                          <a:ea typeface="Calibri" panose="020F0502020204030204" pitchFamily="34" charset="0"/>
                          <a:cs typeface="Times New Roman" panose="02020603050405020304" pitchFamily="18" charset="0"/>
                        </a:rPr>
                        <a:t>Ensilaje</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0 t/ha</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866,59 $</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0,89 &lt; Rechazable</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5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-10%</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3951173660"/>
                  </a:ext>
                </a:extLst>
              </a:tr>
              <a:tr h="404748">
                <a:tc vMerge="1">
                  <a:txBody>
                    <a:bodyPr/>
                    <a:lstStyle/>
                    <a:p>
                      <a:endParaRPr lang="en-US"/>
                    </a:p>
                  </a:txBody>
                  <a:tcPr/>
                </a:tc>
                <a:tc>
                  <a:txBody>
                    <a:bodyPr/>
                    <a:lstStyle/>
                    <a:p>
                      <a:pPr marL="0" marR="0" algn="ctr">
                        <a:lnSpc>
                          <a:spcPct val="1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10 t/ha</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1031,89 $</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a:noFill/>
                    </a:lnT>
                    <a:lnB>
                      <a:noFill/>
                    </a:lnB>
                    <a:solidFill>
                      <a:schemeClr val="bg1"/>
                    </a:solidFill>
                  </a:tcPr>
                </a:tc>
                <a:tc>
                  <a:txBody>
                    <a:bodyPr/>
                    <a:lstStyle/>
                    <a:p>
                      <a:pPr marL="0" marR="0" algn="ctr">
                        <a:lnSpc>
                          <a:spcPct val="10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1,01 = Dudable</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a:noFill/>
                    </a:lnT>
                    <a:lnB>
                      <a:noFill/>
                    </a:lnB>
                    <a:solidFill>
                      <a:schemeClr val="bg1"/>
                    </a:solidFill>
                  </a:tcPr>
                </a:tc>
                <a:tc>
                  <a:txBody>
                    <a:bodyPr/>
                    <a:lstStyle/>
                    <a:p>
                      <a:pPr marL="0" marR="0" algn="ctr">
                        <a:lnSpc>
                          <a:spcPct val="15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0%</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a:noFill/>
                    </a:lnT>
                    <a:lnB>
                      <a:noFill/>
                    </a:lnB>
                    <a:solidFill>
                      <a:schemeClr val="bg1"/>
                    </a:solidFill>
                  </a:tcPr>
                </a:tc>
                <a:extLst>
                  <a:ext uri="{0D108BD9-81ED-4DB2-BD59-A6C34878D82A}">
                    <a16:rowId xmlns:a16="http://schemas.microsoft.com/office/drawing/2014/main" val="1892635930"/>
                  </a:ext>
                </a:extLst>
              </a:tr>
              <a:tr h="517763">
                <a:tc vMerge="1">
                  <a:txBody>
                    <a:bodyPr/>
                    <a:lstStyle/>
                    <a:p>
                      <a:endParaRPr lang="en-US"/>
                    </a:p>
                  </a:txBody>
                  <a:tcPr/>
                </a:tc>
                <a:tc>
                  <a:txBody>
                    <a:bodyPr/>
                    <a:lstStyle/>
                    <a:p>
                      <a:pPr marL="0" marR="0" algn="ctr">
                        <a:lnSpc>
                          <a:spcPct val="15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20 t/ha</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1232,11 $</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1,15 &gt; Aceptable</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s-BO" sz="2200" dirty="0">
                          <a:effectLst/>
                          <a:latin typeface="Montserrat" panose="00000500000000000000" pitchFamily="2" charset="0"/>
                          <a:ea typeface="Calibri" panose="020F0502020204030204" pitchFamily="34" charset="0"/>
                          <a:cs typeface="Times New Roman" panose="02020603050405020304" pitchFamily="18" charset="0"/>
                        </a:rPr>
                        <a:t>15%</a:t>
                      </a:r>
                      <a:endParaRPr lang="en-US" sz="2200" dirty="0">
                        <a:effectLst/>
                        <a:latin typeface="Montserrat" panose="00000500000000000000" pitchFamily="2" charset="0"/>
                        <a:ea typeface="Calibri" panose="020F0502020204030204" pitchFamily="34" charset="0"/>
                        <a:cs typeface="Times New Roman" panose="02020603050405020304" pitchFamily="18" charset="0"/>
                      </a:endParaRPr>
                    </a:p>
                  </a:txBody>
                  <a:tcPr marL="82296" marR="82296" marT="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79077360"/>
                  </a:ext>
                </a:extLst>
              </a:tr>
            </a:tbl>
          </a:graphicData>
        </a:graphic>
      </p:graphicFrame>
      <p:sp>
        <p:nvSpPr>
          <p:cNvPr id="7" name="Rectángulo 6">
            <a:extLst>
              <a:ext uri="{FF2B5EF4-FFF2-40B4-BE49-F238E27FC236}">
                <a16:creationId xmlns:a16="http://schemas.microsoft.com/office/drawing/2014/main" id="{BE295AE3-722B-46BE-F825-8E89ADBFDD5A}"/>
              </a:ext>
            </a:extLst>
          </p:cNvPr>
          <p:cNvSpPr/>
          <p:nvPr/>
        </p:nvSpPr>
        <p:spPr>
          <a:xfrm>
            <a:off x="2699657" y="3429000"/>
            <a:ext cx="8839200" cy="547914"/>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7" name="Rectángulo 16">
            <a:extLst>
              <a:ext uri="{FF2B5EF4-FFF2-40B4-BE49-F238E27FC236}">
                <a16:creationId xmlns:a16="http://schemas.microsoft.com/office/drawing/2014/main" id="{5E915FA3-7B19-0168-8584-F165C867BE16}"/>
              </a:ext>
            </a:extLst>
          </p:cNvPr>
          <p:cNvSpPr/>
          <p:nvPr/>
        </p:nvSpPr>
        <p:spPr>
          <a:xfrm>
            <a:off x="2699657" y="4990159"/>
            <a:ext cx="8839200" cy="547914"/>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8" name="Rectángulo 17">
            <a:extLst>
              <a:ext uri="{FF2B5EF4-FFF2-40B4-BE49-F238E27FC236}">
                <a16:creationId xmlns:a16="http://schemas.microsoft.com/office/drawing/2014/main" id="{54318424-7C77-525E-4909-10879E865754}"/>
              </a:ext>
            </a:extLst>
          </p:cNvPr>
          <p:cNvSpPr/>
          <p:nvPr/>
        </p:nvSpPr>
        <p:spPr>
          <a:xfrm>
            <a:off x="2699657" y="4062621"/>
            <a:ext cx="8839200" cy="42091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741982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a:extLst>
            <a:ext uri="{FF2B5EF4-FFF2-40B4-BE49-F238E27FC236}">
              <a16:creationId xmlns:a16="http://schemas.microsoft.com/office/drawing/2014/main" id="{E7D0033E-3CC1-7715-5C3A-FAEE9233187F}"/>
            </a:ext>
          </a:extLst>
        </p:cNvPr>
        <p:cNvGrpSpPr/>
        <p:nvPr/>
      </p:nvGrpSpPr>
      <p:grpSpPr>
        <a:xfrm>
          <a:off x="0" y="0"/>
          <a:ext cx="0" cy="0"/>
          <a:chOff x="0" y="0"/>
          <a:chExt cx="0" cy="0"/>
        </a:xfrm>
      </p:grpSpPr>
      <p:sp>
        <p:nvSpPr>
          <p:cNvPr id="2" name="Google Shape;103;p2">
            <a:extLst>
              <a:ext uri="{FF2B5EF4-FFF2-40B4-BE49-F238E27FC236}">
                <a16:creationId xmlns:a16="http://schemas.microsoft.com/office/drawing/2014/main" id="{10F1E2C7-BEB0-14BF-771E-CC9503F0CEC8}"/>
              </a:ext>
            </a:extLst>
          </p:cNvPr>
          <p:cNvSpPr txBox="1">
            <a:spLocks/>
          </p:cNvSpPr>
          <p:nvPr/>
        </p:nvSpPr>
        <p:spPr>
          <a:xfrm>
            <a:off x="-152400" y="34959"/>
            <a:ext cx="12192000" cy="95296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ctr">
              <a:lnSpc>
                <a:spcPct val="85000"/>
              </a:lnSpc>
              <a:buClr>
                <a:srgbClr val="262626"/>
              </a:buClr>
              <a:buSzPts val="8000"/>
            </a:pPr>
            <a:r>
              <a:rPr lang="es-MX" sz="5400" b="1" dirty="0">
                <a:solidFill>
                  <a:srgbClr val="1155CC"/>
                </a:solidFill>
                <a:latin typeface="Raleway"/>
                <a:ea typeface="Raleway"/>
                <a:cs typeface="Raleway"/>
                <a:sym typeface="Raleway"/>
              </a:rPr>
              <a:t>CONCLUSIÓN</a:t>
            </a:r>
          </a:p>
        </p:txBody>
      </p:sp>
      <p:sp>
        <p:nvSpPr>
          <p:cNvPr id="3" name="Google Shape;108;g309fca20012_0_22">
            <a:extLst>
              <a:ext uri="{FF2B5EF4-FFF2-40B4-BE49-F238E27FC236}">
                <a16:creationId xmlns:a16="http://schemas.microsoft.com/office/drawing/2014/main" id="{FA874AE2-96EA-A4A7-3001-27FD7320AEFD}"/>
              </a:ext>
            </a:extLst>
          </p:cNvPr>
          <p:cNvSpPr txBox="1"/>
          <p:nvPr/>
        </p:nvSpPr>
        <p:spPr>
          <a:xfrm>
            <a:off x="4760684" y="945336"/>
            <a:ext cx="6705601" cy="4905214"/>
          </a:xfrm>
          <a:prstGeom prst="rect">
            <a:avLst/>
          </a:prstGeom>
          <a:noFill/>
          <a:ln>
            <a:noFill/>
          </a:ln>
        </p:spPr>
        <p:txBody>
          <a:bodyPr spcFirstLastPara="1" wrap="square" lIns="91425" tIns="91425" rIns="91425" bIns="91425" anchor="t" anchorCtr="0">
            <a:noAutofit/>
          </a:bodyPr>
          <a:lstStyle/>
          <a:p>
            <a:pPr>
              <a:lnSpc>
                <a:spcPts val="2799"/>
              </a:lnSpc>
            </a:pPr>
            <a:r>
              <a:rPr lang="en-US" sz="2200" dirty="0">
                <a:solidFill>
                  <a:srgbClr val="3C3939"/>
                </a:solidFill>
                <a:latin typeface="Montserrat" panose="00000500000000000000" pitchFamily="2" charset="0"/>
                <a:ea typeface="Roboto" pitchFamily="34" charset="-122"/>
                <a:cs typeface="Roboto" pitchFamily="34" charset="-120"/>
              </a:rPr>
              <a:t>Este </a:t>
            </a:r>
            <a:r>
              <a:rPr lang="en-US" sz="2200" dirty="0" err="1">
                <a:solidFill>
                  <a:srgbClr val="3C3939"/>
                </a:solidFill>
                <a:latin typeface="Montserrat" panose="00000500000000000000" pitchFamily="2" charset="0"/>
                <a:ea typeface="Roboto" pitchFamily="34" charset="-122"/>
                <a:cs typeface="Roboto" pitchFamily="34" charset="-120"/>
              </a:rPr>
              <a:t>estudio</a:t>
            </a:r>
            <a:r>
              <a:rPr lang="en-US" sz="2200" dirty="0">
                <a:solidFill>
                  <a:srgbClr val="3C3939"/>
                </a:solidFill>
                <a:latin typeface="Montserrat" panose="00000500000000000000" pitchFamily="2" charset="0"/>
                <a:ea typeface="Roboto" pitchFamily="34" charset="-122"/>
                <a:cs typeface="Roboto" pitchFamily="34" charset="-120"/>
              </a:rPr>
              <a:t> </a:t>
            </a:r>
            <a:r>
              <a:rPr lang="en-US" sz="2200" dirty="0" err="1">
                <a:solidFill>
                  <a:srgbClr val="3C3939"/>
                </a:solidFill>
                <a:latin typeface="Montserrat" panose="00000500000000000000" pitchFamily="2" charset="0"/>
                <a:ea typeface="Roboto" pitchFamily="34" charset="-122"/>
                <a:cs typeface="Roboto" pitchFamily="34" charset="-120"/>
              </a:rPr>
              <a:t>estableció</a:t>
            </a:r>
            <a:r>
              <a:rPr lang="en-US" sz="2200" dirty="0">
                <a:solidFill>
                  <a:srgbClr val="3C3939"/>
                </a:solidFill>
                <a:latin typeface="Montserrat" panose="00000500000000000000" pitchFamily="2" charset="0"/>
                <a:ea typeface="Roboto" pitchFamily="34" charset="-122"/>
                <a:cs typeface="Roboto" pitchFamily="34" charset="-120"/>
              </a:rPr>
              <a:t> la </a:t>
            </a:r>
            <a:r>
              <a:rPr lang="en-US" sz="2200" dirty="0" err="1">
                <a:solidFill>
                  <a:srgbClr val="3C3939"/>
                </a:solidFill>
                <a:latin typeface="Montserrat" panose="00000500000000000000" pitchFamily="2" charset="0"/>
                <a:ea typeface="Roboto" pitchFamily="34" charset="-122"/>
                <a:cs typeface="Roboto" pitchFamily="34" charset="-120"/>
              </a:rPr>
              <a:t>evaluación</a:t>
            </a:r>
            <a:r>
              <a:rPr lang="en-US" sz="2200" dirty="0">
                <a:solidFill>
                  <a:srgbClr val="3C3939"/>
                </a:solidFill>
                <a:latin typeface="Montserrat" panose="00000500000000000000" pitchFamily="2" charset="0"/>
                <a:ea typeface="Roboto" pitchFamily="34" charset="-122"/>
                <a:cs typeface="Roboto" pitchFamily="34" charset="-120"/>
              </a:rPr>
              <a:t> de la </a:t>
            </a:r>
            <a:r>
              <a:rPr lang="es-MX" sz="2200" dirty="0">
                <a:solidFill>
                  <a:srgbClr val="3C3939"/>
                </a:solidFill>
                <a:latin typeface="Montserrat" panose="00000500000000000000" pitchFamily="2" charset="0"/>
                <a:ea typeface="Roboto" pitchFamily="34" charset="-122"/>
                <a:cs typeface="Roboto" pitchFamily="34" charset="-120"/>
              </a:rPr>
              <a:t>dosificación</a:t>
            </a:r>
            <a:r>
              <a:rPr lang="en-US" sz="2200" dirty="0">
                <a:solidFill>
                  <a:srgbClr val="3C3939"/>
                </a:solidFill>
                <a:latin typeface="Montserrat" panose="00000500000000000000" pitchFamily="2" charset="0"/>
                <a:ea typeface="Roboto" pitchFamily="34" charset="-122"/>
                <a:cs typeface="Roboto" pitchFamily="34" charset="-120"/>
              </a:rPr>
              <a:t> de dos </a:t>
            </a:r>
            <a:r>
              <a:rPr lang="es-MX" sz="2200" dirty="0">
                <a:solidFill>
                  <a:srgbClr val="3C3939"/>
                </a:solidFill>
                <a:latin typeface="Montserrat" panose="00000500000000000000" pitchFamily="2" charset="0"/>
                <a:ea typeface="Roboto" pitchFamily="34" charset="-122"/>
                <a:cs typeface="Roboto" pitchFamily="34" charset="-120"/>
              </a:rPr>
              <a:t>niveles</a:t>
            </a:r>
            <a:r>
              <a:rPr lang="en-US" sz="2200" dirty="0">
                <a:solidFill>
                  <a:srgbClr val="3C3939"/>
                </a:solidFill>
                <a:latin typeface="Montserrat" panose="00000500000000000000" pitchFamily="2" charset="0"/>
                <a:ea typeface="Roboto" pitchFamily="34" charset="-122"/>
                <a:cs typeface="Roboto" pitchFamily="34" charset="-120"/>
              </a:rPr>
              <a:t> de compost </a:t>
            </a:r>
            <a:r>
              <a:rPr lang="en-US" sz="2200" dirty="0" err="1">
                <a:solidFill>
                  <a:srgbClr val="3C3939"/>
                </a:solidFill>
                <a:latin typeface="Montserrat" panose="00000500000000000000" pitchFamily="2" charset="0"/>
                <a:ea typeface="Roboto" pitchFamily="34" charset="-122"/>
                <a:cs typeface="Roboto" pitchFamily="34" charset="-120"/>
              </a:rPr>
              <a:t>en</a:t>
            </a:r>
            <a:r>
              <a:rPr lang="en-US" sz="2200" dirty="0">
                <a:solidFill>
                  <a:srgbClr val="3C3939"/>
                </a:solidFill>
                <a:latin typeface="Montserrat" panose="00000500000000000000" pitchFamily="2" charset="0"/>
                <a:ea typeface="Roboto" pitchFamily="34" charset="-122"/>
                <a:cs typeface="Roboto" pitchFamily="34" charset="-120"/>
              </a:rPr>
              <a:t> la Hacienda </a:t>
            </a:r>
            <a:r>
              <a:rPr lang="en-US" sz="2200" dirty="0" err="1">
                <a:solidFill>
                  <a:srgbClr val="3C3939"/>
                </a:solidFill>
                <a:latin typeface="Montserrat" panose="00000500000000000000" pitchFamily="2" charset="0"/>
                <a:ea typeface="Roboto" pitchFamily="34" charset="-122"/>
                <a:cs typeface="Roboto" pitchFamily="34" charset="-120"/>
              </a:rPr>
              <a:t>Pairumani</a:t>
            </a:r>
            <a:r>
              <a:rPr lang="en-US" sz="2200" dirty="0">
                <a:solidFill>
                  <a:srgbClr val="3C3939"/>
                </a:solidFill>
                <a:latin typeface="Montserrat" panose="00000500000000000000" pitchFamily="2" charset="0"/>
                <a:ea typeface="Roboto" pitchFamily="34" charset="-122"/>
                <a:cs typeface="Roboto" pitchFamily="34" charset="-120"/>
              </a:rPr>
              <a:t> </a:t>
            </a:r>
            <a:r>
              <a:rPr lang="en-US" sz="2200" dirty="0" err="1">
                <a:solidFill>
                  <a:srgbClr val="3C3939"/>
                </a:solidFill>
                <a:latin typeface="Montserrat" panose="00000500000000000000" pitchFamily="2" charset="0"/>
                <a:ea typeface="Roboto" pitchFamily="34" charset="-122"/>
                <a:cs typeface="Roboto" pitchFamily="34" charset="-120"/>
              </a:rPr>
              <a:t>donde</a:t>
            </a:r>
            <a:r>
              <a:rPr lang="en-US" sz="2200" dirty="0">
                <a:solidFill>
                  <a:srgbClr val="3C3939"/>
                </a:solidFill>
                <a:latin typeface="Montserrat" panose="00000500000000000000" pitchFamily="2" charset="0"/>
                <a:ea typeface="Roboto" pitchFamily="34" charset="-122"/>
                <a:cs typeface="Roboto" pitchFamily="34" charset="-120"/>
              </a:rPr>
              <a:t> se </a:t>
            </a:r>
            <a:r>
              <a:rPr lang="en-US" sz="2200" dirty="0" err="1">
                <a:solidFill>
                  <a:srgbClr val="3C3939"/>
                </a:solidFill>
                <a:latin typeface="Montserrat" panose="00000500000000000000" pitchFamily="2" charset="0"/>
                <a:ea typeface="Roboto" pitchFamily="34" charset="-122"/>
                <a:cs typeface="Roboto" pitchFamily="34" charset="-120"/>
              </a:rPr>
              <a:t>demostró</a:t>
            </a:r>
            <a:r>
              <a:rPr lang="en-US" sz="2200" dirty="0">
                <a:solidFill>
                  <a:srgbClr val="3C3939"/>
                </a:solidFill>
                <a:latin typeface="Montserrat" panose="00000500000000000000" pitchFamily="2" charset="0"/>
                <a:ea typeface="Roboto" pitchFamily="34" charset="-122"/>
                <a:cs typeface="Roboto" pitchFamily="34" charset="-120"/>
              </a:rPr>
              <a:t> que la </a:t>
            </a:r>
            <a:r>
              <a:rPr lang="en-US" sz="2200" dirty="0" err="1">
                <a:solidFill>
                  <a:srgbClr val="3C3939"/>
                </a:solidFill>
                <a:latin typeface="Montserrat" panose="00000500000000000000" pitchFamily="2" charset="0"/>
                <a:ea typeface="Roboto" pitchFamily="34" charset="-122"/>
                <a:cs typeface="Roboto" pitchFamily="34" charset="-120"/>
              </a:rPr>
              <a:t>aplicación</a:t>
            </a:r>
            <a:r>
              <a:rPr lang="en-US" sz="2200" dirty="0">
                <a:solidFill>
                  <a:srgbClr val="3C3939"/>
                </a:solidFill>
                <a:latin typeface="Montserrat" panose="00000500000000000000" pitchFamily="2" charset="0"/>
                <a:ea typeface="Roboto" pitchFamily="34" charset="-122"/>
                <a:cs typeface="Roboto" pitchFamily="34" charset="-120"/>
              </a:rPr>
              <a:t> de 20 t/ha de compost: </a:t>
            </a:r>
          </a:p>
          <a:p>
            <a:pPr marL="0" indent="0">
              <a:lnSpc>
                <a:spcPts val="2799"/>
              </a:lnSpc>
              <a:buNone/>
            </a:pPr>
            <a:endParaRPr lang="en-US" sz="2200" dirty="0">
              <a:solidFill>
                <a:srgbClr val="3C3939"/>
              </a:solidFill>
              <a:latin typeface="Montserrat" panose="00000500000000000000" pitchFamily="2" charset="0"/>
              <a:ea typeface="Roboto" pitchFamily="34" charset="-122"/>
              <a:cs typeface="Roboto" pitchFamily="34" charset="-120"/>
            </a:endParaRPr>
          </a:p>
          <a:p>
            <a:pPr marL="457200" indent="-457200">
              <a:lnSpc>
                <a:spcPts val="2799"/>
              </a:lnSpc>
              <a:buFont typeface="Arial" panose="020B0604020202020204" pitchFamily="34" charset="0"/>
              <a:buChar char="•"/>
            </a:pPr>
            <a:r>
              <a:rPr lang="es-MX" sz="2200" dirty="0">
                <a:solidFill>
                  <a:srgbClr val="3C3939"/>
                </a:solidFill>
                <a:latin typeface="Montserrat" panose="00000500000000000000" pitchFamily="2" charset="0"/>
                <a:ea typeface="Roboto" pitchFamily="34" charset="-122"/>
                <a:cs typeface="Roboto" pitchFamily="34" charset="-120"/>
              </a:rPr>
              <a:t>Aumentó significativamente el desarrollo y rendimiento de maíz (</a:t>
            </a:r>
            <a:r>
              <a:rPr lang="es-MX" sz="2200" i="1" dirty="0">
                <a:solidFill>
                  <a:srgbClr val="3C3939"/>
                </a:solidFill>
                <a:latin typeface="Montserrat" panose="00000500000000000000" pitchFamily="2" charset="0"/>
                <a:ea typeface="Roboto" pitchFamily="34" charset="-122"/>
                <a:cs typeface="Roboto" pitchFamily="34" charset="-120"/>
              </a:rPr>
              <a:t>Zea </a:t>
            </a:r>
            <a:r>
              <a:rPr lang="es-MX" sz="2200" i="1" dirty="0" err="1">
                <a:solidFill>
                  <a:srgbClr val="3C3939"/>
                </a:solidFill>
                <a:latin typeface="Montserrat" panose="00000500000000000000" pitchFamily="2" charset="0"/>
                <a:ea typeface="Roboto" pitchFamily="34" charset="-122"/>
                <a:cs typeface="Roboto" pitchFamily="34" charset="-120"/>
              </a:rPr>
              <a:t>mays</a:t>
            </a:r>
            <a:r>
              <a:rPr lang="es-MX" sz="2200" i="1" dirty="0">
                <a:solidFill>
                  <a:srgbClr val="3C3939"/>
                </a:solidFill>
                <a:latin typeface="Montserrat" panose="00000500000000000000" pitchFamily="2" charset="0"/>
                <a:ea typeface="Roboto" pitchFamily="34" charset="-122"/>
                <a:cs typeface="Roboto" pitchFamily="34" charset="-120"/>
              </a:rPr>
              <a:t>).</a:t>
            </a:r>
            <a:endParaRPr lang="es-MX" sz="2200" dirty="0">
              <a:solidFill>
                <a:srgbClr val="3C3939"/>
              </a:solidFill>
              <a:latin typeface="Montserrat" panose="00000500000000000000" pitchFamily="2" charset="0"/>
              <a:ea typeface="Roboto" pitchFamily="34" charset="-122"/>
              <a:cs typeface="Roboto" pitchFamily="34" charset="-120"/>
            </a:endParaRPr>
          </a:p>
          <a:p>
            <a:pPr marL="0" indent="0">
              <a:lnSpc>
                <a:spcPts val="2799"/>
              </a:lnSpc>
              <a:buNone/>
            </a:pPr>
            <a:endParaRPr lang="es-MX" sz="2200" dirty="0">
              <a:solidFill>
                <a:srgbClr val="3C3939"/>
              </a:solidFill>
              <a:latin typeface="Montserrat" panose="00000500000000000000" pitchFamily="2" charset="0"/>
              <a:ea typeface="Roboto" pitchFamily="34" charset="-122"/>
              <a:cs typeface="Roboto" pitchFamily="34" charset="-120"/>
            </a:endParaRPr>
          </a:p>
          <a:p>
            <a:pPr marL="457200" indent="-457200">
              <a:lnSpc>
                <a:spcPts val="2799"/>
              </a:lnSpc>
              <a:buFont typeface="Arial" panose="020B0604020202020204" pitchFamily="34" charset="0"/>
              <a:buChar char="•"/>
            </a:pPr>
            <a:r>
              <a:rPr lang="es-MX" sz="2200" dirty="0">
                <a:solidFill>
                  <a:srgbClr val="3C3939"/>
                </a:solidFill>
                <a:latin typeface="Montserrat" panose="00000500000000000000" pitchFamily="2" charset="0"/>
                <a:ea typeface="Roboto" pitchFamily="34" charset="-122"/>
                <a:cs typeface="Roboto" pitchFamily="34" charset="-120"/>
              </a:rPr>
              <a:t>Contribuyó a la restauración del suelo en cuanto la fertilidad y microorganismos en el suelo.</a:t>
            </a:r>
          </a:p>
          <a:p>
            <a:pPr marL="457200" indent="-457200">
              <a:lnSpc>
                <a:spcPts val="2799"/>
              </a:lnSpc>
              <a:buFont typeface="Arial" panose="020B0604020202020204" pitchFamily="34" charset="0"/>
              <a:buChar char="•"/>
            </a:pPr>
            <a:endParaRPr lang="es-MX" sz="2200" dirty="0">
              <a:solidFill>
                <a:srgbClr val="3C3939"/>
              </a:solidFill>
              <a:latin typeface="Montserrat" panose="00000500000000000000" pitchFamily="2" charset="0"/>
              <a:ea typeface="Roboto" pitchFamily="34" charset="-122"/>
              <a:cs typeface="Roboto" pitchFamily="34" charset="-120"/>
            </a:endParaRPr>
          </a:p>
          <a:p>
            <a:pPr marL="457200" indent="-457200">
              <a:lnSpc>
                <a:spcPts val="2799"/>
              </a:lnSpc>
              <a:buFont typeface="Arial" panose="020B0604020202020204" pitchFamily="34" charset="0"/>
              <a:buChar char="•"/>
            </a:pPr>
            <a:r>
              <a:rPr lang="es-MX" sz="2200" dirty="0">
                <a:solidFill>
                  <a:srgbClr val="3C3939"/>
                </a:solidFill>
                <a:latin typeface="Montserrat" panose="00000500000000000000" pitchFamily="2" charset="0"/>
                <a:ea typeface="Roboto" pitchFamily="34" charset="-122"/>
                <a:cs typeface="Roboto" pitchFamily="34" charset="-120"/>
              </a:rPr>
              <a:t>Contribuyó a la independencia de insumos externos.</a:t>
            </a:r>
          </a:p>
        </p:txBody>
      </p:sp>
      <p:pic>
        <p:nvPicPr>
          <p:cNvPr id="8" name="Imagen 7">
            <a:extLst>
              <a:ext uri="{FF2B5EF4-FFF2-40B4-BE49-F238E27FC236}">
                <a16:creationId xmlns:a16="http://schemas.microsoft.com/office/drawing/2014/main" id="{3C9B2D92-A66F-86B2-427F-D3BE78A4F8A5}"/>
              </a:ext>
            </a:extLst>
          </p:cNvPr>
          <p:cNvPicPr>
            <a:picLocks noChangeAspect="1"/>
          </p:cNvPicPr>
          <p:nvPr/>
        </p:nvPicPr>
        <p:blipFill>
          <a:blip r:embed="rId4"/>
          <a:stretch>
            <a:fillRect/>
          </a:stretch>
        </p:blipFill>
        <p:spPr>
          <a:xfrm>
            <a:off x="585870" y="987925"/>
            <a:ext cx="3436544" cy="4370707"/>
          </a:xfrm>
          <a:prstGeom prst="rect">
            <a:avLst/>
          </a:prstGeom>
        </p:spPr>
      </p:pic>
    </p:spTree>
    <p:extLst>
      <p:ext uri="{BB962C8B-B14F-4D97-AF65-F5344CB8AC3E}">
        <p14:creationId xmlns:p14="http://schemas.microsoft.com/office/powerpoint/2010/main" val="2975777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a:extLst>
            <a:ext uri="{FF2B5EF4-FFF2-40B4-BE49-F238E27FC236}">
              <a16:creationId xmlns:a16="http://schemas.microsoft.com/office/drawing/2014/main" id="{8F15FCC1-0D6A-0105-E845-692B46B3CB3A}"/>
            </a:ext>
          </a:extLst>
        </p:cNvPr>
        <p:cNvGrpSpPr/>
        <p:nvPr/>
      </p:nvGrpSpPr>
      <p:grpSpPr>
        <a:xfrm>
          <a:off x="0" y="0"/>
          <a:ext cx="0" cy="0"/>
          <a:chOff x="0" y="0"/>
          <a:chExt cx="0" cy="0"/>
        </a:xfrm>
      </p:grpSpPr>
      <p:sp>
        <p:nvSpPr>
          <p:cNvPr id="2" name="Google Shape;103;p2">
            <a:extLst>
              <a:ext uri="{FF2B5EF4-FFF2-40B4-BE49-F238E27FC236}">
                <a16:creationId xmlns:a16="http://schemas.microsoft.com/office/drawing/2014/main" id="{4EED64E4-3438-361A-94AD-E642430B34AC}"/>
              </a:ext>
            </a:extLst>
          </p:cNvPr>
          <p:cNvSpPr txBox="1">
            <a:spLocks/>
          </p:cNvSpPr>
          <p:nvPr/>
        </p:nvSpPr>
        <p:spPr>
          <a:xfrm>
            <a:off x="0" y="1219200"/>
            <a:ext cx="6088743" cy="309154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ctr">
              <a:lnSpc>
                <a:spcPct val="85000"/>
              </a:lnSpc>
              <a:buClr>
                <a:srgbClr val="262626"/>
              </a:buClr>
              <a:buSzPts val="8000"/>
            </a:pPr>
            <a:r>
              <a:rPr lang="es-MX" sz="5400" b="1" dirty="0">
                <a:solidFill>
                  <a:srgbClr val="1155CC"/>
                </a:solidFill>
                <a:latin typeface="Raleway"/>
                <a:ea typeface="Raleway"/>
                <a:cs typeface="Raleway"/>
                <a:sym typeface="Raleway"/>
              </a:rPr>
              <a:t>GRACIAS!</a:t>
            </a:r>
          </a:p>
          <a:p>
            <a:pPr algn="ctr">
              <a:lnSpc>
                <a:spcPct val="85000"/>
              </a:lnSpc>
              <a:buClr>
                <a:srgbClr val="262626"/>
              </a:buClr>
              <a:buSzPts val="8000"/>
            </a:pPr>
            <a:endParaRPr lang="es-MX" sz="1400" b="1" dirty="0">
              <a:solidFill>
                <a:srgbClr val="1155CC"/>
              </a:solidFill>
              <a:latin typeface="Raleway"/>
              <a:ea typeface="Raleway"/>
              <a:cs typeface="Raleway"/>
              <a:sym typeface="Raleway"/>
            </a:endParaRPr>
          </a:p>
          <a:p>
            <a:pPr algn="ctr">
              <a:lnSpc>
                <a:spcPct val="85000"/>
              </a:lnSpc>
              <a:buClr>
                <a:srgbClr val="262626"/>
              </a:buClr>
              <a:buSzPts val="8000"/>
            </a:pPr>
            <a:endParaRPr lang="es-MX" sz="1400" b="1" dirty="0">
              <a:solidFill>
                <a:srgbClr val="1155CC"/>
              </a:solidFill>
              <a:latin typeface="Raleway"/>
              <a:ea typeface="Raleway"/>
              <a:cs typeface="Raleway"/>
              <a:sym typeface="Raleway"/>
            </a:endParaRPr>
          </a:p>
          <a:p>
            <a:pPr algn="ctr">
              <a:lnSpc>
                <a:spcPct val="85000"/>
              </a:lnSpc>
              <a:buClr>
                <a:srgbClr val="262626"/>
              </a:buClr>
              <a:buSzPts val="8000"/>
            </a:pPr>
            <a:endParaRPr lang="es-MX" sz="1400" b="1" dirty="0">
              <a:solidFill>
                <a:srgbClr val="1155CC"/>
              </a:solidFill>
              <a:latin typeface="Raleway"/>
              <a:ea typeface="Raleway"/>
              <a:cs typeface="Raleway"/>
              <a:sym typeface="Raleway"/>
            </a:endParaRPr>
          </a:p>
          <a:p>
            <a:pPr algn="ctr">
              <a:lnSpc>
                <a:spcPct val="85000"/>
              </a:lnSpc>
              <a:buClr>
                <a:srgbClr val="262626"/>
              </a:buClr>
              <a:buSzPts val="8000"/>
            </a:pPr>
            <a:r>
              <a:rPr lang="es-MX" sz="1400" b="1" dirty="0">
                <a:solidFill>
                  <a:srgbClr val="1155CC"/>
                </a:solidFill>
                <a:latin typeface="+mj-lt"/>
                <a:sym typeface="Raleway"/>
                <a:hlinkClick r:id="rId4">
                  <a:extLst>
                    <a:ext uri="{A12FA001-AC4F-418D-AE19-62706E023703}">
                      <ahyp:hlinkClr xmlns:ahyp="http://schemas.microsoft.com/office/drawing/2018/hyperlinkcolor" val="tx"/>
                    </a:ext>
                  </a:extLst>
                </a:hlinkClick>
              </a:rPr>
              <a:t>gabriel.saat@gmail.com</a:t>
            </a:r>
            <a:endParaRPr lang="es-MX" sz="1400" b="1" dirty="0">
              <a:solidFill>
                <a:srgbClr val="1155CC"/>
              </a:solidFill>
              <a:latin typeface="+mj-lt"/>
              <a:sym typeface="Raleway"/>
            </a:endParaRPr>
          </a:p>
          <a:p>
            <a:pPr algn="ctr">
              <a:lnSpc>
                <a:spcPct val="85000"/>
              </a:lnSpc>
              <a:buClr>
                <a:srgbClr val="262626"/>
              </a:buClr>
              <a:buSzPts val="8000"/>
            </a:pPr>
            <a:r>
              <a:rPr lang="es-MX" sz="1400" b="1" dirty="0">
                <a:solidFill>
                  <a:srgbClr val="1155CC"/>
                </a:solidFill>
                <a:latin typeface="+mj-lt"/>
                <a:ea typeface="Raleway"/>
                <a:cs typeface="Raleway"/>
                <a:sym typeface="Raleway"/>
              </a:rPr>
              <a:t>+591 79766440</a:t>
            </a:r>
          </a:p>
        </p:txBody>
      </p:sp>
      <p:pic>
        <p:nvPicPr>
          <p:cNvPr id="4" name="Imagen 3">
            <a:extLst>
              <a:ext uri="{FF2B5EF4-FFF2-40B4-BE49-F238E27FC236}">
                <a16:creationId xmlns:a16="http://schemas.microsoft.com/office/drawing/2014/main" id="{59928A99-B31A-B08E-3AFD-AC98EB9E258C}"/>
              </a:ext>
            </a:extLst>
          </p:cNvPr>
          <p:cNvPicPr>
            <a:picLocks noChangeAspect="1"/>
          </p:cNvPicPr>
          <p:nvPr/>
        </p:nvPicPr>
        <p:blipFill>
          <a:blip r:embed="rId5"/>
          <a:stretch>
            <a:fillRect/>
          </a:stretch>
        </p:blipFill>
        <p:spPr>
          <a:xfrm>
            <a:off x="6821715" y="1"/>
            <a:ext cx="5370286" cy="6115492"/>
          </a:xfrm>
          <a:prstGeom prst="rect">
            <a:avLst/>
          </a:prstGeom>
        </p:spPr>
      </p:pic>
    </p:spTree>
    <p:extLst>
      <p:ext uri="{BB962C8B-B14F-4D97-AF65-F5344CB8AC3E}">
        <p14:creationId xmlns:p14="http://schemas.microsoft.com/office/powerpoint/2010/main" val="831694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108" name="Google Shape;108;g309fca20012_0_22"/>
          <p:cNvSpPr txBox="1"/>
          <p:nvPr/>
        </p:nvSpPr>
        <p:spPr>
          <a:xfrm>
            <a:off x="4645295" y="984142"/>
            <a:ext cx="7546705" cy="490521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MX" sz="2000" dirty="0">
                <a:solidFill>
                  <a:schemeClr val="dk2"/>
                </a:solidFill>
                <a:latin typeface="Montserrat"/>
                <a:ea typeface="Montserrat"/>
                <a:cs typeface="Montserrat"/>
                <a:sym typeface="Montserrat"/>
              </a:rPr>
              <a:t>La agricultura, como actividad del ser humano tiene Impactos negativos en medio ambiente.</a:t>
            </a:r>
          </a:p>
          <a:p>
            <a:pPr marL="0" lvl="0" indent="0" algn="l" rtl="0">
              <a:spcBef>
                <a:spcPts val="0"/>
              </a:spcBef>
              <a:spcAft>
                <a:spcPts val="0"/>
              </a:spcAft>
              <a:buNone/>
            </a:pPr>
            <a:endParaRPr lang="es-MX" sz="2000" dirty="0">
              <a:solidFill>
                <a:schemeClr val="dk2"/>
              </a:solidFill>
              <a:latin typeface="Montserrat"/>
              <a:ea typeface="Montserrat"/>
              <a:cs typeface="Montserrat"/>
              <a:sym typeface="Montserrat"/>
            </a:endParaRPr>
          </a:p>
          <a:p>
            <a:pPr marL="0" lvl="0" indent="0" algn="l" rtl="0">
              <a:spcBef>
                <a:spcPts val="0"/>
              </a:spcBef>
              <a:spcAft>
                <a:spcPts val="0"/>
              </a:spcAft>
              <a:buNone/>
            </a:pPr>
            <a:r>
              <a:rPr lang="es-MX" sz="2000" dirty="0">
                <a:solidFill>
                  <a:schemeClr val="dk2"/>
                </a:solidFill>
                <a:latin typeface="Montserrat"/>
                <a:ea typeface="Montserrat"/>
                <a:cs typeface="Montserrat"/>
                <a:sym typeface="Montserrat"/>
              </a:rPr>
              <a:t>La Hacienda Pairumani se dedica al rubro lechero y cuenta con 500 ha, de las cuales, 110 ha son utilizadas anualmente para el cultivo de maíz (</a:t>
            </a:r>
            <a:r>
              <a:rPr lang="es-MX" sz="2000" i="1" dirty="0">
                <a:solidFill>
                  <a:schemeClr val="dk2"/>
                </a:solidFill>
                <a:latin typeface="Montserrat"/>
                <a:ea typeface="Montserrat"/>
                <a:cs typeface="Montserrat"/>
                <a:sym typeface="Montserrat"/>
              </a:rPr>
              <a:t>Zea </a:t>
            </a:r>
            <a:r>
              <a:rPr lang="es-MX" sz="2000" i="1" dirty="0" err="1">
                <a:solidFill>
                  <a:schemeClr val="dk2"/>
                </a:solidFill>
                <a:latin typeface="Montserrat"/>
                <a:ea typeface="Montserrat"/>
                <a:cs typeface="Montserrat"/>
                <a:sym typeface="Montserrat"/>
              </a:rPr>
              <a:t>mays</a:t>
            </a:r>
            <a:r>
              <a:rPr lang="es-MX" sz="2000" dirty="0">
                <a:solidFill>
                  <a:schemeClr val="dk2"/>
                </a:solidFill>
                <a:latin typeface="Montserrat"/>
                <a:ea typeface="Montserrat"/>
                <a:cs typeface="Montserrat"/>
                <a:sym typeface="Montserrat"/>
              </a:rPr>
              <a:t>). </a:t>
            </a:r>
          </a:p>
          <a:p>
            <a:pPr marL="0" lvl="0" indent="0" algn="l" rtl="0">
              <a:spcBef>
                <a:spcPts val="0"/>
              </a:spcBef>
              <a:spcAft>
                <a:spcPts val="0"/>
              </a:spcAft>
              <a:buNone/>
            </a:pPr>
            <a:endParaRPr lang="es-MX" sz="2000" dirty="0">
              <a:solidFill>
                <a:schemeClr val="dk2"/>
              </a:solidFill>
              <a:latin typeface="Montserrat"/>
              <a:ea typeface="Montserrat"/>
              <a:cs typeface="Montserrat"/>
              <a:sym typeface="Montserrat"/>
            </a:endParaRPr>
          </a:p>
          <a:p>
            <a:pPr marL="0" lvl="0" indent="0" algn="l" rtl="0">
              <a:spcBef>
                <a:spcPts val="0"/>
              </a:spcBef>
              <a:spcAft>
                <a:spcPts val="0"/>
              </a:spcAft>
              <a:buNone/>
            </a:pPr>
            <a:r>
              <a:rPr lang="es-MX" sz="2000" dirty="0">
                <a:solidFill>
                  <a:schemeClr val="dk2"/>
                </a:solidFill>
                <a:latin typeface="Montserrat"/>
                <a:ea typeface="Montserrat"/>
                <a:cs typeface="Montserrat"/>
                <a:sym typeface="Montserrat"/>
              </a:rPr>
              <a:t>Por consecuencia se genera una fuerte presión en los suelos, para compensarlo la Hacienda produce 800 t/año de compost.</a:t>
            </a:r>
          </a:p>
          <a:p>
            <a:pPr marL="0" lvl="0" indent="0" algn="l" rtl="0">
              <a:spcBef>
                <a:spcPts val="0"/>
              </a:spcBef>
              <a:spcAft>
                <a:spcPts val="0"/>
              </a:spcAft>
              <a:buNone/>
            </a:pPr>
            <a:endParaRPr lang="es-MX" sz="2000" dirty="0">
              <a:solidFill>
                <a:schemeClr val="dk2"/>
              </a:solidFill>
              <a:latin typeface="Montserrat"/>
              <a:ea typeface="Montserrat"/>
              <a:cs typeface="Montserrat"/>
              <a:sym typeface="Montserrat"/>
            </a:endParaRPr>
          </a:p>
          <a:p>
            <a:pPr marL="0" lvl="0" indent="0" algn="l" rtl="0">
              <a:spcBef>
                <a:spcPts val="0"/>
              </a:spcBef>
              <a:spcAft>
                <a:spcPts val="0"/>
              </a:spcAft>
              <a:buNone/>
            </a:pPr>
            <a:r>
              <a:rPr lang="es-MX" sz="2000" dirty="0">
                <a:solidFill>
                  <a:schemeClr val="dk2"/>
                </a:solidFill>
                <a:latin typeface="Montserrat"/>
                <a:ea typeface="Montserrat"/>
                <a:cs typeface="Montserrat"/>
                <a:sym typeface="Montserrat"/>
              </a:rPr>
              <a:t>No obstante, debido a la alta  demanda de fertilización se necesita evaluar el incremento de la producción de compost para alcanzar los requerimientos de los cultivos de maíz lo que permitiría un probable incremento de la productividad.</a:t>
            </a:r>
            <a:endParaRPr sz="2000" dirty="0">
              <a:solidFill>
                <a:schemeClr val="dk2"/>
              </a:solidFill>
              <a:latin typeface="Montserrat"/>
              <a:ea typeface="Montserrat"/>
              <a:cs typeface="Montserrat"/>
              <a:sym typeface="Montserrat"/>
            </a:endParaRPr>
          </a:p>
          <a:p>
            <a:pPr marL="0" lvl="0" indent="0" algn="l" rtl="0">
              <a:spcBef>
                <a:spcPts val="0"/>
              </a:spcBef>
              <a:spcAft>
                <a:spcPts val="0"/>
              </a:spcAft>
              <a:buNone/>
            </a:pPr>
            <a:endParaRPr sz="2200" dirty="0">
              <a:solidFill>
                <a:schemeClr val="dk2"/>
              </a:solidFill>
              <a:latin typeface="Montserrat"/>
              <a:ea typeface="Montserrat"/>
              <a:cs typeface="Montserrat"/>
              <a:sym typeface="Montserrat"/>
            </a:endParaRPr>
          </a:p>
          <a:p>
            <a:pPr marL="0" lvl="0" indent="0" algn="l" rtl="0">
              <a:spcBef>
                <a:spcPts val="0"/>
              </a:spcBef>
              <a:spcAft>
                <a:spcPts val="0"/>
              </a:spcAft>
              <a:buNone/>
            </a:pPr>
            <a:endParaRPr sz="2200" dirty="0">
              <a:solidFill>
                <a:schemeClr val="dk2"/>
              </a:solidFill>
              <a:latin typeface="Montserrat"/>
              <a:ea typeface="Montserrat"/>
              <a:cs typeface="Montserrat"/>
              <a:sym typeface="Montserrat"/>
            </a:endParaRPr>
          </a:p>
        </p:txBody>
      </p:sp>
      <p:sp>
        <p:nvSpPr>
          <p:cNvPr id="4" name="Google Shape;103;p2">
            <a:extLst>
              <a:ext uri="{FF2B5EF4-FFF2-40B4-BE49-F238E27FC236}">
                <a16:creationId xmlns:a16="http://schemas.microsoft.com/office/drawing/2014/main" id="{302B1906-6130-93C8-86BF-C0F5B1CBCE45}"/>
              </a:ext>
            </a:extLst>
          </p:cNvPr>
          <p:cNvSpPr txBox="1">
            <a:spLocks/>
          </p:cNvSpPr>
          <p:nvPr/>
        </p:nvSpPr>
        <p:spPr>
          <a:xfrm>
            <a:off x="2800604" y="31176"/>
            <a:ext cx="8744664" cy="95296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nSpc>
                <a:spcPct val="85000"/>
              </a:lnSpc>
              <a:buClr>
                <a:srgbClr val="262626"/>
              </a:buClr>
              <a:buSzPts val="8000"/>
            </a:pPr>
            <a:r>
              <a:rPr lang="es-MX" sz="6000" b="1" dirty="0">
                <a:solidFill>
                  <a:srgbClr val="1155CC"/>
                </a:solidFill>
                <a:latin typeface="Raleway"/>
                <a:ea typeface="Raleway"/>
                <a:cs typeface="Raleway"/>
                <a:sym typeface="Raleway"/>
              </a:rPr>
              <a:t>INTRODUCCIÓN</a:t>
            </a:r>
          </a:p>
        </p:txBody>
      </p:sp>
      <p:pic>
        <p:nvPicPr>
          <p:cNvPr id="5" name="Imagen 4">
            <a:extLst>
              <a:ext uri="{FF2B5EF4-FFF2-40B4-BE49-F238E27FC236}">
                <a16:creationId xmlns:a16="http://schemas.microsoft.com/office/drawing/2014/main" id="{82C0A11B-D31A-4F7D-6276-64EDDFB4DC25}"/>
              </a:ext>
            </a:extLst>
          </p:cNvPr>
          <p:cNvPicPr>
            <a:picLocks noChangeAspect="1"/>
          </p:cNvPicPr>
          <p:nvPr/>
        </p:nvPicPr>
        <p:blipFill>
          <a:blip r:embed="rId4"/>
          <a:stretch>
            <a:fillRect/>
          </a:stretch>
        </p:blipFill>
        <p:spPr>
          <a:xfrm>
            <a:off x="237264" y="1247433"/>
            <a:ext cx="4226248" cy="389800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a:extLst>
            <a:ext uri="{FF2B5EF4-FFF2-40B4-BE49-F238E27FC236}">
              <a16:creationId xmlns:a16="http://schemas.microsoft.com/office/drawing/2014/main" id="{245DA6B8-9504-2D97-D21F-4A14148644E9}"/>
            </a:ext>
          </a:extLst>
        </p:cNvPr>
        <p:cNvGrpSpPr/>
        <p:nvPr/>
      </p:nvGrpSpPr>
      <p:grpSpPr>
        <a:xfrm>
          <a:off x="0" y="0"/>
          <a:ext cx="0" cy="0"/>
          <a:chOff x="0" y="0"/>
          <a:chExt cx="0" cy="0"/>
        </a:xfrm>
      </p:grpSpPr>
      <p:sp>
        <p:nvSpPr>
          <p:cNvPr id="2" name="Google Shape;103;p2">
            <a:extLst>
              <a:ext uri="{FF2B5EF4-FFF2-40B4-BE49-F238E27FC236}">
                <a16:creationId xmlns:a16="http://schemas.microsoft.com/office/drawing/2014/main" id="{4B49B8E3-0137-6532-9BB8-6E5E4E26FEAB}"/>
              </a:ext>
            </a:extLst>
          </p:cNvPr>
          <p:cNvSpPr txBox="1">
            <a:spLocks/>
          </p:cNvSpPr>
          <p:nvPr/>
        </p:nvSpPr>
        <p:spPr>
          <a:xfrm>
            <a:off x="-152401" y="33520"/>
            <a:ext cx="12192000" cy="95296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ctr">
              <a:lnSpc>
                <a:spcPct val="85000"/>
              </a:lnSpc>
              <a:buClr>
                <a:srgbClr val="262626"/>
              </a:buClr>
              <a:buSzPts val="8000"/>
            </a:pPr>
            <a:r>
              <a:rPr lang="es-MX" sz="5400" b="1" dirty="0">
                <a:solidFill>
                  <a:srgbClr val="1155CC"/>
                </a:solidFill>
                <a:latin typeface="Raleway"/>
                <a:ea typeface="Raleway"/>
                <a:cs typeface="Raleway"/>
                <a:sym typeface="Raleway"/>
              </a:rPr>
              <a:t>OBJETIVO</a:t>
            </a:r>
          </a:p>
        </p:txBody>
      </p:sp>
      <p:sp>
        <p:nvSpPr>
          <p:cNvPr id="3" name="Google Shape;108;g309fca20012_0_22">
            <a:extLst>
              <a:ext uri="{FF2B5EF4-FFF2-40B4-BE49-F238E27FC236}">
                <a16:creationId xmlns:a16="http://schemas.microsoft.com/office/drawing/2014/main" id="{F1B1494B-ABD4-4204-C8BB-BF87E2F1C956}"/>
              </a:ext>
            </a:extLst>
          </p:cNvPr>
          <p:cNvSpPr txBox="1"/>
          <p:nvPr/>
        </p:nvSpPr>
        <p:spPr>
          <a:xfrm>
            <a:off x="832480" y="1865732"/>
            <a:ext cx="6052705" cy="121661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MX" sz="2600" b="1" dirty="0">
                <a:solidFill>
                  <a:schemeClr val="dk2"/>
                </a:solidFill>
                <a:latin typeface="Montserrat"/>
                <a:ea typeface="Montserrat"/>
                <a:cs typeface="Montserrat"/>
                <a:sym typeface="Montserrat"/>
              </a:rPr>
              <a:t>Evaluar los efectos de la dosificación de 10 t/ha y 20 t/ha </a:t>
            </a:r>
            <a:r>
              <a:rPr lang="es-MX" sz="2600" dirty="0">
                <a:solidFill>
                  <a:schemeClr val="dk2"/>
                </a:solidFill>
                <a:latin typeface="Montserrat"/>
                <a:ea typeface="Montserrat"/>
                <a:cs typeface="Montserrat"/>
                <a:sym typeface="Montserrat"/>
              </a:rPr>
              <a:t>de compost en el suelo y en el cultivo de maíz </a:t>
            </a:r>
            <a:r>
              <a:rPr lang="es-MX" sz="2600" b="1" i="1" dirty="0">
                <a:solidFill>
                  <a:schemeClr val="dk2"/>
                </a:solidFill>
                <a:latin typeface="Montserrat"/>
                <a:ea typeface="Montserrat"/>
                <a:cs typeface="Montserrat"/>
                <a:sym typeface="Montserrat"/>
              </a:rPr>
              <a:t>(Zea </a:t>
            </a:r>
            <a:r>
              <a:rPr lang="es-MX" sz="2600" b="1" i="1" dirty="0" err="1">
                <a:solidFill>
                  <a:schemeClr val="dk2"/>
                </a:solidFill>
                <a:latin typeface="Montserrat"/>
                <a:ea typeface="Montserrat"/>
                <a:cs typeface="Montserrat"/>
                <a:sym typeface="Montserrat"/>
              </a:rPr>
              <a:t>mays</a:t>
            </a:r>
            <a:r>
              <a:rPr lang="es-MX" sz="2600" dirty="0">
                <a:solidFill>
                  <a:schemeClr val="dk2"/>
                </a:solidFill>
                <a:latin typeface="Montserrat"/>
                <a:ea typeface="Montserrat"/>
                <a:cs typeface="Montserrat"/>
                <a:sym typeface="Montserrat"/>
              </a:rPr>
              <a:t>) para contribuir a la restauración de suelos en la Hacienda Pairumani.</a:t>
            </a:r>
          </a:p>
        </p:txBody>
      </p:sp>
      <p:pic>
        <p:nvPicPr>
          <p:cNvPr id="4" name="Imagen 3">
            <a:extLst>
              <a:ext uri="{FF2B5EF4-FFF2-40B4-BE49-F238E27FC236}">
                <a16:creationId xmlns:a16="http://schemas.microsoft.com/office/drawing/2014/main" id="{BA7B6E6C-A42C-E21A-9D5D-B8DDD2BD40F5}"/>
              </a:ext>
            </a:extLst>
          </p:cNvPr>
          <p:cNvPicPr>
            <a:picLocks noChangeAspect="1"/>
          </p:cNvPicPr>
          <p:nvPr/>
        </p:nvPicPr>
        <p:blipFill>
          <a:blip r:embed="rId4"/>
          <a:stretch>
            <a:fillRect/>
          </a:stretch>
        </p:blipFill>
        <p:spPr>
          <a:xfrm>
            <a:off x="7778594" y="1195623"/>
            <a:ext cx="3063578" cy="4626209"/>
          </a:xfrm>
          <a:prstGeom prst="rect">
            <a:avLst/>
          </a:prstGeom>
        </p:spPr>
      </p:pic>
    </p:spTree>
    <p:extLst>
      <p:ext uri="{BB962C8B-B14F-4D97-AF65-F5344CB8AC3E}">
        <p14:creationId xmlns:p14="http://schemas.microsoft.com/office/powerpoint/2010/main" val="1911003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a:extLst>
            <a:ext uri="{FF2B5EF4-FFF2-40B4-BE49-F238E27FC236}">
              <a16:creationId xmlns:a16="http://schemas.microsoft.com/office/drawing/2014/main" id="{0F11A90B-791D-6633-D2A8-A4A306D0EE0E}"/>
            </a:ext>
          </a:extLst>
        </p:cNvPr>
        <p:cNvGrpSpPr/>
        <p:nvPr/>
      </p:nvGrpSpPr>
      <p:grpSpPr>
        <a:xfrm>
          <a:off x="0" y="0"/>
          <a:ext cx="0" cy="0"/>
          <a:chOff x="0" y="0"/>
          <a:chExt cx="0" cy="0"/>
        </a:xfrm>
      </p:grpSpPr>
      <p:sp>
        <p:nvSpPr>
          <p:cNvPr id="2" name="Google Shape;103;p2">
            <a:extLst>
              <a:ext uri="{FF2B5EF4-FFF2-40B4-BE49-F238E27FC236}">
                <a16:creationId xmlns:a16="http://schemas.microsoft.com/office/drawing/2014/main" id="{16B24998-0E6D-2FEF-BE44-78979B701D56}"/>
              </a:ext>
            </a:extLst>
          </p:cNvPr>
          <p:cNvSpPr txBox="1">
            <a:spLocks/>
          </p:cNvSpPr>
          <p:nvPr/>
        </p:nvSpPr>
        <p:spPr>
          <a:xfrm>
            <a:off x="-152400" y="34959"/>
            <a:ext cx="12192000" cy="95296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ctr">
              <a:lnSpc>
                <a:spcPct val="85000"/>
              </a:lnSpc>
              <a:buClr>
                <a:srgbClr val="262626"/>
              </a:buClr>
              <a:buSzPts val="8000"/>
            </a:pPr>
            <a:r>
              <a:rPr lang="es-MX" sz="5400" b="1" dirty="0">
                <a:solidFill>
                  <a:srgbClr val="1155CC"/>
                </a:solidFill>
                <a:latin typeface="Raleway"/>
                <a:ea typeface="Raleway"/>
                <a:cs typeface="Raleway"/>
                <a:sym typeface="Raleway"/>
              </a:rPr>
              <a:t>METODOLOGÍA</a:t>
            </a:r>
          </a:p>
        </p:txBody>
      </p:sp>
      <p:sp>
        <p:nvSpPr>
          <p:cNvPr id="6" name="Google Shape;103;p2">
            <a:extLst>
              <a:ext uri="{FF2B5EF4-FFF2-40B4-BE49-F238E27FC236}">
                <a16:creationId xmlns:a16="http://schemas.microsoft.com/office/drawing/2014/main" id="{A71EB658-A77F-D470-0601-29C12DD7D3D1}"/>
              </a:ext>
            </a:extLst>
          </p:cNvPr>
          <p:cNvSpPr txBox="1">
            <a:spLocks/>
          </p:cNvSpPr>
          <p:nvPr/>
        </p:nvSpPr>
        <p:spPr>
          <a:xfrm>
            <a:off x="3498743" y="706045"/>
            <a:ext cx="4734732" cy="743829"/>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ctr">
              <a:lnSpc>
                <a:spcPct val="85000"/>
              </a:lnSpc>
              <a:buClr>
                <a:srgbClr val="262626"/>
              </a:buClr>
              <a:buSzPts val="8000"/>
            </a:pPr>
            <a:r>
              <a:rPr lang="es-MX" sz="3200" dirty="0">
                <a:solidFill>
                  <a:srgbClr val="1155CC"/>
                </a:solidFill>
                <a:latin typeface="Raleway"/>
                <a:ea typeface="Raleway"/>
                <a:cs typeface="Raleway"/>
                <a:sym typeface="Raleway"/>
              </a:rPr>
              <a:t>Etapa 1: Preparación</a:t>
            </a:r>
          </a:p>
        </p:txBody>
      </p:sp>
      <p:pic>
        <p:nvPicPr>
          <p:cNvPr id="4" name="Imagen 3">
            <a:extLst>
              <a:ext uri="{FF2B5EF4-FFF2-40B4-BE49-F238E27FC236}">
                <a16:creationId xmlns:a16="http://schemas.microsoft.com/office/drawing/2014/main" id="{16363A51-4A99-B117-1815-784322379652}"/>
              </a:ext>
            </a:extLst>
          </p:cNvPr>
          <p:cNvPicPr>
            <a:picLocks noChangeAspect="1"/>
          </p:cNvPicPr>
          <p:nvPr/>
        </p:nvPicPr>
        <p:blipFill rotWithShape="1">
          <a:blip r:embed="rId4"/>
          <a:srcRect t="6692"/>
          <a:stretch/>
        </p:blipFill>
        <p:spPr>
          <a:xfrm>
            <a:off x="1937625" y="1895802"/>
            <a:ext cx="8663552" cy="1683875"/>
          </a:xfrm>
          <a:prstGeom prst="rect">
            <a:avLst/>
          </a:prstGeom>
        </p:spPr>
      </p:pic>
      <p:pic>
        <p:nvPicPr>
          <p:cNvPr id="5" name="Imagen 4">
            <a:extLst>
              <a:ext uri="{FF2B5EF4-FFF2-40B4-BE49-F238E27FC236}">
                <a16:creationId xmlns:a16="http://schemas.microsoft.com/office/drawing/2014/main" id="{05137880-E91C-A974-BF76-4D036ABE971A}"/>
              </a:ext>
            </a:extLst>
          </p:cNvPr>
          <p:cNvPicPr>
            <a:picLocks noChangeAspect="1"/>
          </p:cNvPicPr>
          <p:nvPr/>
        </p:nvPicPr>
        <p:blipFill>
          <a:blip r:embed="rId5"/>
          <a:stretch>
            <a:fillRect/>
          </a:stretch>
        </p:blipFill>
        <p:spPr>
          <a:xfrm>
            <a:off x="4425733" y="3579677"/>
            <a:ext cx="3035733" cy="2489221"/>
          </a:xfrm>
          <a:prstGeom prst="rect">
            <a:avLst/>
          </a:prstGeom>
        </p:spPr>
      </p:pic>
      <p:pic>
        <p:nvPicPr>
          <p:cNvPr id="13" name="Imagen 12" descr="Forma, Cuadrado&#10;&#10;Descripción generada automáticamente">
            <a:extLst>
              <a:ext uri="{FF2B5EF4-FFF2-40B4-BE49-F238E27FC236}">
                <a16:creationId xmlns:a16="http://schemas.microsoft.com/office/drawing/2014/main" id="{3586CBFA-50B8-4F5C-E5C4-E41671FAC513}"/>
              </a:ext>
            </a:extLst>
          </p:cNvPr>
          <p:cNvPicPr>
            <a:picLocks noChangeAspect="1"/>
          </p:cNvPicPr>
          <p:nvPr/>
        </p:nvPicPr>
        <p:blipFill>
          <a:blip r:embed="rId6"/>
          <a:stretch>
            <a:fillRect/>
          </a:stretch>
        </p:blipFill>
        <p:spPr>
          <a:xfrm>
            <a:off x="1590823" y="3458143"/>
            <a:ext cx="1991275" cy="2246678"/>
          </a:xfrm>
          <a:prstGeom prst="rect">
            <a:avLst/>
          </a:prstGeom>
        </p:spPr>
      </p:pic>
      <p:sp>
        <p:nvSpPr>
          <p:cNvPr id="14" name="Google Shape;108;g309fca20012_0_22">
            <a:extLst>
              <a:ext uri="{FF2B5EF4-FFF2-40B4-BE49-F238E27FC236}">
                <a16:creationId xmlns:a16="http://schemas.microsoft.com/office/drawing/2014/main" id="{EED2B74A-293F-8EB4-2820-F727832611BC}"/>
              </a:ext>
            </a:extLst>
          </p:cNvPr>
          <p:cNvSpPr txBox="1"/>
          <p:nvPr/>
        </p:nvSpPr>
        <p:spPr>
          <a:xfrm>
            <a:off x="1974404" y="1399617"/>
            <a:ext cx="8279971" cy="54059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MX" sz="2200" b="1" dirty="0">
                <a:solidFill>
                  <a:schemeClr val="dk2"/>
                </a:solidFill>
                <a:latin typeface="Montserrat"/>
                <a:ea typeface="Montserrat"/>
                <a:cs typeface="Montserrat"/>
                <a:sym typeface="Montserrat"/>
              </a:rPr>
              <a:t>Parcela 1: Diseño de bloques completos al azar (BCA</a:t>
            </a:r>
            <a:r>
              <a:rPr lang="es-MX" sz="2200" dirty="0">
                <a:solidFill>
                  <a:schemeClr val="dk2"/>
                </a:solidFill>
                <a:latin typeface="Montserrat"/>
                <a:ea typeface="Montserrat"/>
                <a:cs typeface="Montserrat"/>
                <a:sym typeface="Montserrat"/>
              </a:rPr>
              <a:t>)</a:t>
            </a:r>
          </a:p>
        </p:txBody>
      </p:sp>
      <p:sp>
        <p:nvSpPr>
          <p:cNvPr id="15" name="Google Shape;108;g309fca20012_0_22">
            <a:extLst>
              <a:ext uri="{FF2B5EF4-FFF2-40B4-BE49-F238E27FC236}">
                <a16:creationId xmlns:a16="http://schemas.microsoft.com/office/drawing/2014/main" id="{73F3ECE6-8A95-BB24-B740-5AAC453282C7}"/>
              </a:ext>
            </a:extLst>
          </p:cNvPr>
          <p:cNvSpPr txBox="1"/>
          <p:nvPr/>
        </p:nvSpPr>
        <p:spPr>
          <a:xfrm>
            <a:off x="7765604" y="4311186"/>
            <a:ext cx="4273996" cy="54059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MX" sz="2200" b="1" dirty="0">
                <a:solidFill>
                  <a:schemeClr val="dk2"/>
                </a:solidFill>
                <a:latin typeface="Montserrat"/>
                <a:ea typeface="Montserrat"/>
                <a:cs typeface="Montserrat"/>
                <a:sym typeface="Montserrat"/>
              </a:rPr>
              <a:t>Parcela 2: Diseño de Cuadrado Latino (CL)</a:t>
            </a:r>
            <a:endParaRPr lang="es-MX" sz="2200" dirty="0">
              <a:solidFill>
                <a:schemeClr val="dk2"/>
              </a:solidFill>
              <a:latin typeface="Montserrat"/>
              <a:ea typeface="Montserrat"/>
              <a:cs typeface="Montserrat"/>
              <a:sym typeface="Montserrat"/>
            </a:endParaRPr>
          </a:p>
        </p:txBody>
      </p:sp>
    </p:spTree>
    <p:extLst>
      <p:ext uri="{BB962C8B-B14F-4D97-AF65-F5344CB8AC3E}">
        <p14:creationId xmlns:p14="http://schemas.microsoft.com/office/powerpoint/2010/main" val="1133389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a:extLst>
            <a:ext uri="{FF2B5EF4-FFF2-40B4-BE49-F238E27FC236}">
              <a16:creationId xmlns:a16="http://schemas.microsoft.com/office/drawing/2014/main" id="{8DD6D9B2-D925-9611-3238-076AD62D317E}"/>
            </a:ext>
          </a:extLst>
        </p:cNvPr>
        <p:cNvGrpSpPr/>
        <p:nvPr/>
      </p:nvGrpSpPr>
      <p:grpSpPr>
        <a:xfrm>
          <a:off x="0" y="0"/>
          <a:ext cx="0" cy="0"/>
          <a:chOff x="0" y="0"/>
          <a:chExt cx="0" cy="0"/>
        </a:xfrm>
      </p:grpSpPr>
      <p:sp>
        <p:nvSpPr>
          <p:cNvPr id="2" name="Google Shape;103;p2">
            <a:extLst>
              <a:ext uri="{FF2B5EF4-FFF2-40B4-BE49-F238E27FC236}">
                <a16:creationId xmlns:a16="http://schemas.microsoft.com/office/drawing/2014/main" id="{CC6D6891-4758-7D20-1830-34BC7E584B22}"/>
              </a:ext>
            </a:extLst>
          </p:cNvPr>
          <p:cNvSpPr txBox="1">
            <a:spLocks/>
          </p:cNvSpPr>
          <p:nvPr/>
        </p:nvSpPr>
        <p:spPr>
          <a:xfrm>
            <a:off x="-152400" y="34959"/>
            <a:ext cx="12192000" cy="95296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ctr">
              <a:lnSpc>
                <a:spcPct val="85000"/>
              </a:lnSpc>
              <a:buClr>
                <a:srgbClr val="262626"/>
              </a:buClr>
              <a:buSzPts val="8000"/>
            </a:pPr>
            <a:r>
              <a:rPr lang="es-MX" sz="5400" b="1" dirty="0">
                <a:solidFill>
                  <a:srgbClr val="1155CC"/>
                </a:solidFill>
                <a:latin typeface="Raleway"/>
                <a:ea typeface="Raleway"/>
                <a:cs typeface="Raleway"/>
                <a:sym typeface="Raleway"/>
              </a:rPr>
              <a:t>METODOLOGÍA</a:t>
            </a:r>
          </a:p>
        </p:txBody>
      </p:sp>
      <p:sp>
        <p:nvSpPr>
          <p:cNvPr id="6" name="Google Shape;103;p2">
            <a:extLst>
              <a:ext uri="{FF2B5EF4-FFF2-40B4-BE49-F238E27FC236}">
                <a16:creationId xmlns:a16="http://schemas.microsoft.com/office/drawing/2014/main" id="{46DB295E-8677-228F-B6C0-1CC983FE0DEB}"/>
              </a:ext>
            </a:extLst>
          </p:cNvPr>
          <p:cNvSpPr txBox="1">
            <a:spLocks/>
          </p:cNvSpPr>
          <p:nvPr/>
        </p:nvSpPr>
        <p:spPr>
          <a:xfrm>
            <a:off x="3028627" y="816339"/>
            <a:ext cx="5829946" cy="743829"/>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ctr">
              <a:lnSpc>
                <a:spcPct val="85000"/>
              </a:lnSpc>
              <a:buClr>
                <a:srgbClr val="262626"/>
              </a:buClr>
              <a:buSzPts val="8000"/>
            </a:pPr>
            <a:r>
              <a:rPr lang="es-MX" sz="3200" dirty="0">
                <a:solidFill>
                  <a:srgbClr val="1155CC"/>
                </a:solidFill>
                <a:latin typeface="Raleway"/>
                <a:ea typeface="Raleway"/>
                <a:cs typeface="Raleway"/>
                <a:sym typeface="Raleway"/>
              </a:rPr>
              <a:t>Etapa 2: Trabajo de campo</a:t>
            </a:r>
          </a:p>
        </p:txBody>
      </p:sp>
      <p:sp>
        <p:nvSpPr>
          <p:cNvPr id="3" name="Google Shape;108;g309fca20012_0_22">
            <a:extLst>
              <a:ext uri="{FF2B5EF4-FFF2-40B4-BE49-F238E27FC236}">
                <a16:creationId xmlns:a16="http://schemas.microsoft.com/office/drawing/2014/main" id="{E5BCA236-3ED4-9C58-69E2-EFB5B757A83F}"/>
              </a:ext>
            </a:extLst>
          </p:cNvPr>
          <p:cNvSpPr txBox="1"/>
          <p:nvPr/>
        </p:nvSpPr>
        <p:spPr>
          <a:xfrm>
            <a:off x="907942" y="1733239"/>
            <a:ext cx="4633994" cy="121661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MX" sz="2200" b="1" dirty="0">
                <a:solidFill>
                  <a:schemeClr val="dk2"/>
                </a:solidFill>
                <a:latin typeface="Montserrat"/>
                <a:ea typeface="Montserrat"/>
                <a:cs typeface="Montserrat"/>
                <a:sym typeface="Montserrat"/>
              </a:rPr>
              <a:t>Monitoreo de las variables agronómicas</a:t>
            </a:r>
            <a:endParaRPr lang="es-MX" sz="2200" dirty="0">
              <a:solidFill>
                <a:schemeClr val="dk2"/>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6A399851-BCF7-74C8-4F02-BA6B5C064F78}"/>
              </a:ext>
            </a:extLst>
          </p:cNvPr>
          <p:cNvPicPr>
            <a:picLocks noChangeAspect="1"/>
          </p:cNvPicPr>
          <p:nvPr/>
        </p:nvPicPr>
        <p:blipFill>
          <a:blip r:embed="rId4"/>
          <a:stretch>
            <a:fillRect/>
          </a:stretch>
        </p:blipFill>
        <p:spPr>
          <a:xfrm>
            <a:off x="834802" y="2574080"/>
            <a:ext cx="2001096" cy="2668128"/>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8" name="Imagen 7">
            <a:extLst>
              <a:ext uri="{FF2B5EF4-FFF2-40B4-BE49-F238E27FC236}">
                <a16:creationId xmlns:a16="http://schemas.microsoft.com/office/drawing/2014/main" id="{E1438530-6877-5E98-8E27-E14B6A17239E}"/>
              </a:ext>
            </a:extLst>
          </p:cNvPr>
          <p:cNvPicPr>
            <a:picLocks noChangeAspect="1"/>
          </p:cNvPicPr>
          <p:nvPr/>
        </p:nvPicPr>
        <p:blipFill>
          <a:blip r:embed="rId5"/>
          <a:stretch>
            <a:fillRect/>
          </a:stretch>
        </p:blipFill>
        <p:spPr>
          <a:xfrm>
            <a:off x="3145676" y="2574080"/>
            <a:ext cx="2002347" cy="2668128"/>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10" name="Google Shape;108;g309fca20012_0_22">
            <a:extLst>
              <a:ext uri="{FF2B5EF4-FFF2-40B4-BE49-F238E27FC236}">
                <a16:creationId xmlns:a16="http://schemas.microsoft.com/office/drawing/2014/main" id="{E010B657-4A4E-7F84-24B2-4CCE306A5097}"/>
              </a:ext>
            </a:extLst>
          </p:cNvPr>
          <p:cNvSpPr txBox="1"/>
          <p:nvPr/>
        </p:nvSpPr>
        <p:spPr>
          <a:xfrm>
            <a:off x="6650066" y="1769305"/>
            <a:ext cx="4633994" cy="121661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MX" sz="2200" b="1" dirty="0">
                <a:solidFill>
                  <a:schemeClr val="dk2"/>
                </a:solidFill>
                <a:latin typeface="Montserrat"/>
                <a:ea typeface="Montserrat"/>
                <a:cs typeface="Montserrat"/>
                <a:sym typeface="Montserrat"/>
              </a:rPr>
              <a:t>Extracción de muestras de suelo</a:t>
            </a:r>
          </a:p>
        </p:txBody>
      </p:sp>
      <p:pic>
        <p:nvPicPr>
          <p:cNvPr id="11" name="Imagen 10">
            <a:extLst>
              <a:ext uri="{FF2B5EF4-FFF2-40B4-BE49-F238E27FC236}">
                <a16:creationId xmlns:a16="http://schemas.microsoft.com/office/drawing/2014/main" id="{F13FF17F-BC76-2C73-E358-5B5BE552EBC2}"/>
              </a:ext>
            </a:extLst>
          </p:cNvPr>
          <p:cNvPicPr>
            <a:picLocks noChangeAspect="1"/>
          </p:cNvPicPr>
          <p:nvPr/>
        </p:nvPicPr>
        <p:blipFill>
          <a:blip r:embed="rId6"/>
          <a:stretch>
            <a:fillRect/>
          </a:stretch>
        </p:blipFill>
        <p:spPr>
          <a:xfrm>
            <a:off x="6795669" y="2574080"/>
            <a:ext cx="1794186" cy="2668128"/>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2" name="Imagen 11">
            <a:extLst>
              <a:ext uri="{FF2B5EF4-FFF2-40B4-BE49-F238E27FC236}">
                <a16:creationId xmlns:a16="http://schemas.microsoft.com/office/drawing/2014/main" id="{8986890F-B4DD-9803-0E0E-2C1644D81FED}"/>
              </a:ext>
            </a:extLst>
          </p:cNvPr>
          <p:cNvPicPr>
            <a:picLocks noChangeAspect="1"/>
          </p:cNvPicPr>
          <p:nvPr/>
        </p:nvPicPr>
        <p:blipFill>
          <a:blip r:embed="rId7"/>
          <a:stretch>
            <a:fillRect/>
          </a:stretch>
        </p:blipFill>
        <p:spPr>
          <a:xfrm>
            <a:off x="9030672" y="2574080"/>
            <a:ext cx="2137135" cy="2668128"/>
          </a:xfrm>
          <a:prstGeom prst="rect">
            <a:avLst/>
          </a:prstGeom>
          <a:noFill/>
          <a:ln>
            <a:noFill/>
          </a:ln>
        </p:spPr>
        <p:style>
          <a:lnRef idx="0">
            <a:scrgbClr r="0" g="0" b="0"/>
          </a:lnRef>
          <a:fillRef idx="0">
            <a:scrgbClr r="0" g="0" b="0"/>
          </a:fillRef>
          <a:effectRef idx="0">
            <a:scrgbClr r="0" g="0" b="0"/>
          </a:effectRef>
          <a:fontRef idx="minor">
            <a:schemeClr val="dk1"/>
          </a:fontRef>
        </p:style>
      </p:pic>
    </p:spTree>
    <p:extLst>
      <p:ext uri="{BB962C8B-B14F-4D97-AF65-F5344CB8AC3E}">
        <p14:creationId xmlns:p14="http://schemas.microsoft.com/office/powerpoint/2010/main" val="3851861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a:extLst>
            <a:ext uri="{FF2B5EF4-FFF2-40B4-BE49-F238E27FC236}">
              <a16:creationId xmlns:a16="http://schemas.microsoft.com/office/drawing/2014/main" id="{3C037624-C682-4931-9188-DCE1D8AD59D0}"/>
            </a:ext>
          </a:extLst>
        </p:cNvPr>
        <p:cNvGrpSpPr/>
        <p:nvPr/>
      </p:nvGrpSpPr>
      <p:grpSpPr>
        <a:xfrm>
          <a:off x="0" y="0"/>
          <a:ext cx="0" cy="0"/>
          <a:chOff x="0" y="0"/>
          <a:chExt cx="0" cy="0"/>
        </a:xfrm>
      </p:grpSpPr>
      <p:sp>
        <p:nvSpPr>
          <p:cNvPr id="2" name="Google Shape;103;p2">
            <a:extLst>
              <a:ext uri="{FF2B5EF4-FFF2-40B4-BE49-F238E27FC236}">
                <a16:creationId xmlns:a16="http://schemas.microsoft.com/office/drawing/2014/main" id="{0BDC75AB-ECC9-BB4C-D4E1-91E3D97ED80F}"/>
              </a:ext>
            </a:extLst>
          </p:cNvPr>
          <p:cNvSpPr txBox="1">
            <a:spLocks/>
          </p:cNvSpPr>
          <p:nvPr/>
        </p:nvSpPr>
        <p:spPr>
          <a:xfrm>
            <a:off x="-152400" y="34959"/>
            <a:ext cx="12192000" cy="95296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ctr">
              <a:lnSpc>
                <a:spcPct val="85000"/>
              </a:lnSpc>
              <a:buClr>
                <a:srgbClr val="262626"/>
              </a:buClr>
              <a:buSzPts val="8000"/>
            </a:pPr>
            <a:r>
              <a:rPr lang="es-MX" sz="5400" b="1" dirty="0">
                <a:solidFill>
                  <a:srgbClr val="1155CC"/>
                </a:solidFill>
                <a:latin typeface="Raleway"/>
                <a:ea typeface="Raleway"/>
                <a:cs typeface="Raleway"/>
                <a:sym typeface="Raleway"/>
              </a:rPr>
              <a:t>METODOLOGÍA</a:t>
            </a:r>
          </a:p>
        </p:txBody>
      </p:sp>
      <p:sp>
        <p:nvSpPr>
          <p:cNvPr id="6" name="Google Shape;103;p2">
            <a:extLst>
              <a:ext uri="{FF2B5EF4-FFF2-40B4-BE49-F238E27FC236}">
                <a16:creationId xmlns:a16="http://schemas.microsoft.com/office/drawing/2014/main" id="{94BAF11B-2F6B-B450-6DC6-ABB264E44509}"/>
              </a:ext>
            </a:extLst>
          </p:cNvPr>
          <p:cNvSpPr txBox="1">
            <a:spLocks/>
          </p:cNvSpPr>
          <p:nvPr/>
        </p:nvSpPr>
        <p:spPr>
          <a:xfrm>
            <a:off x="2508542" y="818567"/>
            <a:ext cx="6870116" cy="743829"/>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ctr">
              <a:lnSpc>
                <a:spcPct val="85000"/>
              </a:lnSpc>
              <a:buClr>
                <a:srgbClr val="262626"/>
              </a:buClr>
              <a:buSzPts val="8000"/>
            </a:pPr>
            <a:r>
              <a:rPr lang="es-MX" sz="3200" dirty="0">
                <a:solidFill>
                  <a:srgbClr val="1155CC"/>
                </a:solidFill>
                <a:latin typeface="Raleway"/>
                <a:ea typeface="Raleway"/>
                <a:cs typeface="Raleway"/>
                <a:sym typeface="Raleway"/>
              </a:rPr>
              <a:t>Etapa 3: Trabajo de laboratorio</a:t>
            </a:r>
          </a:p>
        </p:txBody>
      </p:sp>
      <p:sp>
        <p:nvSpPr>
          <p:cNvPr id="3" name="Google Shape;108;g309fca20012_0_22">
            <a:extLst>
              <a:ext uri="{FF2B5EF4-FFF2-40B4-BE49-F238E27FC236}">
                <a16:creationId xmlns:a16="http://schemas.microsoft.com/office/drawing/2014/main" id="{E25B2A43-A146-6DDE-FD12-CC7F8057EDEB}"/>
              </a:ext>
            </a:extLst>
          </p:cNvPr>
          <p:cNvSpPr txBox="1"/>
          <p:nvPr/>
        </p:nvSpPr>
        <p:spPr>
          <a:xfrm>
            <a:off x="466056" y="1767867"/>
            <a:ext cx="3243144" cy="121661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MX" sz="2200" b="1" dirty="0">
                <a:solidFill>
                  <a:schemeClr val="dk2"/>
                </a:solidFill>
                <a:latin typeface="Montserrat"/>
                <a:ea typeface="Montserrat"/>
                <a:cs typeface="Montserrat"/>
                <a:sym typeface="Montserrat"/>
              </a:rPr>
              <a:t>Análisis de materia seca</a:t>
            </a:r>
          </a:p>
        </p:txBody>
      </p:sp>
      <p:sp>
        <p:nvSpPr>
          <p:cNvPr id="10" name="Google Shape;108;g309fca20012_0_22">
            <a:extLst>
              <a:ext uri="{FF2B5EF4-FFF2-40B4-BE49-F238E27FC236}">
                <a16:creationId xmlns:a16="http://schemas.microsoft.com/office/drawing/2014/main" id="{0BFC30D2-3913-5A4E-2D36-2DE0BF518AF6}"/>
              </a:ext>
            </a:extLst>
          </p:cNvPr>
          <p:cNvSpPr txBox="1"/>
          <p:nvPr/>
        </p:nvSpPr>
        <p:spPr>
          <a:xfrm>
            <a:off x="4274382" y="1767867"/>
            <a:ext cx="3600018" cy="121805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MX" sz="2200" b="1" dirty="0">
                <a:solidFill>
                  <a:schemeClr val="dk2"/>
                </a:solidFill>
                <a:latin typeface="Montserrat"/>
                <a:ea typeface="Montserrat"/>
                <a:cs typeface="Montserrat"/>
                <a:sym typeface="Montserrat"/>
              </a:rPr>
              <a:t>Análisis químico del suelo</a:t>
            </a:r>
          </a:p>
        </p:txBody>
      </p:sp>
      <p:sp>
        <p:nvSpPr>
          <p:cNvPr id="4" name="Google Shape;108;g309fca20012_0_22">
            <a:extLst>
              <a:ext uri="{FF2B5EF4-FFF2-40B4-BE49-F238E27FC236}">
                <a16:creationId xmlns:a16="http://schemas.microsoft.com/office/drawing/2014/main" id="{ACC49C26-8129-B49A-44B7-D9D71D6CBF83}"/>
              </a:ext>
            </a:extLst>
          </p:cNvPr>
          <p:cNvSpPr txBox="1"/>
          <p:nvPr/>
        </p:nvSpPr>
        <p:spPr>
          <a:xfrm>
            <a:off x="8125926" y="1767867"/>
            <a:ext cx="3600018" cy="121661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MX" sz="2200" b="1" dirty="0">
                <a:solidFill>
                  <a:schemeClr val="dk2"/>
                </a:solidFill>
                <a:latin typeface="Montserrat"/>
                <a:ea typeface="Montserrat"/>
                <a:cs typeface="Montserrat"/>
                <a:sym typeface="Montserrat"/>
              </a:rPr>
              <a:t>Análisis microbiológico del suelo</a:t>
            </a:r>
          </a:p>
        </p:txBody>
      </p:sp>
      <p:pic>
        <p:nvPicPr>
          <p:cNvPr id="5" name="Imagen 4">
            <a:extLst>
              <a:ext uri="{FF2B5EF4-FFF2-40B4-BE49-F238E27FC236}">
                <a16:creationId xmlns:a16="http://schemas.microsoft.com/office/drawing/2014/main" id="{C6C96183-9B6E-3A41-7A6D-A2037782C7A3}"/>
              </a:ext>
            </a:extLst>
          </p:cNvPr>
          <p:cNvPicPr>
            <a:picLocks noChangeAspect="1"/>
          </p:cNvPicPr>
          <p:nvPr/>
        </p:nvPicPr>
        <p:blipFill>
          <a:blip r:embed="rId4"/>
          <a:stretch>
            <a:fillRect/>
          </a:stretch>
        </p:blipFill>
        <p:spPr>
          <a:xfrm>
            <a:off x="1081532" y="2764324"/>
            <a:ext cx="1922925" cy="2563900"/>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9" name="Imagen 8">
            <a:extLst>
              <a:ext uri="{FF2B5EF4-FFF2-40B4-BE49-F238E27FC236}">
                <a16:creationId xmlns:a16="http://schemas.microsoft.com/office/drawing/2014/main" id="{4DF3407C-C2C1-2ACD-ED72-3E2AC7624B64}"/>
              </a:ext>
            </a:extLst>
          </p:cNvPr>
          <p:cNvPicPr>
            <a:picLocks noChangeAspect="1"/>
          </p:cNvPicPr>
          <p:nvPr/>
        </p:nvPicPr>
        <p:blipFill>
          <a:blip r:embed="rId5"/>
          <a:stretch>
            <a:fillRect/>
          </a:stretch>
        </p:blipFill>
        <p:spPr>
          <a:xfrm>
            <a:off x="4979125" y="2764324"/>
            <a:ext cx="1922926" cy="2563900"/>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3" name="Imagen 12">
            <a:extLst>
              <a:ext uri="{FF2B5EF4-FFF2-40B4-BE49-F238E27FC236}">
                <a16:creationId xmlns:a16="http://schemas.microsoft.com/office/drawing/2014/main" id="{55096F1D-94AE-D736-603B-DD0A808DED6E}"/>
              </a:ext>
            </a:extLst>
          </p:cNvPr>
          <p:cNvPicPr>
            <a:picLocks noChangeAspect="1"/>
          </p:cNvPicPr>
          <p:nvPr/>
        </p:nvPicPr>
        <p:blipFill>
          <a:blip r:embed="rId6"/>
          <a:stretch>
            <a:fillRect/>
          </a:stretch>
        </p:blipFill>
        <p:spPr>
          <a:xfrm>
            <a:off x="8318610" y="2898430"/>
            <a:ext cx="3060915" cy="2295687"/>
          </a:xfrm>
          <a:prstGeom prst="rect">
            <a:avLst/>
          </a:prstGeom>
          <a:noFill/>
          <a:ln>
            <a:noFill/>
          </a:ln>
        </p:spPr>
        <p:style>
          <a:lnRef idx="0">
            <a:scrgbClr r="0" g="0" b="0"/>
          </a:lnRef>
          <a:fillRef idx="0">
            <a:scrgbClr r="0" g="0" b="0"/>
          </a:fillRef>
          <a:effectRef idx="0">
            <a:scrgbClr r="0" g="0" b="0"/>
          </a:effectRef>
          <a:fontRef idx="minor">
            <a:schemeClr val="dk1"/>
          </a:fontRef>
        </p:style>
      </p:pic>
    </p:spTree>
    <p:extLst>
      <p:ext uri="{BB962C8B-B14F-4D97-AF65-F5344CB8AC3E}">
        <p14:creationId xmlns:p14="http://schemas.microsoft.com/office/powerpoint/2010/main" val="102305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a:extLst>
            <a:ext uri="{FF2B5EF4-FFF2-40B4-BE49-F238E27FC236}">
              <a16:creationId xmlns:a16="http://schemas.microsoft.com/office/drawing/2014/main" id="{C0C3B54B-EAEB-947C-370C-478FA9AA0987}"/>
            </a:ext>
          </a:extLst>
        </p:cNvPr>
        <p:cNvGrpSpPr/>
        <p:nvPr/>
      </p:nvGrpSpPr>
      <p:grpSpPr>
        <a:xfrm>
          <a:off x="0" y="0"/>
          <a:ext cx="0" cy="0"/>
          <a:chOff x="0" y="0"/>
          <a:chExt cx="0" cy="0"/>
        </a:xfrm>
      </p:grpSpPr>
      <p:sp>
        <p:nvSpPr>
          <p:cNvPr id="2" name="Google Shape;103;p2">
            <a:extLst>
              <a:ext uri="{FF2B5EF4-FFF2-40B4-BE49-F238E27FC236}">
                <a16:creationId xmlns:a16="http://schemas.microsoft.com/office/drawing/2014/main" id="{57B7B90C-EDAE-464C-5257-4C97BEA87E1D}"/>
              </a:ext>
            </a:extLst>
          </p:cNvPr>
          <p:cNvSpPr txBox="1">
            <a:spLocks/>
          </p:cNvSpPr>
          <p:nvPr/>
        </p:nvSpPr>
        <p:spPr>
          <a:xfrm>
            <a:off x="-152400" y="34959"/>
            <a:ext cx="12192000" cy="95296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ctr">
              <a:lnSpc>
                <a:spcPct val="85000"/>
              </a:lnSpc>
              <a:buClr>
                <a:srgbClr val="262626"/>
              </a:buClr>
              <a:buSzPts val="8000"/>
            </a:pPr>
            <a:r>
              <a:rPr lang="es-MX" sz="5400" b="1" dirty="0">
                <a:solidFill>
                  <a:srgbClr val="1155CC"/>
                </a:solidFill>
                <a:latin typeface="Raleway"/>
                <a:ea typeface="Raleway"/>
                <a:cs typeface="Raleway"/>
                <a:sym typeface="Raleway"/>
              </a:rPr>
              <a:t>RESULTADOS</a:t>
            </a:r>
          </a:p>
        </p:txBody>
      </p:sp>
      <p:sp>
        <p:nvSpPr>
          <p:cNvPr id="6" name="Google Shape;103;p2">
            <a:extLst>
              <a:ext uri="{FF2B5EF4-FFF2-40B4-BE49-F238E27FC236}">
                <a16:creationId xmlns:a16="http://schemas.microsoft.com/office/drawing/2014/main" id="{794ECEFE-4C97-B8D4-1098-97C250B49459}"/>
              </a:ext>
            </a:extLst>
          </p:cNvPr>
          <p:cNvSpPr txBox="1">
            <a:spLocks/>
          </p:cNvSpPr>
          <p:nvPr/>
        </p:nvSpPr>
        <p:spPr>
          <a:xfrm>
            <a:off x="2042993" y="616010"/>
            <a:ext cx="8464258" cy="743829"/>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ctr">
              <a:lnSpc>
                <a:spcPct val="85000"/>
              </a:lnSpc>
              <a:buClr>
                <a:srgbClr val="262626"/>
              </a:buClr>
              <a:buSzPts val="8000"/>
            </a:pPr>
            <a:r>
              <a:rPr lang="es-MX" sz="3200" dirty="0">
                <a:solidFill>
                  <a:srgbClr val="1155CC"/>
                </a:solidFill>
                <a:latin typeface="Raleway"/>
                <a:ea typeface="Raleway"/>
                <a:cs typeface="Raleway"/>
                <a:sym typeface="Raleway"/>
              </a:rPr>
              <a:t>Resultado 1: Caracterización del compost</a:t>
            </a:r>
          </a:p>
        </p:txBody>
      </p:sp>
      <p:graphicFrame>
        <p:nvGraphicFramePr>
          <p:cNvPr id="7" name="Tabla 6">
            <a:extLst>
              <a:ext uri="{FF2B5EF4-FFF2-40B4-BE49-F238E27FC236}">
                <a16:creationId xmlns:a16="http://schemas.microsoft.com/office/drawing/2014/main" id="{05D54C7D-9C55-9879-A06F-23731E828C0E}"/>
              </a:ext>
            </a:extLst>
          </p:cNvPr>
          <p:cNvGraphicFramePr>
            <a:graphicFrameLocks noGrp="1"/>
          </p:cNvGraphicFramePr>
          <p:nvPr>
            <p:extLst>
              <p:ext uri="{D42A27DB-BD31-4B8C-83A1-F6EECF244321}">
                <p14:modId xmlns:p14="http://schemas.microsoft.com/office/powerpoint/2010/main" val="900232078"/>
              </p:ext>
            </p:extLst>
          </p:nvPr>
        </p:nvGraphicFramePr>
        <p:xfrm>
          <a:off x="1" y="1359839"/>
          <a:ext cx="12191999" cy="4377536"/>
        </p:xfrm>
        <a:graphic>
          <a:graphicData uri="http://schemas.openxmlformats.org/drawingml/2006/table">
            <a:tbl>
              <a:tblPr firstRow="1" firstCol="1" bandRow="1"/>
              <a:tblGrid>
                <a:gridCol w="2750374">
                  <a:extLst>
                    <a:ext uri="{9D8B030D-6E8A-4147-A177-3AD203B41FA5}">
                      <a16:colId xmlns:a16="http://schemas.microsoft.com/office/drawing/2014/main" val="4229024248"/>
                    </a:ext>
                  </a:extLst>
                </a:gridCol>
                <a:gridCol w="3252712">
                  <a:extLst>
                    <a:ext uri="{9D8B030D-6E8A-4147-A177-3AD203B41FA5}">
                      <a16:colId xmlns:a16="http://schemas.microsoft.com/office/drawing/2014/main" val="3182863431"/>
                    </a:ext>
                  </a:extLst>
                </a:gridCol>
                <a:gridCol w="3658471">
                  <a:extLst>
                    <a:ext uri="{9D8B030D-6E8A-4147-A177-3AD203B41FA5}">
                      <a16:colId xmlns:a16="http://schemas.microsoft.com/office/drawing/2014/main" val="2050897174"/>
                    </a:ext>
                  </a:extLst>
                </a:gridCol>
                <a:gridCol w="2530442">
                  <a:extLst>
                    <a:ext uri="{9D8B030D-6E8A-4147-A177-3AD203B41FA5}">
                      <a16:colId xmlns:a16="http://schemas.microsoft.com/office/drawing/2014/main" val="1067190268"/>
                    </a:ext>
                  </a:extLst>
                </a:gridCol>
              </a:tblGrid>
              <a:tr h="297408">
                <a:tc>
                  <a:txBody>
                    <a:bodyPr/>
                    <a:lstStyle/>
                    <a:p>
                      <a:pPr marL="0" marR="0" algn="ctr" defTabSz="914400" rtl="0" eaLnBrk="1" latinLnBrk="0" hangingPunct="1">
                        <a:lnSpc>
                          <a:spcPct val="100000"/>
                        </a:lnSpc>
                        <a:spcBef>
                          <a:spcPts val="0"/>
                        </a:spcBef>
                        <a:spcAft>
                          <a:spcPts val="0"/>
                        </a:spcAft>
                        <a:defRPr/>
                      </a:pPr>
                      <a:r>
                        <a:rPr lang="es-MX" sz="1800" b="1" kern="1200" dirty="0">
                          <a:solidFill>
                            <a:srgbClr val="FFFFFF"/>
                          </a:solidFill>
                          <a:latin typeface="Montserrat" panose="00000500000000000000" pitchFamily="2" charset="0"/>
                          <a:ea typeface="+mn-ea"/>
                          <a:cs typeface="+mn-cs"/>
                        </a:rPr>
                        <a:t>Técnica</a:t>
                      </a:r>
                      <a:endParaRPr lang="en-US" sz="1800" b="1" kern="1200" dirty="0">
                        <a:solidFill>
                          <a:srgbClr val="FFFFFF"/>
                        </a:solidFill>
                        <a:latin typeface="Montserrat" panose="00000500000000000000" pitchFamily="2" charset="0"/>
                        <a:ea typeface="+mn-ea"/>
                        <a:cs typeface="+mn-cs"/>
                      </a:endParaRPr>
                    </a:p>
                  </a:txBody>
                  <a:tcPr marL="54864" marR="548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defTabSz="914400" rtl="0" eaLnBrk="1" latinLnBrk="0" hangingPunct="1">
                        <a:lnSpc>
                          <a:spcPct val="100000"/>
                        </a:lnSpc>
                        <a:spcBef>
                          <a:spcPts val="0"/>
                        </a:spcBef>
                        <a:spcAft>
                          <a:spcPts val="0"/>
                        </a:spcAft>
                        <a:tabLst>
                          <a:tab pos="133350" algn="l"/>
                          <a:tab pos="541655" algn="ctr"/>
                        </a:tabLst>
                        <a:defRPr/>
                      </a:pPr>
                      <a:r>
                        <a:rPr lang="es-MX" sz="1800" b="1" kern="1200" dirty="0">
                          <a:solidFill>
                            <a:srgbClr val="FFFFFF"/>
                          </a:solidFill>
                          <a:latin typeface="Montserrat" panose="00000500000000000000" pitchFamily="2" charset="0"/>
                          <a:ea typeface="+mn-ea"/>
                          <a:cs typeface="+mn-cs"/>
                        </a:rPr>
                        <a:t>Insumos y materiales</a:t>
                      </a:r>
                      <a:endParaRPr lang="en-US" sz="1800" b="1" kern="1200" dirty="0">
                        <a:solidFill>
                          <a:srgbClr val="FFFFFF"/>
                        </a:solidFill>
                        <a:latin typeface="Montserrat" panose="00000500000000000000" pitchFamily="2" charset="0"/>
                        <a:ea typeface="+mn-ea"/>
                        <a:cs typeface="+mn-cs"/>
                      </a:endParaRPr>
                    </a:p>
                  </a:txBody>
                  <a:tcPr marL="54864" marR="548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defTabSz="914400" rtl="0" eaLnBrk="1" latinLnBrk="0" hangingPunct="1">
                        <a:lnSpc>
                          <a:spcPct val="100000"/>
                        </a:lnSpc>
                        <a:spcBef>
                          <a:spcPts val="0"/>
                        </a:spcBef>
                        <a:spcAft>
                          <a:spcPts val="0"/>
                        </a:spcAft>
                        <a:defRPr/>
                      </a:pPr>
                      <a:r>
                        <a:rPr lang="es-MX" sz="1800" b="1" kern="1200" dirty="0">
                          <a:solidFill>
                            <a:srgbClr val="FFFFFF"/>
                          </a:solidFill>
                          <a:latin typeface="Montserrat" panose="00000500000000000000" pitchFamily="2" charset="0"/>
                          <a:ea typeface="+mn-ea"/>
                          <a:cs typeface="+mn-cs"/>
                        </a:rPr>
                        <a:t>Preparación</a:t>
                      </a:r>
                      <a:endParaRPr lang="en-US" sz="1800" b="1" kern="1200" dirty="0">
                        <a:solidFill>
                          <a:srgbClr val="FFFFFF"/>
                        </a:solidFill>
                        <a:latin typeface="Montserrat" panose="00000500000000000000" pitchFamily="2" charset="0"/>
                        <a:ea typeface="+mn-ea"/>
                        <a:cs typeface="+mn-cs"/>
                      </a:endParaRPr>
                    </a:p>
                  </a:txBody>
                  <a:tcPr marL="54864" marR="548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defTabSz="914400" rtl="0" eaLnBrk="1" latinLnBrk="0" hangingPunct="1">
                        <a:lnSpc>
                          <a:spcPct val="100000"/>
                        </a:lnSpc>
                        <a:spcBef>
                          <a:spcPts val="0"/>
                        </a:spcBef>
                        <a:spcAft>
                          <a:spcPts val="0"/>
                        </a:spcAft>
                        <a:defRPr/>
                      </a:pPr>
                      <a:r>
                        <a:rPr lang="es-MX" sz="1800" b="1" kern="1200" dirty="0">
                          <a:solidFill>
                            <a:srgbClr val="FFFFFF"/>
                          </a:solidFill>
                          <a:latin typeface="Montserrat" panose="00000500000000000000" pitchFamily="2" charset="0"/>
                          <a:ea typeface="+mn-ea"/>
                          <a:cs typeface="+mn-cs"/>
                        </a:rPr>
                        <a:t>Aplicación</a:t>
                      </a:r>
                      <a:endParaRPr lang="en-US" sz="1800" b="1" kern="1200" dirty="0">
                        <a:solidFill>
                          <a:srgbClr val="FFFFFF"/>
                        </a:solidFill>
                        <a:latin typeface="Montserrat" panose="00000500000000000000" pitchFamily="2" charset="0"/>
                        <a:ea typeface="+mn-ea"/>
                        <a:cs typeface="+mn-cs"/>
                      </a:endParaRPr>
                    </a:p>
                  </a:txBody>
                  <a:tcPr marL="54864" marR="54864"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2098478723"/>
                  </a:ext>
                </a:extLst>
              </a:tr>
              <a:tr h="4080128">
                <a:tc>
                  <a:txBody>
                    <a:bodyPr/>
                    <a:lstStyle/>
                    <a:p>
                      <a:pPr marL="342900" marR="0" lvl="0" indent="-342900" algn="l">
                        <a:lnSpc>
                          <a:spcPct val="115000"/>
                        </a:lnSpc>
                        <a:spcBef>
                          <a:spcPts val="0"/>
                        </a:spcBef>
                        <a:spcAft>
                          <a:spcPts val="1000"/>
                        </a:spcAft>
                        <a:buFont typeface="Arial" panose="020B0604020202020204" pitchFamily="34" charset="0"/>
                        <a:buChar char="•"/>
                      </a:pPr>
                      <a:r>
                        <a:rPr lang="es-MX" sz="1800" dirty="0">
                          <a:effectLst/>
                          <a:latin typeface="Montserrat" panose="00000500000000000000" pitchFamily="2" charset="0"/>
                          <a:ea typeface="Times New Roman" panose="02020603050405020304" pitchFamily="18" charset="0"/>
                          <a:cs typeface="Times New Roman" panose="02020603050405020304" pitchFamily="18" charset="0"/>
                        </a:rPr>
                        <a:t>Compost con maquinaria.</a:t>
                      </a:r>
                    </a:p>
                    <a:p>
                      <a:pPr marL="342900" marR="0" lvl="0" indent="-342900" algn="l">
                        <a:lnSpc>
                          <a:spcPct val="115000"/>
                        </a:lnSpc>
                        <a:spcBef>
                          <a:spcPts val="0"/>
                        </a:spcBef>
                        <a:spcAft>
                          <a:spcPts val="1000"/>
                        </a:spcAft>
                        <a:buFont typeface="Arial" panose="020B0604020202020204" pitchFamily="34" charset="0"/>
                        <a:buChar char="•"/>
                      </a:pPr>
                      <a:r>
                        <a:rPr lang="es-MX" sz="1800" dirty="0">
                          <a:effectLst/>
                          <a:latin typeface="Montserrat" panose="00000500000000000000" pitchFamily="2" charset="0"/>
                          <a:ea typeface="Times New Roman" panose="02020603050405020304" pitchFamily="18" charset="0"/>
                          <a:cs typeface="Times New Roman" panose="02020603050405020304" pitchFamily="18" charset="0"/>
                        </a:rPr>
                        <a:t>Compostaje en hileras.</a:t>
                      </a:r>
                      <a:endParaRPr lang="en-US" sz="18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marR="0" lvl="0" indent="-342900" algn="l">
                        <a:lnSpc>
                          <a:spcPct val="115000"/>
                        </a:lnSpc>
                        <a:spcBef>
                          <a:spcPts val="0"/>
                        </a:spcBef>
                        <a:spcAft>
                          <a:spcPts val="1000"/>
                        </a:spcAft>
                        <a:buFont typeface="Arial" panose="020B0604020202020204" pitchFamily="34" charset="0"/>
                        <a:buChar char="•"/>
                      </a:pPr>
                      <a:r>
                        <a:rPr lang="es-MX" sz="1800" dirty="0">
                          <a:effectLst/>
                          <a:latin typeface="Montserrat" panose="00000500000000000000" pitchFamily="2" charset="0"/>
                          <a:ea typeface="Times New Roman" panose="02020603050405020304" pitchFamily="18" charset="0"/>
                          <a:cs typeface="Times New Roman" panose="02020603050405020304" pitchFamily="18" charset="0"/>
                        </a:rPr>
                        <a:t>Dimensión: 1,20 m de alto 2,5 m de ancho y largo entre 20-30 m.</a:t>
                      </a:r>
                      <a:endParaRPr lang="en-US" sz="1800" dirty="0">
                        <a:effectLst/>
                        <a:latin typeface="Montserrat" panose="00000500000000000000" pitchFamily="2" charset="0"/>
                        <a:ea typeface="Times New Roman" panose="02020603050405020304" pitchFamily="18" charset="0"/>
                        <a:cs typeface="Times New Roman" panose="02020603050405020304" pitchFamily="18" charset="0"/>
                      </a:endParaRPr>
                    </a:p>
                  </a:txBody>
                  <a:tcPr marL="54864" marR="548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a:lnSpc>
                          <a:spcPct val="115000"/>
                        </a:lnSpc>
                        <a:spcBef>
                          <a:spcPts val="0"/>
                        </a:spcBef>
                        <a:spcAft>
                          <a:spcPts val="1000"/>
                        </a:spcAft>
                        <a:buFont typeface="Arial" panose="020B0604020202020204" pitchFamily="34" charset="0"/>
                        <a:buNone/>
                      </a:pPr>
                      <a:r>
                        <a:rPr lang="es-MX" sz="1800" dirty="0">
                          <a:effectLst/>
                          <a:latin typeface="Montserrat" panose="00000500000000000000" pitchFamily="2" charset="0"/>
                          <a:ea typeface="Times New Roman" panose="02020603050405020304" pitchFamily="18" charset="0"/>
                          <a:cs typeface="Times New Roman" panose="02020603050405020304" pitchFamily="18" charset="0"/>
                        </a:rPr>
                        <a:t>Insumos:</a:t>
                      </a:r>
                    </a:p>
                    <a:p>
                      <a:pPr marL="342900" marR="0" lvl="0" indent="-342900" algn="l">
                        <a:lnSpc>
                          <a:spcPct val="115000"/>
                        </a:lnSpc>
                        <a:spcBef>
                          <a:spcPts val="0"/>
                        </a:spcBef>
                        <a:spcAft>
                          <a:spcPts val="1000"/>
                        </a:spcAft>
                        <a:buFont typeface="Arial" panose="020B0604020202020204" pitchFamily="34" charset="0"/>
                        <a:buChar char="•"/>
                      </a:pPr>
                      <a:r>
                        <a:rPr lang="es-MX" sz="1800" dirty="0">
                          <a:effectLst/>
                          <a:latin typeface="Montserrat" panose="00000500000000000000" pitchFamily="2" charset="0"/>
                          <a:ea typeface="Times New Roman" panose="02020603050405020304" pitchFamily="18" charset="0"/>
                          <a:cs typeface="Times New Roman" panose="02020603050405020304" pitchFamily="18" charset="0"/>
                        </a:rPr>
                        <a:t>Estiércol de vaca (fuente de nitrógeno).</a:t>
                      </a:r>
                      <a:endParaRPr lang="en-US" sz="18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marR="0" lvl="0" indent="-342900" algn="l">
                        <a:lnSpc>
                          <a:spcPct val="115000"/>
                        </a:lnSpc>
                        <a:spcBef>
                          <a:spcPts val="0"/>
                        </a:spcBef>
                        <a:spcAft>
                          <a:spcPts val="1000"/>
                        </a:spcAft>
                        <a:buFont typeface="Arial" panose="020B0604020202020204" pitchFamily="34" charset="0"/>
                        <a:buChar char="•"/>
                      </a:pPr>
                      <a:r>
                        <a:rPr lang="es-MX" sz="1800" dirty="0">
                          <a:effectLst/>
                          <a:latin typeface="Montserrat" panose="00000500000000000000" pitchFamily="2" charset="0"/>
                          <a:ea typeface="Times New Roman" panose="02020603050405020304" pitchFamily="18" charset="0"/>
                          <a:cs typeface="Times New Roman" panose="02020603050405020304" pitchFamily="18" charset="0"/>
                        </a:rPr>
                        <a:t>Residuos vegetales de cultivos (fuente de carbono).</a:t>
                      </a:r>
                    </a:p>
                    <a:p>
                      <a:pPr marL="0" marR="0" lvl="0" indent="0" algn="l">
                        <a:lnSpc>
                          <a:spcPct val="115000"/>
                        </a:lnSpc>
                        <a:spcBef>
                          <a:spcPts val="0"/>
                        </a:spcBef>
                        <a:spcAft>
                          <a:spcPts val="1000"/>
                        </a:spcAft>
                        <a:buFont typeface="Arial" panose="020B0604020202020204" pitchFamily="34" charset="0"/>
                        <a:buNone/>
                      </a:pPr>
                      <a:r>
                        <a:rPr lang="es-MX" sz="1800" dirty="0">
                          <a:effectLst/>
                          <a:latin typeface="Montserrat" panose="00000500000000000000" pitchFamily="2" charset="0"/>
                          <a:ea typeface="Times New Roman" panose="02020603050405020304" pitchFamily="18" charset="0"/>
                          <a:cs typeface="Times New Roman" panose="02020603050405020304" pitchFamily="18" charset="0"/>
                        </a:rPr>
                        <a:t>Materiales fijos:</a:t>
                      </a:r>
                      <a:endParaRPr lang="en-US" sz="18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marR="0" lvl="0" indent="-342900" algn="l">
                        <a:lnSpc>
                          <a:spcPct val="115000"/>
                        </a:lnSpc>
                        <a:spcBef>
                          <a:spcPts val="0"/>
                        </a:spcBef>
                        <a:spcAft>
                          <a:spcPts val="1000"/>
                        </a:spcAft>
                        <a:buFont typeface="Arial" panose="020B0604020202020204" pitchFamily="34" charset="0"/>
                        <a:buChar char="•"/>
                      </a:pPr>
                      <a:r>
                        <a:rPr lang="es-MX" sz="1800" dirty="0">
                          <a:effectLst/>
                          <a:latin typeface="Montserrat" panose="00000500000000000000" pitchFamily="2" charset="0"/>
                          <a:ea typeface="Times New Roman" panose="02020603050405020304" pitchFamily="18" charset="0"/>
                          <a:cs typeface="Times New Roman" panose="02020603050405020304" pitchFamily="18" charset="0"/>
                        </a:rPr>
                        <a:t>Agua</a:t>
                      </a:r>
                      <a:endParaRPr lang="en-US" sz="18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marR="0" lvl="0" indent="-342900" algn="l">
                        <a:lnSpc>
                          <a:spcPct val="115000"/>
                        </a:lnSpc>
                        <a:spcBef>
                          <a:spcPts val="0"/>
                        </a:spcBef>
                        <a:spcAft>
                          <a:spcPts val="1000"/>
                        </a:spcAft>
                        <a:buFont typeface="Arial" panose="020B0604020202020204" pitchFamily="34" charset="0"/>
                        <a:buChar char="•"/>
                      </a:pPr>
                      <a:r>
                        <a:rPr lang="es-MX" sz="1800" dirty="0">
                          <a:effectLst/>
                          <a:latin typeface="Montserrat" panose="00000500000000000000" pitchFamily="2" charset="0"/>
                          <a:ea typeface="Times New Roman" panose="02020603050405020304" pitchFamily="18" charset="0"/>
                          <a:cs typeface="Times New Roman" panose="02020603050405020304" pitchFamily="18" charset="0"/>
                        </a:rPr>
                        <a:t>Chata compostadora</a:t>
                      </a:r>
                      <a:endParaRPr lang="en-US" sz="18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marR="0" lvl="0" indent="-342900" algn="l">
                        <a:lnSpc>
                          <a:spcPct val="115000"/>
                        </a:lnSpc>
                        <a:spcBef>
                          <a:spcPts val="0"/>
                        </a:spcBef>
                        <a:spcAft>
                          <a:spcPts val="1000"/>
                        </a:spcAft>
                        <a:buFont typeface="Arial" panose="020B0604020202020204" pitchFamily="34" charset="0"/>
                        <a:buChar char="•"/>
                      </a:pPr>
                      <a:r>
                        <a:rPr lang="es-MX" sz="1800" dirty="0">
                          <a:effectLst/>
                          <a:latin typeface="Montserrat" panose="00000500000000000000" pitchFamily="2" charset="0"/>
                          <a:ea typeface="Times New Roman" panose="02020603050405020304" pitchFamily="18" charset="0"/>
                          <a:cs typeface="Times New Roman" panose="02020603050405020304" pitchFamily="18" charset="0"/>
                        </a:rPr>
                        <a:t>Tractor</a:t>
                      </a:r>
                      <a:endParaRPr lang="en-US" sz="1800" dirty="0">
                        <a:effectLst/>
                        <a:latin typeface="Montserrat" panose="00000500000000000000" pitchFamily="2" charset="0"/>
                        <a:ea typeface="Times New Roman" panose="02020603050405020304" pitchFamily="18" charset="0"/>
                        <a:cs typeface="Times New Roman" panose="02020603050405020304" pitchFamily="18" charset="0"/>
                      </a:endParaRPr>
                    </a:p>
                  </a:txBody>
                  <a:tcPr marL="54864" marR="548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15000"/>
                        </a:lnSpc>
                        <a:spcBef>
                          <a:spcPts val="0"/>
                        </a:spcBef>
                        <a:spcAft>
                          <a:spcPts val="1000"/>
                        </a:spcAft>
                        <a:buFont typeface="Arial" panose="020B0604020202020204" pitchFamily="34" charset="0"/>
                        <a:buChar char="•"/>
                      </a:pPr>
                      <a:r>
                        <a:rPr lang="es-MX" sz="1800" dirty="0">
                          <a:effectLst/>
                          <a:latin typeface="Montserrat" panose="00000500000000000000" pitchFamily="2" charset="0"/>
                          <a:ea typeface="Calibri" panose="020F0502020204030204" pitchFamily="34" charset="0"/>
                          <a:cs typeface="Times New Roman" panose="02020603050405020304" pitchFamily="18" charset="0"/>
                        </a:rPr>
                        <a:t>Se pican los residuos vegetales.</a:t>
                      </a:r>
                      <a:endParaRPr lang="en-US" sz="180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gn="l">
                        <a:lnSpc>
                          <a:spcPct val="115000"/>
                        </a:lnSpc>
                        <a:spcBef>
                          <a:spcPts val="0"/>
                        </a:spcBef>
                        <a:spcAft>
                          <a:spcPts val="1000"/>
                        </a:spcAft>
                        <a:buFont typeface="Arial" panose="020B0604020202020204" pitchFamily="34" charset="0"/>
                        <a:buChar char="•"/>
                      </a:pPr>
                      <a:r>
                        <a:rPr lang="es-MX" sz="1800" dirty="0">
                          <a:effectLst/>
                          <a:latin typeface="Montserrat" panose="00000500000000000000" pitchFamily="2" charset="0"/>
                          <a:ea typeface="Calibri" panose="020F0502020204030204" pitchFamily="34" charset="0"/>
                          <a:cs typeface="Times New Roman" panose="02020603050405020304" pitchFamily="18" charset="0"/>
                        </a:rPr>
                        <a:t>Relación de 4/1 materia carbonado y nitrogenado (30-20 C/N).</a:t>
                      </a:r>
                      <a:endParaRPr lang="en-US" sz="180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gn="l">
                        <a:lnSpc>
                          <a:spcPct val="115000"/>
                        </a:lnSpc>
                        <a:spcBef>
                          <a:spcPts val="0"/>
                        </a:spcBef>
                        <a:spcAft>
                          <a:spcPts val="1000"/>
                        </a:spcAft>
                        <a:buFont typeface="Arial" panose="020B0604020202020204" pitchFamily="34" charset="0"/>
                        <a:buChar char="•"/>
                      </a:pPr>
                      <a:r>
                        <a:rPr lang="es-MX" sz="1800" dirty="0">
                          <a:effectLst/>
                          <a:latin typeface="Montserrat" panose="00000500000000000000" pitchFamily="2" charset="0"/>
                          <a:ea typeface="Calibri" panose="020F0502020204030204" pitchFamily="34" charset="0"/>
                          <a:cs typeface="Times New Roman" panose="02020603050405020304" pitchFamily="18" charset="0"/>
                        </a:rPr>
                        <a:t>Monitoreo del compost cada 15 días (test de la vara de madera, test de olor y color).</a:t>
                      </a:r>
                      <a:endParaRPr lang="en-US" sz="180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gn="l">
                        <a:lnSpc>
                          <a:spcPct val="115000"/>
                        </a:lnSpc>
                        <a:spcBef>
                          <a:spcPts val="0"/>
                        </a:spcBef>
                        <a:spcAft>
                          <a:spcPts val="1000"/>
                        </a:spcAft>
                        <a:buFont typeface="Arial" panose="020B0604020202020204" pitchFamily="34" charset="0"/>
                        <a:buChar char="•"/>
                      </a:pPr>
                      <a:r>
                        <a:rPr lang="es-MX" sz="1800" dirty="0">
                          <a:effectLst/>
                          <a:latin typeface="Montserrat" panose="00000500000000000000" pitchFamily="2" charset="0"/>
                          <a:ea typeface="Calibri" panose="020F0502020204030204" pitchFamily="34" charset="0"/>
                          <a:cs typeface="Times New Roman" panose="02020603050405020304" pitchFamily="18" charset="0"/>
                        </a:rPr>
                        <a:t>Volteo de compost para aireación.</a:t>
                      </a:r>
                      <a:endParaRPr lang="en-US" sz="1800" dirty="0">
                        <a:effectLst/>
                        <a:latin typeface="Montserrat" panose="00000500000000000000" pitchFamily="2" charset="0"/>
                        <a:ea typeface="Calibri" panose="020F0502020204030204" pitchFamily="34" charset="0"/>
                        <a:cs typeface="Times New Roman" panose="02020603050405020304" pitchFamily="18" charset="0"/>
                      </a:endParaRPr>
                    </a:p>
                  </a:txBody>
                  <a:tcPr marL="54864" marR="5486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15000"/>
                        </a:lnSpc>
                        <a:spcBef>
                          <a:spcPts val="0"/>
                        </a:spcBef>
                        <a:spcAft>
                          <a:spcPts val="1000"/>
                        </a:spcAft>
                        <a:buFont typeface="Arial" panose="020B0604020202020204" pitchFamily="34" charset="0"/>
                        <a:buChar char="•"/>
                      </a:pPr>
                      <a:r>
                        <a:rPr lang="es-MX" sz="1800" dirty="0">
                          <a:effectLst/>
                          <a:latin typeface="Montserrat" panose="00000500000000000000" pitchFamily="2" charset="0"/>
                          <a:ea typeface="Times New Roman" panose="02020603050405020304" pitchFamily="18" charset="0"/>
                          <a:cs typeface="Times New Roman" panose="02020603050405020304" pitchFamily="18" charset="0"/>
                        </a:rPr>
                        <a:t>Aplicación con máquina.</a:t>
                      </a:r>
                      <a:endParaRPr lang="en-US" sz="18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marR="0" lvl="0" indent="-342900" algn="l">
                        <a:lnSpc>
                          <a:spcPct val="115000"/>
                        </a:lnSpc>
                        <a:spcBef>
                          <a:spcPts val="0"/>
                        </a:spcBef>
                        <a:spcAft>
                          <a:spcPts val="1000"/>
                        </a:spcAft>
                        <a:buFont typeface="Arial" panose="020B0604020202020204" pitchFamily="34" charset="0"/>
                        <a:buChar char="•"/>
                      </a:pPr>
                      <a:r>
                        <a:rPr lang="es-MX" sz="1800" dirty="0">
                          <a:effectLst/>
                          <a:latin typeface="Montserrat" panose="00000500000000000000" pitchFamily="2" charset="0"/>
                          <a:ea typeface="Times New Roman" panose="02020603050405020304" pitchFamily="18" charset="0"/>
                          <a:cs typeface="Times New Roman" panose="02020603050405020304" pitchFamily="18" charset="0"/>
                        </a:rPr>
                        <a:t>Se aplica entre 5 a 27 t/ha de compost dependiendo del cultivo.</a:t>
                      </a:r>
                      <a:endParaRPr lang="en-US" sz="1800" dirty="0">
                        <a:effectLst/>
                        <a:latin typeface="Montserrat" panose="00000500000000000000" pitchFamily="2" charset="0"/>
                        <a:ea typeface="Times New Roman" panose="02020603050405020304" pitchFamily="18" charset="0"/>
                        <a:cs typeface="Times New Roman" panose="02020603050405020304" pitchFamily="18" charset="0"/>
                      </a:endParaRPr>
                    </a:p>
                  </a:txBody>
                  <a:tcPr marL="54864" marR="54864"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5653938"/>
                  </a:ext>
                </a:extLst>
              </a:tr>
            </a:tbl>
          </a:graphicData>
        </a:graphic>
      </p:graphicFrame>
    </p:spTree>
    <p:extLst>
      <p:ext uri="{BB962C8B-B14F-4D97-AF65-F5344CB8AC3E}">
        <p14:creationId xmlns:p14="http://schemas.microsoft.com/office/powerpoint/2010/main" val="135532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a:extLst>
            <a:ext uri="{FF2B5EF4-FFF2-40B4-BE49-F238E27FC236}">
              <a16:creationId xmlns:a16="http://schemas.microsoft.com/office/drawing/2014/main" id="{C3B11216-FDBA-9DBF-AC50-3668CE75C26A}"/>
            </a:ext>
          </a:extLst>
        </p:cNvPr>
        <p:cNvGrpSpPr/>
        <p:nvPr/>
      </p:nvGrpSpPr>
      <p:grpSpPr>
        <a:xfrm>
          <a:off x="0" y="0"/>
          <a:ext cx="0" cy="0"/>
          <a:chOff x="0" y="0"/>
          <a:chExt cx="0" cy="0"/>
        </a:xfrm>
      </p:grpSpPr>
      <p:sp>
        <p:nvSpPr>
          <p:cNvPr id="2" name="Google Shape;103;p2">
            <a:extLst>
              <a:ext uri="{FF2B5EF4-FFF2-40B4-BE49-F238E27FC236}">
                <a16:creationId xmlns:a16="http://schemas.microsoft.com/office/drawing/2014/main" id="{F7F0407B-6390-03D4-BED3-992B3F3A0733}"/>
              </a:ext>
            </a:extLst>
          </p:cNvPr>
          <p:cNvSpPr txBox="1">
            <a:spLocks/>
          </p:cNvSpPr>
          <p:nvPr/>
        </p:nvSpPr>
        <p:spPr>
          <a:xfrm>
            <a:off x="-152400" y="34959"/>
            <a:ext cx="12192000" cy="95296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ctr">
              <a:lnSpc>
                <a:spcPct val="85000"/>
              </a:lnSpc>
              <a:buClr>
                <a:srgbClr val="262626"/>
              </a:buClr>
              <a:buSzPts val="8000"/>
            </a:pPr>
            <a:r>
              <a:rPr lang="es-MX" sz="5400" b="1" dirty="0">
                <a:solidFill>
                  <a:srgbClr val="1155CC"/>
                </a:solidFill>
                <a:latin typeface="Raleway"/>
                <a:ea typeface="Raleway"/>
                <a:cs typeface="Raleway"/>
                <a:sym typeface="Raleway"/>
              </a:rPr>
              <a:t>RESULTADOS</a:t>
            </a:r>
          </a:p>
        </p:txBody>
      </p:sp>
      <p:sp>
        <p:nvSpPr>
          <p:cNvPr id="6" name="Google Shape;103;p2">
            <a:extLst>
              <a:ext uri="{FF2B5EF4-FFF2-40B4-BE49-F238E27FC236}">
                <a16:creationId xmlns:a16="http://schemas.microsoft.com/office/drawing/2014/main" id="{51F8C6B3-00CE-528F-1368-169AE9779D9C}"/>
              </a:ext>
            </a:extLst>
          </p:cNvPr>
          <p:cNvSpPr txBox="1">
            <a:spLocks/>
          </p:cNvSpPr>
          <p:nvPr/>
        </p:nvSpPr>
        <p:spPr>
          <a:xfrm>
            <a:off x="-152400" y="616010"/>
            <a:ext cx="12344400" cy="743829"/>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ctr">
              <a:lnSpc>
                <a:spcPct val="85000"/>
              </a:lnSpc>
              <a:buClr>
                <a:srgbClr val="262626"/>
              </a:buClr>
              <a:buSzPts val="8000"/>
            </a:pPr>
            <a:r>
              <a:rPr lang="es-MX" sz="3200" dirty="0">
                <a:solidFill>
                  <a:srgbClr val="1155CC"/>
                </a:solidFill>
                <a:latin typeface="Raleway"/>
                <a:ea typeface="Raleway"/>
                <a:cs typeface="Raleway"/>
                <a:sym typeface="Raleway"/>
              </a:rPr>
              <a:t>Resultado 2: Evaluación de las variables agronómicas</a:t>
            </a:r>
          </a:p>
        </p:txBody>
      </p:sp>
      <p:graphicFrame>
        <p:nvGraphicFramePr>
          <p:cNvPr id="3" name="Tabla 2">
            <a:extLst>
              <a:ext uri="{FF2B5EF4-FFF2-40B4-BE49-F238E27FC236}">
                <a16:creationId xmlns:a16="http://schemas.microsoft.com/office/drawing/2014/main" id="{EDF09B06-B68D-7A31-EE76-11864A9EB1DF}"/>
              </a:ext>
            </a:extLst>
          </p:cNvPr>
          <p:cNvGraphicFramePr>
            <a:graphicFrameLocks noGrp="1"/>
          </p:cNvGraphicFramePr>
          <p:nvPr>
            <p:extLst>
              <p:ext uri="{D42A27DB-BD31-4B8C-83A1-F6EECF244321}">
                <p14:modId xmlns:p14="http://schemas.microsoft.com/office/powerpoint/2010/main" val="294774553"/>
              </p:ext>
            </p:extLst>
          </p:nvPr>
        </p:nvGraphicFramePr>
        <p:xfrm>
          <a:off x="183698" y="1359839"/>
          <a:ext cx="11855902" cy="4445875"/>
        </p:xfrm>
        <a:graphic>
          <a:graphicData uri="http://schemas.openxmlformats.org/drawingml/2006/table">
            <a:tbl>
              <a:tblPr firstRow="1" firstCol="1" bandRow="1"/>
              <a:tblGrid>
                <a:gridCol w="5362543">
                  <a:extLst>
                    <a:ext uri="{9D8B030D-6E8A-4147-A177-3AD203B41FA5}">
                      <a16:colId xmlns:a16="http://schemas.microsoft.com/office/drawing/2014/main" val="2081049700"/>
                    </a:ext>
                  </a:extLst>
                </a:gridCol>
                <a:gridCol w="2005852">
                  <a:extLst>
                    <a:ext uri="{9D8B030D-6E8A-4147-A177-3AD203B41FA5}">
                      <a16:colId xmlns:a16="http://schemas.microsoft.com/office/drawing/2014/main" val="4104577721"/>
                    </a:ext>
                  </a:extLst>
                </a:gridCol>
                <a:gridCol w="2100088">
                  <a:extLst>
                    <a:ext uri="{9D8B030D-6E8A-4147-A177-3AD203B41FA5}">
                      <a16:colId xmlns:a16="http://schemas.microsoft.com/office/drawing/2014/main" val="1004962281"/>
                    </a:ext>
                  </a:extLst>
                </a:gridCol>
                <a:gridCol w="2387419">
                  <a:extLst>
                    <a:ext uri="{9D8B030D-6E8A-4147-A177-3AD203B41FA5}">
                      <a16:colId xmlns:a16="http://schemas.microsoft.com/office/drawing/2014/main" val="3923526431"/>
                    </a:ext>
                  </a:extLst>
                </a:gridCol>
              </a:tblGrid>
              <a:tr h="404170">
                <a:tc>
                  <a:txBody>
                    <a:bodyPr/>
                    <a:lstStyle/>
                    <a:p>
                      <a:pPr marL="0" marR="0" algn="ctr">
                        <a:lnSpc>
                          <a:spcPct val="100000"/>
                        </a:lnSpc>
                        <a:spcBef>
                          <a:spcPts val="0"/>
                        </a:spcBef>
                        <a:spcAft>
                          <a:spcPts val="0"/>
                        </a:spcAft>
                      </a:pPr>
                      <a:r>
                        <a:rPr lang="es-BO" sz="2200" b="1" dirty="0">
                          <a:effectLst/>
                          <a:latin typeface="Public Sans Bold"/>
                          <a:ea typeface="Calibri" panose="020F0502020204030204" pitchFamily="34" charset="0"/>
                          <a:cs typeface="Times New Roman" panose="02020603050405020304" pitchFamily="18" charset="0"/>
                        </a:rPr>
                        <a:t>Variables agronómicas</a:t>
                      </a:r>
                      <a:endParaRPr lang="en-US" sz="2200" dirty="0">
                        <a:effectLst/>
                        <a:latin typeface="Public Sans Bold"/>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s-BO" sz="2200" b="1" dirty="0">
                          <a:effectLst/>
                          <a:latin typeface="Public Sans Bold"/>
                          <a:ea typeface="Calibri" panose="020F0502020204030204" pitchFamily="34" charset="0"/>
                          <a:cs typeface="Times New Roman" panose="02020603050405020304" pitchFamily="18" charset="0"/>
                        </a:rPr>
                        <a:t>T</a:t>
                      </a:r>
                      <a:r>
                        <a:rPr lang="es-BO" sz="2200" b="1" baseline="-25000" dirty="0">
                          <a:effectLst/>
                          <a:latin typeface="Public Sans Bold"/>
                          <a:ea typeface="Calibri" panose="020F0502020204030204" pitchFamily="34" charset="0"/>
                          <a:cs typeface="Times New Roman" panose="02020603050405020304" pitchFamily="18" charset="0"/>
                        </a:rPr>
                        <a:t>0</a:t>
                      </a:r>
                      <a:r>
                        <a:rPr lang="es-BO" sz="2200" b="1" dirty="0">
                          <a:effectLst/>
                          <a:latin typeface="Public Sans Bold"/>
                          <a:ea typeface="Calibri" panose="020F0502020204030204" pitchFamily="34" charset="0"/>
                          <a:cs typeface="Times New Roman" panose="02020603050405020304" pitchFamily="18" charset="0"/>
                        </a:rPr>
                        <a:t> (testigo)</a:t>
                      </a:r>
                      <a:endParaRPr lang="en-US" sz="2200" dirty="0">
                        <a:effectLst/>
                        <a:latin typeface="Public Sans Bold"/>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s-BO" sz="2200" b="1" dirty="0">
                          <a:effectLst/>
                          <a:latin typeface="Public Sans Bold"/>
                          <a:ea typeface="Calibri" panose="020F0502020204030204" pitchFamily="34" charset="0"/>
                          <a:cs typeface="Times New Roman" panose="02020603050405020304" pitchFamily="18" charset="0"/>
                        </a:rPr>
                        <a:t>T</a:t>
                      </a:r>
                      <a:r>
                        <a:rPr lang="es-BO" sz="2200" b="1" baseline="-25000" dirty="0">
                          <a:effectLst/>
                          <a:latin typeface="Public Sans Bold"/>
                          <a:ea typeface="Calibri" panose="020F0502020204030204" pitchFamily="34" charset="0"/>
                          <a:cs typeface="Times New Roman" panose="02020603050405020304" pitchFamily="18" charset="0"/>
                        </a:rPr>
                        <a:t>1</a:t>
                      </a:r>
                      <a:r>
                        <a:rPr lang="es-BO" sz="2200" b="1" dirty="0">
                          <a:effectLst/>
                          <a:latin typeface="Public Sans Bold"/>
                          <a:ea typeface="Calibri" panose="020F0502020204030204" pitchFamily="34" charset="0"/>
                          <a:cs typeface="Times New Roman" panose="02020603050405020304" pitchFamily="18" charset="0"/>
                        </a:rPr>
                        <a:t> (10 t/ha)</a:t>
                      </a:r>
                      <a:endParaRPr lang="en-US" sz="2200" dirty="0">
                        <a:effectLst/>
                        <a:latin typeface="Public Sans Bold"/>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s-BO" sz="2200" b="1" dirty="0">
                          <a:effectLst/>
                          <a:latin typeface="Public Sans Bold"/>
                          <a:ea typeface="Calibri" panose="020F0502020204030204" pitchFamily="34" charset="0"/>
                          <a:cs typeface="Times New Roman" panose="02020603050405020304" pitchFamily="18" charset="0"/>
                        </a:rPr>
                        <a:t>T</a:t>
                      </a:r>
                      <a:r>
                        <a:rPr lang="es-BO" sz="2200" b="1" baseline="-25000" dirty="0">
                          <a:effectLst/>
                          <a:latin typeface="Public Sans Bold"/>
                          <a:ea typeface="Calibri" panose="020F0502020204030204" pitchFamily="34" charset="0"/>
                          <a:cs typeface="Times New Roman" panose="02020603050405020304" pitchFamily="18" charset="0"/>
                        </a:rPr>
                        <a:t>2</a:t>
                      </a:r>
                      <a:r>
                        <a:rPr lang="es-BO" sz="2200" b="1" dirty="0">
                          <a:effectLst/>
                          <a:latin typeface="Public Sans Bold"/>
                          <a:ea typeface="Calibri" panose="020F0502020204030204" pitchFamily="34" charset="0"/>
                          <a:cs typeface="Times New Roman" panose="02020603050405020304" pitchFamily="18" charset="0"/>
                        </a:rPr>
                        <a:t> (20 t/ha)</a:t>
                      </a:r>
                      <a:endParaRPr lang="en-US" sz="2200" dirty="0">
                        <a:effectLst/>
                        <a:latin typeface="Public Sans Bold"/>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66687696"/>
                  </a:ext>
                </a:extLst>
              </a:tr>
              <a:tr h="808341">
                <a:tc>
                  <a:txBody>
                    <a:bodyPr/>
                    <a:lstStyle/>
                    <a:p>
                      <a:pPr marL="0" marR="0" algn="ctr">
                        <a:lnSpc>
                          <a:spcPct val="100000"/>
                        </a:lnSpc>
                        <a:spcBef>
                          <a:spcPts val="0"/>
                        </a:spcBef>
                        <a:spcAft>
                          <a:spcPts val="0"/>
                        </a:spcAft>
                      </a:pPr>
                      <a:r>
                        <a:rPr lang="es-BO" sz="2200" dirty="0">
                          <a:effectLst/>
                          <a:latin typeface="Public Sans Bold"/>
                          <a:ea typeface="Calibri" panose="020F0502020204030204" pitchFamily="34" charset="0"/>
                          <a:cs typeface="Times New Roman" panose="02020603050405020304" pitchFamily="18" charset="0"/>
                        </a:rPr>
                        <a:t>Altura de planta </a:t>
                      </a:r>
                      <a:endParaRPr lang="en-US" sz="2200" dirty="0">
                        <a:effectLst/>
                        <a:latin typeface="Public Sans Bold"/>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s-BO" sz="2200" dirty="0">
                          <a:effectLst/>
                          <a:latin typeface="Public Sans Bold"/>
                          <a:ea typeface="Calibri" panose="020F0502020204030204" pitchFamily="34" charset="0"/>
                          <a:cs typeface="Times New Roman" panose="02020603050405020304" pitchFamily="18" charset="0"/>
                        </a:rPr>
                        <a:t>(m)</a:t>
                      </a:r>
                      <a:endParaRPr lang="en-US" sz="2200" dirty="0">
                        <a:effectLst/>
                        <a:latin typeface="Public Sans Bold"/>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dirty="0">
                          <a:effectLst/>
                          <a:latin typeface="Public Sans Bold"/>
                          <a:ea typeface="Calibri" panose="020F0502020204030204" pitchFamily="34" charset="0"/>
                          <a:cs typeface="Times New Roman" panose="02020603050405020304" pitchFamily="18" charset="0"/>
                        </a:rPr>
                        <a:t> B</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dirty="0">
                          <a:effectLst/>
                          <a:latin typeface="Public Sans Bold"/>
                          <a:ea typeface="Calibri" panose="020F0502020204030204" pitchFamily="34" charset="0"/>
                          <a:cs typeface="Times New Roman" panose="02020603050405020304" pitchFamily="18" charset="0"/>
                        </a:rPr>
                        <a:t>AB</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dirty="0">
                          <a:effectLst/>
                          <a:latin typeface="Public Sans Bold"/>
                          <a:ea typeface="Calibri" panose="020F0502020204030204" pitchFamily="34" charset="0"/>
                          <a:cs typeface="Times New Roman" panose="02020603050405020304" pitchFamily="18" charset="0"/>
                        </a:rPr>
                        <a:t>A</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31520042"/>
                  </a:ext>
                </a:extLst>
              </a:tr>
              <a:tr h="808341">
                <a:tc>
                  <a:txBody>
                    <a:bodyPr/>
                    <a:lstStyle/>
                    <a:p>
                      <a:pPr marL="0" marR="0" algn="ctr">
                        <a:lnSpc>
                          <a:spcPct val="100000"/>
                        </a:lnSpc>
                        <a:spcBef>
                          <a:spcPts val="0"/>
                        </a:spcBef>
                        <a:spcAft>
                          <a:spcPts val="0"/>
                        </a:spcAft>
                      </a:pPr>
                      <a:r>
                        <a:rPr lang="es-BO" sz="2200" dirty="0">
                          <a:effectLst/>
                          <a:latin typeface="Public Sans Bold"/>
                          <a:ea typeface="Calibri" panose="020F0502020204030204" pitchFamily="34" charset="0"/>
                          <a:cs typeface="Times New Roman" panose="02020603050405020304" pitchFamily="18" charset="0"/>
                        </a:rPr>
                        <a:t>Área foliar </a:t>
                      </a:r>
                      <a:endParaRPr lang="en-US" sz="2200" dirty="0">
                        <a:effectLst/>
                        <a:latin typeface="Public Sans Bold"/>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s-BO" sz="2200" dirty="0">
                          <a:effectLst/>
                          <a:latin typeface="Public Sans Bold"/>
                          <a:ea typeface="Calibri" panose="020F0502020204030204" pitchFamily="34" charset="0"/>
                          <a:cs typeface="Times New Roman" panose="02020603050405020304" pitchFamily="18" charset="0"/>
                        </a:rPr>
                        <a:t>(cm3)</a:t>
                      </a:r>
                      <a:endParaRPr lang="en-US" sz="2200" dirty="0">
                        <a:effectLst/>
                        <a:latin typeface="Public Sans Bold"/>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dirty="0">
                          <a:effectLst/>
                          <a:latin typeface="Public Sans Bold"/>
                          <a:ea typeface="Calibri" panose="020F0502020204030204" pitchFamily="34" charset="0"/>
                          <a:cs typeface="Times New Roman" panose="02020603050405020304" pitchFamily="18" charset="0"/>
                        </a:rPr>
                        <a:t>B</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dirty="0">
                          <a:effectLst/>
                          <a:latin typeface="Public Sans Bold"/>
                          <a:ea typeface="Calibri" panose="020F0502020204030204" pitchFamily="34" charset="0"/>
                          <a:cs typeface="Times New Roman" panose="02020603050405020304" pitchFamily="18" charset="0"/>
                        </a:rPr>
                        <a:t>AB</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dirty="0">
                          <a:effectLst/>
                          <a:latin typeface="Public Sans Bold"/>
                          <a:ea typeface="Calibri" panose="020F0502020204030204" pitchFamily="34" charset="0"/>
                          <a:cs typeface="Times New Roman" panose="02020603050405020304" pitchFamily="18" charset="0"/>
                        </a:rPr>
                        <a:t>A</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262624"/>
                  </a:ext>
                </a:extLst>
              </a:tr>
              <a:tr h="808341">
                <a:tc>
                  <a:txBody>
                    <a:bodyPr/>
                    <a:lstStyle/>
                    <a:p>
                      <a:pPr marL="0" marR="0" algn="ctr">
                        <a:lnSpc>
                          <a:spcPct val="100000"/>
                        </a:lnSpc>
                        <a:spcBef>
                          <a:spcPts val="0"/>
                        </a:spcBef>
                        <a:spcAft>
                          <a:spcPts val="0"/>
                        </a:spcAft>
                      </a:pPr>
                      <a:r>
                        <a:rPr lang="es-BO" sz="2200" dirty="0">
                          <a:effectLst/>
                          <a:latin typeface="Public Sans Bold"/>
                          <a:ea typeface="Calibri" panose="020F0502020204030204" pitchFamily="34" charset="0"/>
                          <a:cs typeface="Times New Roman" panose="02020603050405020304" pitchFamily="18" charset="0"/>
                        </a:rPr>
                        <a:t>Diámetro del tallo </a:t>
                      </a:r>
                      <a:endParaRPr lang="en-US" sz="2200" dirty="0">
                        <a:effectLst/>
                        <a:latin typeface="Public Sans Bold"/>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s-BO" sz="2200" dirty="0">
                          <a:effectLst/>
                          <a:latin typeface="Public Sans Bold"/>
                          <a:ea typeface="Calibri" panose="020F0502020204030204" pitchFamily="34" charset="0"/>
                          <a:cs typeface="Times New Roman" panose="02020603050405020304" pitchFamily="18" charset="0"/>
                        </a:rPr>
                        <a:t>(mm)</a:t>
                      </a:r>
                      <a:endParaRPr lang="en-US" sz="2200" dirty="0">
                        <a:effectLst/>
                        <a:latin typeface="Public Sans Bold"/>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dirty="0">
                          <a:effectLst/>
                          <a:latin typeface="Public Sans Bold"/>
                          <a:ea typeface="Calibri" panose="020F0502020204030204" pitchFamily="34" charset="0"/>
                          <a:cs typeface="Times New Roman" panose="02020603050405020304" pitchFamily="18" charset="0"/>
                        </a:rPr>
                        <a:t>A</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dirty="0">
                          <a:effectLst/>
                          <a:latin typeface="Public Sans Bold"/>
                          <a:ea typeface="Calibri" panose="020F0502020204030204" pitchFamily="34" charset="0"/>
                          <a:cs typeface="Times New Roman" panose="02020603050405020304" pitchFamily="18" charset="0"/>
                        </a:rPr>
                        <a:t>A</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dirty="0">
                          <a:effectLst/>
                          <a:latin typeface="Public Sans Bold"/>
                          <a:ea typeface="Calibri" panose="020F0502020204030204" pitchFamily="34" charset="0"/>
                          <a:cs typeface="Times New Roman" panose="02020603050405020304" pitchFamily="18" charset="0"/>
                        </a:rPr>
                        <a:t>A</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56325417"/>
                  </a:ext>
                </a:extLst>
              </a:tr>
              <a:tr h="808341">
                <a:tc>
                  <a:txBody>
                    <a:bodyPr/>
                    <a:lstStyle/>
                    <a:p>
                      <a:pPr marL="0" marR="0" algn="ctr">
                        <a:lnSpc>
                          <a:spcPct val="100000"/>
                        </a:lnSpc>
                        <a:spcBef>
                          <a:spcPts val="0"/>
                        </a:spcBef>
                        <a:spcAft>
                          <a:spcPts val="0"/>
                        </a:spcAft>
                      </a:pPr>
                      <a:r>
                        <a:rPr lang="es-BO" sz="2200" dirty="0">
                          <a:effectLst/>
                          <a:latin typeface="Public Sans Bold"/>
                          <a:ea typeface="Calibri" panose="020F0502020204030204" pitchFamily="34" charset="0"/>
                          <a:cs typeface="Times New Roman" panose="02020603050405020304" pitchFamily="18" charset="0"/>
                        </a:rPr>
                        <a:t>Peso de campo de mazorcas (t/ha)</a:t>
                      </a:r>
                      <a:endParaRPr lang="en-US" sz="2200" dirty="0">
                        <a:effectLst/>
                        <a:latin typeface="Public Sans Bold"/>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dirty="0">
                          <a:effectLst/>
                          <a:latin typeface="Public Sans Bold"/>
                          <a:ea typeface="Calibri" panose="020F0502020204030204" pitchFamily="34" charset="0"/>
                          <a:cs typeface="Times New Roman" panose="02020603050405020304" pitchFamily="18" charset="0"/>
                        </a:rPr>
                        <a:t>B</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dirty="0">
                          <a:effectLst/>
                          <a:latin typeface="Public Sans Bold"/>
                          <a:ea typeface="Calibri" panose="020F0502020204030204" pitchFamily="34" charset="0"/>
                          <a:cs typeface="Times New Roman" panose="02020603050405020304" pitchFamily="18" charset="0"/>
                        </a:rPr>
                        <a:t>AB</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dirty="0">
                          <a:effectLst/>
                          <a:latin typeface="Public Sans Bold"/>
                          <a:ea typeface="Calibri" panose="020F0502020204030204" pitchFamily="34" charset="0"/>
                          <a:cs typeface="Times New Roman" panose="02020603050405020304" pitchFamily="18" charset="0"/>
                        </a:rPr>
                        <a:t>A</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7849710"/>
                  </a:ext>
                </a:extLst>
              </a:tr>
              <a:tr h="808341">
                <a:tc>
                  <a:txBody>
                    <a:bodyPr/>
                    <a:lstStyle/>
                    <a:p>
                      <a:pPr marL="0" marR="0" algn="ctr">
                        <a:lnSpc>
                          <a:spcPct val="100000"/>
                        </a:lnSpc>
                        <a:spcBef>
                          <a:spcPts val="0"/>
                        </a:spcBef>
                        <a:spcAft>
                          <a:spcPts val="0"/>
                        </a:spcAft>
                      </a:pPr>
                      <a:r>
                        <a:rPr lang="es-BO" sz="2200" dirty="0">
                          <a:effectLst/>
                          <a:latin typeface="Public Sans Bold"/>
                          <a:ea typeface="Calibri" panose="020F0502020204030204" pitchFamily="34" charset="0"/>
                          <a:cs typeface="Times New Roman" panose="02020603050405020304" pitchFamily="18" charset="0"/>
                        </a:rPr>
                        <a:t>Materia seca de mazorcas (t/ha)</a:t>
                      </a:r>
                      <a:endParaRPr lang="en-US" sz="2200" dirty="0">
                        <a:effectLst/>
                        <a:latin typeface="Public Sans Bold"/>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dirty="0">
                          <a:effectLst/>
                          <a:latin typeface="Public Sans Bold"/>
                          <a:ea typeface="Calibri" panose="020F0502020204030204" pitchFamily="34" charset="0"/>
                          <a:cs typeface="Times New Roman" panose="02020603050405020304" pitchFamily="18" charset="0"/>
                        </a:rPr>
                        <a:t>B</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dirty="0">
                          <a:effectLst/>
                          <a:latin typeface="Public Sans Bold"/>
                          <a:ea typeface="Calibri" panose="020F0502020204030204" pitchFamily="34" charset="0"/>
                          <a:cs typeface="Times New Roman" panose="02020603050405020304" pitchFamily="18" charset="0"/>
                        </a:rPr>
                        <a:t>AB</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dirty="0">
                          <a:effectLst/>
                          <a:latin typeface="Public Sans Bold"/>
                          <a:ea typeface="Calibri" panose="020F0502020204030204" pitchFamily="34" charset="0"/>
                          <a:cs typeface="Times New Roman" panose="02020603050405020304" pitchFamily="18" charset="0"/>
                        </a:rPr>
                        <a:t>A</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3640951"/>
                  </a:ext>
                </a:extLst>
              </a:tr>
            </a:tbl>
          </a:graphicData>
        </a:graphic>
      </p:graphicFrame>
      <p:sp>
        <p:nvSpPr>
          <p:cNvPr id="4" name="Rectángulo 3">
            <a:extLst>
              <a:ext uri="{FF2B5EF4-FFF2-40B4-BE49-F238E27FC236}">
                <a16:creationId xmlns:a16="http://schemas.microsoft.com/office/drawing/2014/main" id="{988DA91E-24B5-DE0E-D66B-8737744F6BDA}"/>
              </a:ext>
            </a:extLst>
          </p:cNvPr>
          <p:cNvSpPr/>
          <p:nvPr/>
        </p:nvSpPr>
        <p:spPr>
          <a:xfrm>
            <a:off x="183698" y="3429000"/>
            <a:ext cx="11855901" cy="70619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3726790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a:extLst>
            <a:ext uri="{FF2B5EF4-FFF2-40B4-BE49-F238E27FC236}">
              <a16:creationId xmlns:a16="http://schemas.microsoft.com/office/drawing/2014/main" id="{0CE3A945-B181-E03F-5744-210A4E8D9E96}"/>
            </a:ext>
          </a:extLst>
        </p:cNvPr>
        <p:cNvGrpSpPr/>
        <p:nvPr/>
      </p:nvGrpSpPr>
      <p:grpSpPr>
        <a:xfrm>
          <a:off x="0" y="0"/>
          <a:ext cx="0" cy="0"/>
          <a:chOff x="0" y="0"/>
          <a:chExt cx="0" cy="0"/>
        </a:xfrm>
      </p:grpSpPr>
      <p:sp>
        <p:nvSpPr>
          <p:cNvPr id="2" name="Google Shape;103;p2">
            <a:extLst>
              <a:ext uri="{FF2B5EF4-FFF2-40B4-BE49-F238E27FC236}">
                <a16:creationId xmlns:a16="http://schemas.microsoft.com/office/drawing/2014/main" id="{FC42FED4-D26D-17F8-C2E5-76CCCC8D62AE}"/>
              </a:ext>
            </a:extLst>
          </p:cNvPr>
          <p:cNvSpPr txBox="1">
            <a:spLocks/>
          </p:cNvSpPr>
          <p:nvPr/>
        </p:nvSpPr>
        <p:spPr>
          <a:xfrm>
            <a:off x="-152400" y="34959"/>
            <a:ext cx="12192000" cy="95296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ctr">
              <a:lnSpc>
                <a:spcPct val="85000"/>
              </a:lnSpc>
              <a:buClr>
                <a:srgbClr val="262626"/>
              </a:buClr>
              <a:buSzPts val="8000"/>
            </a:pPr>
            <a:r>
              <a:rPr lang="es-MX" sz="5400" b="1" dirty="0">
                <a:solidFill>
                  <a:srgbClr val="1155CC"/>
                </a:solidFill>
                <a:latin typeface="Raleway"/>
                <a:ea typeface="Raleway"/>
                <a:cs typeface="Raleway"/>
                <a:sym typeface="Raleway"/>
              </a:rPr>
              <a:t>RESULTADOS</a:t>
            </a:r>
          </a:p>
        </p:txBody>
      </p:sp>
      <p:sp>
        <p:nvSpPr>
          <p:cNvPr id="6" name="Google Shape;103;p2">
            <a:extLst>
              <a:ext uri="{FF2B5EF4-FFF2-40B4-BE49-F238E27FC236}">
                <a16:creationId xmlns:a16="http://schemas.microsoft.com/office/drawing/2014/main" id="{79E68F08-55D1-5054-F9D3-0890D9C8E16F}"/>
              </a:ext>
            </a:extLst>
          </p:cNvPr>
          <p:cNvSpPr txBox="1">
            <a:spLocks/>
          </p:cNvSpPr>
          <p:nvPr/>
        </p:nvSpPr>
        <p:spPr>
          <a:xfrm>
            <a:off x="-152400" y="616010"/>
            <a:ext cx="12344400" cy="743829"/>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ctr">
              <a:lnSpc>
                <a:spcPct val="85000"/>
              </a:lnSpc>
              <a:buClr>
                <a:srgbClr val="262626"/>
              </a:buClr>
              <a:buSzPts val="8000"/>
            </a:pPr>
            <a:r>
              <a:rPr lang="es-MX" sz="3200" dirty="0">
                <a:solidFill>
                  <a:srgbClr val="1155CC"/>
                </a:solidFill>
                <a:latin typeface="Raleway"/>
                <a:ea typeface="Raleway"/>
                <a:cs typeface="Raleway"/>
                <a:sym typeface="Raleway"/>
              </a:rPr>
              <a:t>Resultado 3: Evaluación de los parámetros químicos del suelo</a:t>
            </a:r>
          </a:p>
        </p:txBody>
      </p:sp>
      <p:pic>
        <p:nvPicPr>
          <p:cNvPr id="5" name="Imagen 4">
            <a:extLst>
              <a:ext uri="{FF2B5EF4-FFF2-40B4-BE49-F238E27FC236}">
                <a16:creationId xmlns:a16="http://schemas.microsoft.com/office/drawing/2014/main" id="{AE79FBF3-5E31-BF78-5B19-6A5E1C22B0C7}"/>
              </a:ext>
            </a:extLst>
          </p:cNvPr>
          <p:cNvPicPr>
            <a:picLocks noChangeAspect="1"/>
          </p:cNvPicPr>
          <p:nvPr/>
        </p:nvPicPr>
        <p:blipFill>
          <a:blip r:embed="rId4"/>
          <a:stretch>
            <a:fillRect/>
          </a:stretch>
        </p:blipFill>
        <p:spPr>
          <a:xfrm>
            <a:off x="1825170" y="1359839"/>
            <a:ext cx="9191172" cy="4518447"/>
          </a:xfrm>
          <a:prstGeom prst="rect">
            <a:avLst/>
          </a:prstGeom>
        </p:spPr>
      </p:pic>
    </p:spTree>
    <p:extLst>
      <p:ext uri="{BB962C8B-B14F-4D97-AF65-F5344CB8AC3E}">
        <p14:creationId xmlns:p14="http://schemas.microsoft.com/office/powerpoint/2010/main" val="320967092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3010</TotalTime>
  <Words>706</Words>
  <Application>Microsoft Office PowerPoint</Application>
  <PresentationFormat>Panorámica</PresentationFormat>
  <Paragraphs>166</Paragraphs>
  <Slides>13</Slides>
  <Notes>13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Arial</vt:lpstr>
      <vt:lpstr>Public Sans Bold</vt:lpstr>
      <vt:lpstr>Calibri</vt:lpstr>
      <vt:lpstr>Montserrat</vt:lpstr>
      <vt:lpstr>Raleway</vt:lpstr>
      <vt:lpstr>Simple Light</vt:lpstr>
      <vt:lpstr>EVALUACIÓN DE LA DOSIFICACIÓN DE COMPOST PARA LA RESTAURACIÓN DE SUELOS DEL CULTIVO DE MAÍZ EN LA HACIENDA PAIRUMANI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pc2</dc:creator>
  <cp:lastModifiedBy>GABRIEL ABRAHAM SAAT ESCOBAR</cp:lastModifiedBy>
  <cp:revision>6</cp:revision>
  <dcterms:created xsi:type="dcterms:W3CDTF">2024-10-08T16:17:25Z</dcterms:created>
  <dcterms:modified xsi:type="dcterms:W3CDTF">2024-10-24T04:56:31Z</dcterms:modified>
</cp:coreProperties>
</file>