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4" r:id="rId5"/>
    <p:sldId id="263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1EE0FE69-B798-4D28-0BFA-B55447BD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EA2F5ABB-7ABC-4105-8771-11BBB0AB55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062DCFD0-7BC6-BE90-2A58-A2357308D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37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9330E87-63A0-4CCC-CB09-FF24EF9E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43EB444C-899A-B8F1-B3BD-8AFE67392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7B9E9DBD-255D-7AF5-8465-A342FACE2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0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6692225" y="4494179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Tamiel Khan Baiocchi Jacobson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  <p:sp>
        <p:nvSpPr>
          <p:cNvPr id="2" name="Google Shape;85;g309fca20012_0_10">
            <a:extLst>
              <a:ext uri="{FF2B5EF4-FFF2-40B4-BE49-F238E27FC236}">
                <a16:creationId xmlns:a16="http://schemas.microsoft.com/office/drawing/2014/main" id="{0C96C5F9-61DD-84D9-9F91-98BF0680E435}"/>
              </a:ext>
            </a:extLst>
          </p:cNvPr>
          <p:cNvSpPr txBox="1">
            <a:spLocks/>
          </p:cNvSpPr>
          <p:nvPr/>
        </p:nvSpPr>
        <p:spPr>
          <a:xfrm>
            <a:off x="4542020" y="-165677"/>
            <a:ext cx="7649980" cy="433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Regularização</a:t>
            </a:r>
            <a:r>
              <a:rPr lang="es-ES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ambiental e </a:t>
            </a: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fundiária</a:t>
            </a:r>
            <a:r>
              <a:rPr lang="es-ES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desmatamento</a:t>
            </a:r>
            <a:r>
              <a:rPr lang="es-ES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em </a:t>
            </a: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assentamentos</a:t>
            </a:r>
            <a:r>
              <a:rPr lang="es-ES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reforma agraria </a:t>
            </a: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s-ES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48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Amazônia</a:t>
            </a:r>
            <a:endParaRPr lang="es-ES" sz="4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9EC6C1-DC38-7A4D-2AC1-80923C5D1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155" y="5093800"/>
            <a:ext cx="895520" cy="8153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B4F301-47A1-50EF-255D-0C7A03BCD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921" y="5108790"/>
            <a:ext cx="2277501" cy="6798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C55AAB-5C06-CDED-1198-FA4079B30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898" y="4875965"/>
            <a:ext cx="1250907" cy="1210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2D0306-832C-D1C6-6BE8-1F392F25EF0B}"/>
              </a:ext>
            </a:extLst>
          </p:cNvPr>
          <p:cNvSpPr txBox="1"/>
          <p:nvPr/>
        </p:nvSpPr>
        <p:spPr>
          <a:xfrm>
            <a:off x="329780" y="649440"/>
            <a:ext cx="86493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Assentamentos - 9,3% do território nacional - 75,1% área total Norte - Adequação ambiental/fundiária - segurança jurídica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Acesso políticas para transição/manutenção atividade agrícola agroecológica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Intrincada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relação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- RF,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desmatamento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expansão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fronteira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agrícola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desenv.sustentável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Conflitos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grilagem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Instrument Sans Medium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72654C-FB71-CF7E-13AA-C6D4024B00D3}"/>
              </a:ext>
            </a:extLst>
          </p:cNvPr>
          <p:cNvSpPr txBox="1"/>
          <p:nvPr/>
        </p:nvSpPr>
        <p:spPr>
          <a:xfrm>
            <a:off x="44973" y="66260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INTRODUÇÃO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C24E8D-32EE-D0B1-4ADC-63B2E41F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010" y="-1"/>
            <a:ext cx="3062990" cy="32228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6F9A441-17C4-9C7B-6DB8-F8ECB9649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009" y="3222884"/>
            <a:ext cx="3062990" cy="2649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183CC1-463E-1BCE-506A-B45CF073C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5" t="27065" r="-2595" b="41282"/>
          <a:stretch/>
        </p:blipFill>
        <p:spPr>
          <a:xfrm>
            <a:off x="379750" y="569628"/>
            <a:ext cx="11767279" cy="20686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5BAF2CB-1E33-6171-0BAC-7A85951E8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2" y="3228131"/>
            <a:ext cx="11918910" cy="253559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EF8C36A-6302-8B79-7BD6-9EBD4153FED4}"/>
              </a:ext>
            </a:extLst>
          </p:cNvPr>
          <p:cNvSpPr txBox="1"/>
          <p:nvPr/>
        </p:nvSpPr>
        <p:spPr>
          <a:xfrm>
            <a:off x="4841824" y="88835"/>
            <a:ext cx="212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3CC"/>
                </a:solidFill>
              </a:rPr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925026-876E-97E6-D0B3-86297A54D72A}"/>
              </a:ext>
            </a:extLst>
          </p:cNvPr>
          <p:cNvSpPr txBox="1"/>
          <p:nvPr/>
        </p:nvSpPr>
        <p:spPr>
          <a:xfrm>
            <a:off x="5305753" y="2762328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33CC"/>
                </a:solidFill>
              </a:rPr>
              <a:t>Resultados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991DBA4F-7D27-E892-3891-886E83B5D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081" y="2817334"/>
            <a:ext cx="417215" cy="417215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80232C19-FA7F-ECE1-10DC-2CE2A9B7B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016" y="118295"/>
            <a:ext cx="417215" cy="417215"/>
          </a:xfrm>
          <a:prstGeom prst="rect">
            <a:avLst/>
          </a:prstGeom>
        </p:spPr>
      </p:pic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6AD8E00D-99D6-888E-91D3-87675F701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403" y="158831"/>
            <a:ext cx="417215" cy="417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40520706-1C96-D4C3-0527-3E8C43B6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9104256-AD4A-4905-CA31-3AB6A2FCB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" t="-2158" r="2206" b="2721"/>
          <a:stretch/>
        </p:blipFill>
        <p:spPr>
          <a:xfrm>
            <a:off x="2755245" y="3141723"/>
            <a:ext cx="9418507" cy="29442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9A2C6D3-F652-30C1-1ED6-29A5C4D7D138}"/>
              </a:ext>
            </a:extLst>
          </p:cNvPr>
          <p:cNvSpPr txBox="1"/>
          <p:nvPr/>
        </p:nvSpPr>
        <p:spPr>
          <a:xfrm>
            <a:off x="94938" y="4089839"/>
            <a:ext cx="2570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pt-B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127,24%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7A342D0-4732-64F8-E69C-E1953A0B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65" y="0"/>
            <a:ext cx="11342558" cy="6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defTabSz="914400" eaLnBrk="0" fontAlgn="base" latinLnBrk="0" hangingPunct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3700"/>
              <a:tabLst/>
            </a:pPr>
            <a:r>
              <a:rPr kumimoji="0" lang="en-US" altLang="pt-BR" sz="2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</a:rPr>
              <a:t>                        </a:t>
            </a:r>
            <a:r>
              <a:rPr lang="en-US" altLang="pt-BR" sz="2400" b="1" dirty="0" err="1">
                <a:solidFill>
                  <a:srgbClr val="002060"/>
                </a:solidFill>
              </a:rPr>
              <a:t>M</a:t>
            </a: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aiores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e </a:t>
            </a: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menores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% </a:t>
            </a: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áreas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desmatadas</a:t>
            </a:r>
            <a:endParaRPr kumimoji="0" lang="en-US" altLang="pt-B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6E4292-3F2D-34C6-5149-DD1884F36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1493"/>
              </p:ext>
            </p:extLst>
          </p:nvPr>
        </p:nvGraphicFramePr>
        <p:xfrm>
          <a:off x="184878" y="527423"/>
          <a:ext cx="11672340" cy="2614300"/>
        </p:xfrm>
        <a:graphic>
          <a:graphicData uri="http://schemas.openxmlformats.org/drawingml/2006/table">
            <a:tbl>
              <a:tblPr firstRow="1" firstCol="1" bandRow="1"/>
              <a:tblGrid>
                <a:gridCol w="4149587">
                  <a:extLst>
                    <a:ext uri="{9D8B030D-6E8A-4147-A177-3AD203B41FA5}">
                      <a16:colId xmlns:a16="http://schemas.microsoft.com/office/drawing/2014/main" val="1574577236"/>
                    </a:ext>
                  </a:extLst>
                </a:gridCol>
                <a:gridCol w="1374456">
                  <a:extLst>
                    <a:ext uri="{9D8B030D-6E8A-4147-A177-3AD203B41FA5}">
                      <a16:colId xmlns:a16="http://schemas.microsoft.com/office/drawing/2014/main" val="3343633511"/>
                    </a:ext>
                  </a:extLst>
                </a:gridCol>
                <a:gridCol w="4232136">
                  <a:extLst>
                    <a:ext uri="{9D8B030D-6E8A-4147-A177-3AD203B41FA5}">
                      <a16:colId xmlns:a16="http://schemas.microsoft.com/office/drawing/2014/main" val="2381052259"/>
                    </a:ext>
                  </a:extLst>
                </a:gridCol>
                <a:gridCol w="1916161">
                  <a:extLst>
                    <a:ext uri="{9D8B030D-6E8A-4147-A177-3AD203B41FA5}">
                      <a16:colId xmlns:a16="http://schemas.microsoft.com/office/drawing/2014/main" val="2007309262"/>
                    </a:ext>
                  </a:extLst>
                </a:gridCol>
              </a:tblGrid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SANTA IZABEL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95,80%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CRISTALINO II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46,47%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97206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BELMONTE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95,01%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BELA VISTA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43,41%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257261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BONJAGUE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92,05%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 12 DE OUTUBRO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40,99%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39839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AYMORE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90,40%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 SÃO PAULO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36,69%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39597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SANTO ANTONIO II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89,88%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VIDA NOVA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34,81%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94172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ITAPOR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89,85%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PLAN. DO IRIRI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34,54%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92252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CARACOL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88,22%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 KENO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34,18%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836226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ETA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87,73%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ST. TEREZINHA II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31,23%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552997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CEDRO ROSA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87,62%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PDS OLGA BENARIO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29,71%</a:t>
                      </a:r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70469"/>
                  </a:ext>
                </a:extLst>
              </a:tr>
              <a:tr h="261430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PERS.PACUTINGA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86,32%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TERRA DE VIVER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27,38%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133" marR="94133" marT="2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8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F5301284-C6BE-2781-6F4C-9E22541A0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1E4C967C-69E3-2CD4-D9AB-FBF91B4D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9960" y="44975"/>
            <a:ext cx="12251960" cy="6280878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6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pt-BR" sz="96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PT" sz="96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esmatamento em assentamentos em terras privadas e públicas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6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8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- 2019 e 2021: 44% desmatamento total em terras privadas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8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Assentamentos: 27% e 31% - 71,4% dos assentamentos &gt; 50% APP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8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-1% das propriedades - 82,5% desmatamento de 2021 – impacto em RL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6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6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ariação na ótica uso solo em assentamentos:  Dinâmica e evolução da reforma agrária e s</a:t>
            </a:r>
            <a:r>
              <a:rPr lang="pt-PT" sz="6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ituação sócioeconômica e ambiental na data criação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80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Ambientalmente diferenciados (2000): </a:t>
            </a:r>
            <a:r>
              <a:rPr lang="pt-BR" sz="80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sustentabilidade elemento fundamental </a:t>
            </a:r>
            <a:r>
              <a:rPr lang="pt-BR" sz="80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80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 (80 e 90):</a:t>
            </a:r>
            <a:r>
              <a:rPr lang="pt-BR" sz="8000" b="1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baseada revolução verde - </a:t>
            </a:r>
            <a:r>
              <a:rPr lang="pt-BR" sz="80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quantitativo da produção e incremento infraestruturas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kumimoji="0" lang="pt-PT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Ações de RF e RA influenciam na ótica do uso do solo - acesso a políticas de </a:t>
            </a:r>
            <a:r>
              <a:rPr kumimoji="0" lang="pt-PT" sz="8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incentivo e </a:t>
            </a:r>
            <a:r>
              <a:rPr kumimoji="0" lang="pt-PT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adoção de práticas agroecológicas</a:t>
            </a:r>
            <a:r>
              <a:rPr kumimoji="0" lang="pt-PT" sz="6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pt-BR" sz="6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PT" sz="5400" b="1" dirty="0">
              <a:solidFill>
                <a:srgbClr val="0033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PT" sz="6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7947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315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Raleway</vt:lpstr>
      <vt:lpstr>Montserrat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pc2</dc:creator>
  <cp:lastModifiedBy>Tamiel Jacobson</cp:lastModifiedBy>
  <cp:revision>8</cp:revision>
  <dcterms:created xsi:type="dcterms:W3CDTF">2024-10-08T16:17:25Z</dcterms:created>
  <dcterms:modified xsi:type="dcterms:W3CDTF">2024-10-23T04:15:29Z</dcterms:modified>
</cp:coreProperties>
</file>