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69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70" r:id="rId12"/>
    <p:sldId id="258" r:id="rId13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  <p:embeddedFont>
      <p:font typeface="Raleway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HkkcJmeXzEdDCos9kevw+NVkm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09fca2001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09fca2001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02CA2EC9-121D-97BE-33A9-C858493E4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4E4455A8-3269-8568-E6EB-2BF8996B52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B9C6FA5E-8281-3D9F-642D-95D20033A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7765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25DD7ECB-9F96-1849-C2B8-EC4B9B346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D12097A4-79C8-186B-CF43-F4D8D4C8EC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50EA1C92-2606-1266-4A31-A4019A052B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549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09fca200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09fca200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F571C966-2D31-CF57-91AF-C49F13F9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B9AD7C8E-184F-3A51-96CF-3D61117BC2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AE5A20DF-3B35-80F1-FB22-10404999B9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063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46C381CF-3689-B0A6-7381-C6D1DF4C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C3C6205C-EF67-4A72-2EDA-9015D79053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65E42968-71CE-5251-DD25-7AE26E2F2F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71883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4BA7680D-BAC7-8468-A6FA-891F58746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669EB5DA-EEAB-B61C-DADF-5F8F05B2F6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A68881B3-EFEC-A26B-8761-3D6A973462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220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668E9FFC-DA6B-7411-237C-51E412F26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B1501BAF-BC76-0057-711D-A037170E1E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DFFE0397-36FD-0647-B06D-0C21B6D051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42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B7B32D04-2BCF-9A74-E47B-B8FA0DA57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07DBDC27-BCAB-206C-DB32-667E17D482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D4657C4F-DF68-E44A-132D-F108983BC4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635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FBA29EE3-C60A-DF5F-77D0-7D38C282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DF08A0FA-6F42-6597-36D2-FA1956BB7E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97BEFDE0-0C3F-2F61-F25F-256522E187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9126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>
          <a:extLst>
            <a:ext uri="{FF2B5EF4-FFF2-40B4-BE49-F238E27FC236}">
              <a16:creationId xmlns:a16="http://schemas.microsoft.com/office/drawing/2014/main" id="{42A0ABCF-664E-83FE-4B45-CF072D53E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09fca20012_0_22:notes">
            <a:extLst>
              <a:ext uri="{FF2B5EF4-FFF2-40B4-BE49-F238E27FC236}">
                <a16:creationId xmlns:a16="http://schemas.microsoft.com/office/drawing/2014/main" id="{3FA2853D-1541-B8DA-194C-1C6AFC7E75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09fca20012_0_22:notes">
            <a:extLst>
              <a:ext uri="{FF2B5EF4-FFF2-40B4-BE49-F238E27FC236}">
                <a16:creationId xmlns:a16="http://schemas.microsoft.com/office/drawing/2014/main" id="{0867C0FB-4A5B-65E1-5D2C-6D7A659306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30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b1a85a42385f3e4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1b1a85a42385f3e4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1b1a85a42385f3e4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b1a85a42385f3e4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1b1a85a42385f3e4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1b1a85a42385f3e4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b1a85a42385f3e4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b1a85a42385f3e4_45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b1a85a42385f3e4_45"/>
          <p:cNvSpPr txBox="1"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b1a85a42385f3e4_45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1b1a85a42385f3e4_45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1b1a85a42385f3e4_45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b1a85a42385f3e4_51"/>
          <p:cNvSpPr/>
          <p:nvPr/>
        </p:nvSpPr>
        <p:spPr>
          <a:xfrm>
            <a:off x="16" y="0"/>
            <a:ext cx="4050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1b1a85a42385f3e4_51"/>
          <p:cNvSpPr/>
          <p:nvPr/>
        </p:nvSpPr>
        <p:spPr>
          <a:xfrm>
            <a:off x="4040071" y="0"/>
            <a:ext cx="63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1b1a85a42385f3e4_51"/>
          <p:cNvSpPr txBox="1"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1b1a85a42385f3e4_51"/>
          <p:cNvSpPr txBox="1">
            <a:spLocks noGrp="1"/>
          </p:cNvSpPr>
          <p:nvPr>
            <p:ph type="body" idx="1"/>
          </p:nvPr>
        </p:nvSpPr>
        <p:spPr>
          <a:xfrm>
            <a:off x="4800600" y="731520"/>
            <a:ext cx="64923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g1b1a85a42385f3e4_51"/>
          <p:cNvSpPr txBox="1">
            <a:spLocks noGrp="1"/>
          </p:cNvSpPr>
          <p:nvPr>
            <p:ph type="body" idx="2"/>
          </p:nvPr>
        </p:nvSpPr>
        <p:spPr>
          <a:xfrm>
            <a:off x="457200" y="2926080"/>
            <a:ext cx="32004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g1b1a85a42385f3e4_51"/>
          <p:cNvSpPr txBox="1">
            <a:spLocks noGrp="1"/>
          </p:cNvSpPr>
          <p:nvPr>
            <p:ph type="dt" idx="10"/>
          </p:nvPr>
        </p:nvSpPr>
        <p:spPr>
          <a:xfrm>
            <a:off x="465512" y="6459785"/>
            <a:ext cx="261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1b1a85a42385f3e4_51"/>
          <p:cNvSpPr txBox="1">
            <a:spLocks noGrp="1"/>
          </p:cNvSpPr>
          <p:nvPr>
            <p:ph type="ftr" idx="11"/>
          </p:nvPr>
        </p:nvSpPr>
        <p:spPr>
          <a:xfrm>
            <a:off x="4800600" y="6459785"/>
            <a:ext cx="464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1b1a85a42385f3e4_51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5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b1a85a42385f3e4_60"/>
          <p:cNvSpPr/>
          <p:nvPr/>
        </p:nvSpPr>
        <p:spPr>
          <a:xfrm>
            <a:off x="0" y="4953000"/>
            <a:ext cx="12188700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1b1a85a42385f3e4_60"/>
          <p:cNvSpPr/>
          <p:nvPr/>
        </p:nvSpPr>
        <p:spPr>
          <a:xfrm>
            <a:off x="15" y="4915076"/>
            <a:ext cx="12188700" cy="6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1b1a85a42385f3e4_60"/>
          <p:cNvSpPr txBox="1">
            <a:spLocks noGrp="1"/>
          </p:cNvSpPr>
          <p:nvPr>
            <p:ph type="title"/>
          </p:nvPr>
        </p:nvSpPr>
        <p:spPr>
          <a:xfrm>
            <a:off x="1097280" y="5074920"/>
            <a:ext cx="101136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1b1a85a42385f3e4_60"/>
          <p:cNvSpPr>
            <a:spLocks noGrp="1"/>
          </p:cNvSpPr>
          <p:nvPr>
            <p:ph type="pic" idx="2"/>
          </p:nvPr>
        </p:nvSpPr>
        <p:spPr>
          <a:xfrm>
            <a:off x="15" y="0"/>
            <a:ext cx="12192000" cy="4915200"/>
          </a:xfrm>
          <a:prstGeom prst="rect">
            <a:avLst/>
          </a:prstGeom>
          <a:solidFill>
            <a:srgbClr val="D2CDB0"/>
          </a:solidFill>
          <a:ln>
            <a:noFill/>
          </a:ln>
        </p:spPr>
      </p:sp>
      <p:sp>
        <p:nvSpPr>
          <p:cNvPr id="70" name="Google Shape;70;g1b1a85a42385f3e4_60"/>
          <p:cNvSpPr txBox="1">
            <a:spLocks noGrp="1"/>
          </p:cNvSpPr>
          <p:nvPr>
            <p:ph type="body" idx="1"/>
          </p:nvPr>
        </p:nvSpPr>
        <p:spPr>
          <a:xfrm>
            <a:off x="1097280" y="5907024"/>
            <a:ext cx="10113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g1b1a85a42385f3e4_60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g1b1a85a42385f3e4_60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1b1a85a42385f3e4_60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b1a85a42385f3e4_69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1b1a85a42385f3e4_69"/>
          <p:cNvSpPr txBox="1">
            <a:spLocks noGrp="1"/>
          </p:cNvSpPr>
          <p:nvPr>
            <p:ph type="body" idx="1"/>
          </p:nvPr>
        </p:nvSpPr>
        <p:spPr>
          <a:xfrm>
            <a:off x="1097278" y="1845734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b1a85a42385f3e4_69"/>
          <p:cNvSpPr txBox="1">
            <a:spLocks noGrp="1"/>
          </p:cNvSpPr>
          <p:nvPr>
            <p:ph type="body" idx="2"/>
          </p:nvPr>
        </p:nvSpPr>
        <p:spPr>
          <a:xfrm>
            <a:off x="6217920" y="1845735"/>
            <a:ext cx="49377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g1b1a85a42385f3e4_69"/>
          <p:cNvSpPr txBox="1">
            <a:spLocks noGrp="1"/>
          </p:cNvSpPr>
          <p:nvPr>
            <p:ph type="dt" idx="10"/>
          </p:nvPr>
        </p:nvSpPr>
        <p:spPr>
          <a:xfrm>
            <a:off x="1097280" y="6459785"/>
            <a:ext cx="2472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g1b1a85a42385f3e4_69"/>
          <p:cNvSpPr txBox="1">
            <a:spLocks noGrp="1"/>
          </p:cNvSpPr>
          <p:nvPr>
            <p:ph type="ftr" idx="11"/>
          </p:nvPr>
        </p:nvSpPr>
        <p:spPr>
          <a:xfrm>
            <a:off x="3686185" y="6459785"/>
            <a:ext cx="482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1b1a85a42385f3e4_69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b1a85a42385f3e4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1b1a85a42385f3e4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1b1a85a42385f3e4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1b1a85a42385f3e4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1b1a85a42385f3e4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b1a85a42385f3e4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b1a85a42385f3e4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1b1a85a42385f3e4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1b1a85a42385f3e4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1b1a85a42385f3e4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1b1a85a42385f3e4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b1a85a42385f3e4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1b1a85a42385f3e4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1b1a85a42385f3e4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b1a85a42385f3e4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1b1a85a42385f3e4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b1a85a42385f3e4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1b1a85a42385f3e4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b1a85a42385f3e4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1b1a85a42385f3e4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1b1a85a42385f3e4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b1a85a42385f3e4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1b1a85a42385f3e4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1b1a85a42385f3e4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1b1a85a42385f3e4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1b1a85a42385f3e4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PY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09fca20012_0_10"/>
          <p:cNvSpPr txBox="1">
            <a:spLocks noGrp="1"/>
          </p:cNvSpPr>
          <p:nvPr>
            <p:ph type="ctrTitle"/>
          </p:nvPr>
        </p:nvSpPr>
        <p:spPr>
          <a:xfrm>
            <a:off x="1297857" y="-163875"/>
            <a:ext cx="10235381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Monitoramento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ecológico da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semeadura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juçara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s-ES" sz="36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Euterpe </a:t>
            </a:r>
            <a:r>
              <a:rPr lang="es-ES" sz="3600" b="1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edulis</a:t>
            </a:r>
            <a:r>
              <a:rPr lang="es-ES" sz="36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Mart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.) no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Pré-assentamento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Dom Tomás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Balduíno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– Paraná-Brasil - Resultados Preliminares. </a:t>
            </a:r>
          </a:p>
        </p:txBody>
      </p:sp>
      <p:sp>
        <p:nvSpPr>
          <p:cNvPr id="86" name="Google Shape;86;g309fca20012_0_10"/>
          <p:cNvSpPr txBox="1"/>
          <p:nvPr/>
        </p:nvSpPr>
        <p:spPr>
          <a:xfrm>
            <a:off x="6629200" y="35558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</a:t>
            </a:r>
            <a:r>
              <a:rPr lang="pt-BR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Giovana de Deus Carriel</a:t>
            </a:r>
            <a:endParaRPr sz="2511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9F675865-73E9-EE23-05A6-819C6B52F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4850BA72-005A-DF9E-A5E4-21D38717B292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CONSIDERAÇÕES FINAIS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11870014-F437-0F31-6598-0C122C391682}"/>
              </a:ext>
            </a:extLst>
          </p:cNvPr>
          <p:cNvSpPr txBox="1"/>
          <p:nvPr/>
        </p:nvSpPr>
        <p:spPr>
          <a:xfrm>
            <a:off x="863274" y="1140486"/>
            <a:ext cx="9814558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Necessidade de pensar formas de dispersão mais homogênea das semente;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Uma projeção pessimista sobre o potencial produtivo desta semeadura revela números interessantes. Se apenas 10% dos 10-11 mil indivíduos/ha mapeados atingirem a vida adulta, haverá cerca de mil árvores por hectare;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Cada árvore é estimada para produzir pelo menos 5 kg de polpa de fruta a partir dos 7 anos de idade, resultando em 5 toneladas de polpa/ha. Com o valor médio de U$ 3,70/kg, isso poderia gerar uma receita bruta de U$ 18.500,00/ha/ano.</a:t>
            </a:r>
          </a:p>
        </p:txBody>
      </p:sp>
    </p:spTree>
    <p:extLst>
      <p:ext uri="{BB962C8B-B14F-4D97-AF65-F5344CB8AC3E}">
        <p14:creationId xmlns:p14="http://schemas.microsoft.com/office/powerpoint/2010/main" val="1483743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C333A5A5-A80A-20F8-8010-A460E0D0A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E9280A31-79B1-35C2-4299-6B9552487433}"/>
              </a:ext>
            </a:extLst>
          </p:cNvPr>
          <p:cNvSpPr txBox="1"/>
          <p:nvPr/>
        </p:nvSpPr>
        <p:spPr>
          <a:xfrm>
            <a:off x="2797908" y="226031"/>
            <a:ext cx="6596184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REFERÊNCIAS BIBLIOGRÁFICAS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72AC00CF-CF55-C29E-75FE-D7E0B722D4E9}"/>
              </a:ext>
            </a:extLst>
          </p:cNvPr>
          <p:cNvSpPr txBox="1"/>
          <p:nvPr/>
        </p:nvSpPr>
        <p:spPr>
          <a:xfrm>
            <a:off x="878023" y="870044"/>
            <a:ext cx="9814558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BOURSCHEID, K;  et al. Espécies Nativas da flora Brasileira de Valor Econômico Atual ou Potencial: Plantas para o Futuro - Região Sul. Capítulo 5 - Alimentação, pág.  2011.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CAPORAL, R.C; COSTABEBER, A., PAULUS, G. Agroecologia: uma ciência do campo da complexidade. Brasília, 2009.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GRIMES, A.; LOOMIS, S.; JAHNIGE, P.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Valuing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Rain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Forest: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economic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value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nontimber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forest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products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in Ecuador.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Ambio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v. 23, n. 7, p. 405-410, 1994.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MARQUES, Marta Inez Medeiros. A atualidade do uso do conceito de camponês. Revista NERA, Presidente Prudente, v.11, n.12, p. 57-67, 2008, ISSN: 1806-6755.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PEREZ-CASSARINO, J.; CARRIEL, G. D.; SILVA, R.O.; KERSTEN, R. A. Disseminação e uso sustentável da palmeira-juçara: rumo à nossa Pindorama, 2024. Disponível em: https://mst.org.br/2024/06/08/disseminacao-e-uso-sustentavel-da-palmeira-jucara-rumo-a-nossa-pindorama/.Acesso em: 09/06/2024.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PINTO, L. F. G.; METZGER, J. P.; SPAROVEK, G. Produção de Alimentos na Mata Atlântica, 2022.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SCHMITZ, Heribert. Agricultura familiar: extensão rural e pesquisa participativa . São Paulo, SP: Annablume, 2010. 351 p. ISBN 9788539101689 (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broch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.).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SÃO PAULO, Secretaria de Meio Ambiente, Infraestrutura e Logística. Fundação Florestal realiza lanço de sementes juçara no Núcleo Cunha, do PESM. 2024. Disponível em: https://fflorestal.sp.gov.br/2023/01/fundacao-florestal-realiza-lanco-de-sementes-jucara-no-nucleo-cunha-do-pesm/.Acesso em: 09/06/2024.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SILVA, R.O., PEREZ-CASSARINO, J., KERSTEN, R. A. Juçara: uma palmeira que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re-existe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na Mata Atlântica. 2023. Disponível em: https://mst.org.br/2023/06/05/jucara-uma-palmeira-que-re-existe-na-mata-atlantica/ Acesso em: 03/04/2024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VELOSO, H.P. Manual técnico da vegetação brasileira. IBGE – Departamento de Recursos Naturais e Estudos Ambientais, Rio de Janeiro. 1992.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WONG, J. L. G.; THORNBER, K.; BAKER, N.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Resource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assessment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of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non-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wood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forest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products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r>
              <a:rPr lang="pt-BR" sz="13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Rome</a:t>
            </a:r>
            <a:r>
              <a:rPr lang="pt-BR" sz="13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FAO, 2001.</a:t>
            </a:r>
          </a:p>
        </p:txBody>
      </p:sp>
    </p:spTree>
    <p:extLst>
      <p:ext uri="{BB962C8B-B14F-4D97-AF65-F5344CB8AC3E}">
        <p14:creationId xmlns:p14="http://schemas.microsoft.com/office/powerpoint/2010/main" val="420376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09fca20012_0_0"/>
          <p:cNvSpPr txBox="1">
            <a:spLocks noGrp="1"/>
          </p:cNvSpPr>
          <p:nvPr>
            <p:ph type="ctrTitle"/>
          </p:nvPr>
        </p:nvSpPr>
        <p:spPr>
          <a:xfrm>
            <a:off x="3679775" y="190500"/>
            <a:ext cx="7791000" cy="35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Monitoramento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ecológico da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semeadura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juçara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s-ES" sz="36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Euterpe </a:t>
            </a:r>
            <a:r>
              <a:rPr lang="es-ES" sz="3600" b="1" i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edulis</a:t>
            </a:r>
            <a:r>
              <a:rPr lang="es-ES" sz="3600" b="1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Mart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.) no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Pré-assentamento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Dom Tomás </a:t>
            </a:r>
            <a:r>
              <a:rPr lang="es-ES" sz="3600" b="1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Balduíno</a:t>
            </a:r>
            <a:r>
              <a:rPr lang="es-ES" sz="3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– Paraná-Brasil -  Resultados Preliminares.</a:t>
            </a:r>
            <a:endParaRPr sz="1400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8" name="Google Shape;98;g309fca20012_0_0"/>
          <p:cNvSpPr txBox="1"/>
          <p:nvPr/>
        </p:nvSpPr>
        <p:spPr>
          <a:xfrm>
            <a:off x="6692225" y="4539150"/>
            <a:ext cx="52017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Arial"/>
              <a:buNone/>
            </a:pPr>
            <a:r>
              <a:rPr lang="es-PY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Por: </a:t>
            </a:r>
            <a:r>
              <a:rPr lang="pt-BR" sz="2511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Giovana de Deus Carriel</a:t>
            </a:r>
            <a:endParaRPr sz="2511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/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628ACB90-FD05-32FA-64E1-923249F1671A}"/>
              </a:ext>
            </a:extLst>
          </p:cNvPr>
          <p:cNvSpPr txBox="1"/>
          <p:nvPr/>
        </p:nvSpPr>
        <p:spPr>
          <a:xfrm>
            <a:off x="863272" y="870044"/>
            <a:ext cx="9947296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Mata Atlântica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Bioma mais antropizado do Brasil - 12,4% de cobertura primária preservada - ocupando 15% do território nacional;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Importância na produção agrícola e 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commodities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para exportação;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i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Hotspot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 biodiversidade mundial;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Lei da Mata Atlântica (2006) - Patrimônio nacional pela Constituição Federal;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Subformações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Florestais - Floresta Estacional Semidecidual (FES) e Floresta Ombrófila Mista (FOM); 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Viani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et al 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(2011) numa pesquisa em Quedas do Iguaçu (PR):</a:t>
            </a:r>
          </a:p>
          <a:p>
            <a:pPr marL="342900" lvl="2" indent="-342900" algn="just"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Vegetação nativa predominantemente secundária;</a:t>
            </a:r>
          </a:p>
          <a:p>
            <a:pPr marL="342900" lvl="2" indent="-342900" algn="just"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Importância das 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fitoformações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em 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ecótonos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 espécies ameaçadas.</a:t>
            </a: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4014463B-0818-312A-2713-089C00FAB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49920AAB-8E2C-0460-35A6-902FDBC78A34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B30A16F0-B144-9ED3-E1B9-896938B0250F}"/>
              </a:ext>
            </a:extLst>
          </p:cNvPr>
          <p:cNvSpPr txBox="1"/>
          <p:nvPr/>
        </p:nvSpPr>
        <p:spPr>
          <a:xfrm>
            <a:off x="863272" y="870044"/>
            <a:ext cx="8487205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Mata Atlântica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 descr="Mapa">
            <a:extLst>
              <a:ext uri="{FF2B5EF4-FFF2-40B4-BE49-F238E27FC236}">
                <a16:creationId xmlns:a16="http://schemas.microsoft.com/office/drawing/2014/main" id="{FF2FA2F1-CD4E-43A8-5E6E-96546271C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64" y="1410929"/>
            <a:ext cx="5401566" cy="4436388"/>
          </a:xfrm>
          <a:prstGeom prst="rect">
            <a:avLst/>
          </a:prstGeom>
        </p:spPr>
      </p:pic>
      <p:pic>
        <p:nvPicPr>
          <p:cNvPr id="6" name="Imagem 5" descr="Mapa&#10;&#10;Descrição gerada automaticamente">
            <a:extLst>
              <a:ext uri="{FF2B5EF4-FFF2-40B4-BE49-F238E27FC236}">
                <a16:creationId xmlns:a16="http://schemas.microsoft.com/office/drawing/2014/main" id="{85255C03-5D60-F8FC-5440-46EF3604E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903" y="710324"/>
            <a:ext cx="3585824" cy="5067122"/>
          </a:xfrm>
          <a:prstGeom prst="rect">
            <a:avLst/>
          </a:prstGeom>
        </p:spPr>
      </p:pic>
      <p:sp>
        <p:nvSpPr>
          <p:cNvPr id="7" name="Google Shape;108;g309fca20012_0_22">
            <a:extLst>
              <a:ext uri="{FF2B5EF4-FFF2-40B4-BE49-F238E27FC236}">
                <a16:creationId xmlns:a16="http://schemas.microsoft.com/office/drawing/2014/main" id="{FB6E131D-E7BE-A5B7-D5C9-714D34A30DC2}"/>
              </a:ext>
            </a:extLst>
          </p:cNvPr>
          <p:cNvSpPr txBox="1"/>
          <p:nvPr/>
        </p:nvSpPr>
        <p:spPr>
          <a:xfrm>
            <a:off x="7192296" y="5570969"/>
            <a:ext cx="4687037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pt-BR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Sistema Nacional de Informações Florestais, 2020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262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54991715-27A7-230F-8F2C-6B884095D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1F2DF602-2A44-4892-FE12-BBFD627A070B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1ADC920B-5358-E79A-A15D-3DF84CD6F526}"/>
              </a:ext>
            </a:extLst>
          </p:cNvPr>
          <p:cNvSpPr txBox="1"/>
          <p:nvPr/>
        </p:nvSpPr>
        <p:spPr>
          <a:xfrm>
            <a:off x="332330" y="896971"/>
            <a:ext cx="7263089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Uso potencial das espécies do gênero </a:t>
            </a:r>
            <a:r>
              <a:rPr lang="pt-BR" sz="2200" b="1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Euterpe</a:t>
            </a: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Aumento do consumo do açaí - Produtores (SP, SC, RS) comercializam o fruto de 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E. </a:t>
            </a:r>
            <a:r>
              <a:rPr lang="pt-BR" sz="2200" i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edulis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Eficácia da Agricultura Camponesa em produção e conservação: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Movimento dos Trabalhadores Rurais Sem Terra (MST) e sua busca por práticas sustentáveis;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Fenômeno de 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recampesinização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 desafios enfrentados;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Importância do Sistema Agroflorestal (SAF) na recuperação de áreas degradadas.</a:t>
            </a:r>
            <a:endParaRPr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 descr="Planta e árvore na floresta&#10;&#10;Descrição gerada automaticamente">
            <a:extLst>
              <a:ext uri="{FF2B5EF4-FFF2-40B4-BE49-F238E27FC236}">
                <a16:creationId xmlns:a16="http://schemas.microsoft.com/office/drawing/2014/main" id="{BCF7436F-F331-EE98-5B43-C70EB928B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52" y="722503"/>
            <a:ext cx="3694471" cy="4925961"/>
          </a:xfrm>
          <a:prstGeom prst="rect">
            <a:avLst/>
          </a:prstGeom>
        </p:spPr>
      </p:pic>
      <p:pic>
        <p:nvPicPr>
          <p:cNvPr id="6" name="Imagem 5" descr="Logotipo&#10;&#10;Descrição gerada automaticamente com confiança média">
            <a:extLst>
              <a:ext uri="{FF2B5EF4-FFF2-40B4-BE49-F238E27FC236}">
                <a16:creationId xmlns:a16="http://schemas.microsoft.com/office/drawing/2014/main" id="{805945E7-F71E-6C2A-7A40-7C2221FB4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838" y="0"/>
            <a:ext cx="1300162" cy="1300162"/>
          </a:xfrm>
          <a:prstGeom prst="rect">
            <a:avLst/>
          </a:prstGeom>
        </p:spPr>
      </p:pic>
      <p:sp>
        <p:nvSpPr>
          <p:cNvPr id="7" name="Google Shape;108;g309fca20012_0_22">
            <a:extLst>
              <a:ext uri="{FF2B5EF4-FFF2-40B4-BE49-F238E27FC236}">
                <a16:creationId xmlns:a16="http://schemas.microsoft.com/office/drawing/2014/main" id="{60CED19F-85A4-CB70-3305-24065B6AF716}"/>
              </a:ext>
            </a:extLst>
          </p:cNvPr>
          <p:cNvSpPr txBox="1"/>
          <p:nvPr/>
        </p:nvSpPr>
        <p:spPr>
          <a:xfrm>
            <a:off x="8184862" y="5570969"/>
            <a:ext cx="3694471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Fonte: </a:t>
            </a:r>
            <a:r>
              <a:rPr lang="pt-BR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Flora Digital, 2024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73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C1DEBED2-7D14-807D-0A07-4B7F0F0D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rutas em cima&#10;&#10;Descrição gerada automaticamente com confiança baixa">
            <a:extLst>
              <a:ext uri="{FF2B5EF4-FFF2-40B4-BE49-F238E27FC236}">
                <a16:creationId xmlns:a16="http://schemas.microsoft.com/office/drawing/2014/main" id="{633AD494-02C8-EB32-9FE1-5DD70D0CB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561" y="4807526"/>
            <a:ext cx="1284262" cy="1268851"/>
          </a:xfrm>
          <a:prstGeom prst="rect">
            <a:avLst/>
          </a:prstGeom>
        </p:spPr>
      </p:pic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38103C6F-1940-9823-D012-D736C75D5E93}"/>
              </a:ext>
            </a:extLst>
          </p:cNvPr>
          <p:cNvSpPr txBox="1"/>
          <p:nvPr/>
        </p:nvSpPr>
        <p:spPr>
          <a:xfrm>
            <a:off x="3314732" y="412920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BFFD01D3-650B-E9C0-387C-F1E32E57B950}"/>
              </a:ext>
            </a:extLst>
          </p:cNvPr>
          <p:cNvSpPr txBox="1"/>
          <p:nvPr/>
        </p:nvSpPr>
        <p:spPr>
          <a:xfrm>
            <a:off x="863273" y="1130599"/>
            <a:ext cx="10301256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Objetivo Geral: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Analisar a eficácia do lançamento das sementes da palmeira juçara (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Euterpe </a:t>
            </a:r>
            <a:r>
              <a:rPr lang="pt-BR" sz="2200" i="1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edulis</a:t>
            </a:r>
            <a:r>
              <a:rPr lang="pt-BR" sz="2200" i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Mart.) por helicóptero na promoção da regeneração florestal;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/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Objetivo Específicos: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Investigar a taxa de germinação e sobrevivência das plântulas de juçara após o processo de lançamento por helicóptero;</a:t>
            </a:r>
          </a:p>
          <a:p>
            <a:pPr algn="just"/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Analisar a percepção das organizações envolvidas nos processos de regeneração, a fim de compreender suas perspectivas, desafios e considerações em relação à eficácia e viabilidade dessa técnica.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m 6" descr="Helicóptero visto de perto&#10;&#10;Descrição gerada automaticamente com confiança média">
            <a:extLst>
              <a:ext uri="{FF2B5EF4-FFF2-40B4-BE49-F238E27FC236}">
                <a16:creationId xmlns:a16="http://schemas.microsoft.com/office/drawing/2014/main" id="{A0E4CC9F-B58C-546A-1605-12C614A8B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48" y="130651"/>
            <a:ext cx="2333951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7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B07158CA-C3E0-B2D0-E87E-D10E6327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Desenho de uma planta&#10;&#10;Descrição gerada automaticamente com confiança média">
            <a:extLst>
              <a:ext uri="{FF2B5EF4-FFF2-40B4-BE49-F238E27FC236}">
                <a16:creationId xmlns:a16="http://schemas.microsoft.com/office/drawing/2014/main" id="{3C421A20-6ECB-9728-9E92-6AC4BAFD6D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72" r="12660"/>
          <a:stretch/>
        </p:blipFill>
        <p:spPr>
          <a:xfrm>
            <a:off x="10658168" y="3259504"/>
            <a:ext cx="1533832" cy="2728452"/>
          </a:xfrm>
          <a:prstGeom prst="rect">
            <a:avLst/>
          </a:prstGeom>
        </p:spPr>
      </p:pic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86DF339A-346B-BC78-B9A0-C69C51B583E8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INTRODUÇÃO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C315EF48-976C-D6E7-365D-AF462CD1A4CC}"/>
              </a:ext>
            </a:extLst>
          </p:cNvPr>
          <p:cNvSpPr txBox="1"/>
          <p:nvPr/>
        </p:nvSpPr>
        <p:spPr>
          <a:xfrm>
            <a:off x="491611" y="722560"/>
            <a:ext cx="10348453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Justificativa: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Este trabalho destaca a importância da Mata Atlântica, que enfrenta desafios devido à vegetação secundária resultante da agropecuária e urbanização, dificultando sua recuperação. A biodiversidade desse bioma é crucial para as comunidades próximas às unidades de conservação, com a coleta de frutos, como a juçara, sendo uma prática significativa. Para evitar o extrativismo, essas comunidades, baseadas na agricultura camponesa e agroecologia, utilizam sistemas agroflorestais (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SAFs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), promovendo a autossuficiência e a diversificação das culturas. O cultivo de frutas nativas, especialmente o açaí da juçara, se destaca pela valorização e demanda. O processamento do fruto, utilizando uma despolpadeira, também contribui para a regeneração florestal, otimizando a perpetuação da espécie.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08;g309fca20012_0_22">
            <a:extLst>
              <a:ext uri="{FF2B5EF4-FFF2-40B4-BE49-F238E27FC236}">
                <a16:creationId xmlns:a16="http://schemas.microsoft.com/office/drawing/2014/main" id="{2AE99B62-39A2-5227-289C-9B0A0C6A965E}"/>
              </a:ext>
            </a:extLst>
          </p:cNvPr>
          <p:cNvSpPr txBox="1"/>
          <p:nvPr/>
        </p:nvSpPr>
        <p:spPr>
          <a:xfrm>
            <a:off x="8810932" y="5525673"/>
            <a:ext cx="3694471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Fonte:</a:t>
            </a:r>
            <a:r>
              <a:rPr lang="pt-BR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Google Imagens, 2024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624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0E528BB1-2F09-4625-F6A7-BAEF4A99B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9668E80C-5D51-9C42-359C-992FD66E040D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EE519B7D-FC62-923F-4CBF-DFAA2617C6FD}"/>
              </a:ext>
            </a:extLst>
          </p:cNvPr>
          <p:cNvSpPr txBox="1"/>
          <p:nvPr/>
        </p:nvSpPr>
        <p:spPr>
          <a:xfrm>
            <a:off x="863273" y="870044"/>
            <a:ext cx="5847243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Quedas do Iguaçu, Paraná, Brasil, no 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Pré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-Assentamento Dom Tomás Balduíno numa área de 67 ha de reserva ambiental;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Levantamento </a:t>
            </a:r>
            <a:r>
              <a:rPr lang="pt-BR" sz="2200" dirty="0" err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fitossociológico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: metodologia quantitativa da ecologia;</a:t>
            </a:r>
          </a:p>
          <a:p>
            <a:pPr marL="342900" lvl="2" indent="-342900" algn="just"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Principal objetivo: descrever a estrutura e composição dessas comunidades;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 linhas paralelas 10 parcelas circulares (Raio de 3m cada = Área total de 28m²);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Medição da largura da faixa de semeadura.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id="{39AD455C-0F2E-8658-3C4F-D7C8ABEE2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910" y="1002890"/>
            <a:ext cx="5012951" cy="347785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E8B037-52E1-B405-2550-F93E5EFE5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9388" y="5429869"/>
            <a:ext cx="6429473" cy="558087"/>
          </a:xfrm>
          <a:prstGeom prst="rect">
            <a:avLst/>
          </a:prstGeom>
        </p:spPr>
      </p:pic>
      <p:sp>
        <p:nvSpPr>
          <p:cNvPr id="7" name="Google Shape;108;g309fca20012_0_22">
            <a:extLst>
              <a:ext uri="{FF2B5EF4-FFF2-40B4-BE49-F238E27FC236}">
                <a16:creationId xmlns:a16="http://schemas.microsoft.com/office/drawing/2014/main" id="{A0BB499D-20A8-6DB0-3E45-A2E8F4A1CE02}"/>
              </a:ext>
            </a:extLst>
          </p:cNvPr>
          <p:cNvSpPr txBox="1"/>
          <p:nvPr/>
        </p:nvSpPr>
        <p:spPr>
          <a:xfrm>
            <a:off x="7030031" y="4613590"/>
            <a:ext cx="3694471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Fonte:</a:t>
            </a:r>
            <a:r>
              <a:rPr lang="pt-BR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Google Maps, 2024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2638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ECA024C3-54EC-C777-E8C7-9FE766126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56AA7205-54E5-B09F-FF82-F4993D2D18D2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METODOLOGIA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405D5FD4-C857-A8E3-011C-1D7B807B001A}"/>
              </a:ext>
            </a:extLst>
          </p:cNvPr>
          <p:cNvSpPr txBox="1"/>
          <p:nvPr/>
        </p:nvSpPr>
        <p:spPr>
          <a:xfrm>
            <a:off x="863274" y="870044"/>
            <a:ext cx="4947592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2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Controle das plântulas de juçara encontradas: </a:t>
            </a: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Marcação do indivíduo;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Medição da altura;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Classificação dos indivíduos em estádios de desenvolvimento: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Plântula;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Jovem I;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Jovem II;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Imaturo I;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Imaturo II; 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Adulto.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pt-BR" sz="2200" i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55F0C55-5C83-05B5-1403-E9EFD705E712}"/>
              </a:ext>
            </a:extLst>
          </p:cNvPr>
          <p:cNvSpPr txBox="1"/>
          <p:nvPr/>
        </p:nvSpPr>
        <p:spPr>
          <a:xfrm>
            <a:off x="1200811" y="5447071"/>
            <a:ext cx="66895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200" b="0" i="0" dirty="0">
                <a:solidFill>
                  <a:srgbClr val="737373"/>
                </a:solidFill>
                <a:effectLst/>
                <a:latin typeface="Montserrat" panose="00000500000000000000" pitchFamily="2" charset="0"/>
              </a:rPr>
              <a:t>Marcação com luxímetro em cada parcela;</a:t>
            </a:r>
          </a:p>
        </p:txBody>
      </p:sp>
      <p:pic>
        <p:nvPicPr>
          <p:cNvPr id="10" name="Imagem 9" descr="Mapa&#10;&#10;Descrição gerada automaticamente">
            <a:extLst>
              <a:ext uri="{FF2B5EF4-FFF2-40B4-BE49-F238E27FC236}">
                <a16:creationId xmlns:a16="http://schemas.microsoft.com/office/drawing/2014/main" id="{B15FF4F0-793A-6856-D166-0C798A0930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6891" t="22451" r="1048"/>
          <a:stretch/>
        </p:blipFill>
        <p:spPr>
          <a:xfrm>
            <a:off x="7890387" y="1778157"/>
            <a:ext cx="2566221" cy="2760800"/>
          </a:xfrm>
          <a:prstGeom prst="rect">
            <a:avLst/>
          </a:prstGeom>
        </p:spPr>
      </p:pic>
      <p:sp>
        <p:nvSpPr>
          <p:cNvPr id="11" name="Google Shape;108;g309fca20012_0_22">
            <a:extLst>
              <a:ext uri="{FF2B5EF4-FFF2-40B4-BE49-F238E27FC236}">
                <a16:creationId xmlns:a16="http://schemas.microsoft.com/office/drawing/2014/main" id="{FB8F5543-CFE7-5084-899B-94B99A2A1449}"/>
              </a:ext>
            </a:extLst>
          </p:cNvPr>
          <p:cNvSpPr txBox="1"/>
          <p:nvPr/>
        </p:nvSpPr>
        <p:spPr>
          <a:xfrm>
            <a:off x="7890387" y="4538957"/>
            <a:ext cx="3694471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Fonte:</a:t>
            </a:r>
            <a:r>
              <a:rPr lang="pt-BR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Juliana Barbosa, MST-PR, 2023</a:t>
            </a: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1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">
          <a:extLst>
            <a:ext uri="{FF2B5EF4-FFF2-40B4-BE49-F238E27FC236}">
              <a16:creationId xmlns:a16="http://schemas.microsoft.com/office/drawing/2014/main" id="{7AE0099A-439F-81C3-36C6-0C188745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9fca20012_0_22">
            <a:extLst>
              <a:ext uri="{FF2B5EF4-FFF2-40B4-BE49-F238E27FC236}">
                <a16:creationId xmlns:a16="http://schemas.microsoft.com/office/drawing/2014/main" id="{3AC30C8A-D353-701D-9901-7359101F1592}"/>
              </a:ext>
            </a:extLst>
          </p:cNvPr>
          <p:cNvSpPr txBox="1"/>
          <p:nvPr/>
        </p:nvSpPr>
        <p:spPr>
          <a:xfrm>
            <a:off x="3314732" y="226031"/>
            <a:ext cx="5562535" cy="644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RESULTADOS E DISCUSSÕES</a:t>
            </a:r>
            <a:endParaRPr sz="2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08;g309fca20012_0_22">
            <a:extLst>
              <a:ext uri="{FF2B5EF4-FFF2-40B4-BE49-F238E27FC236}">
                <a16:creationId xmlns:a16="http://schemas.microsoft.com/office/drawing/2014/main" id="{58FC1401-25F9-34A4-FB73-DDDD558223F1}"/>
              </a:ext>
            </a:extLst>
          </p:cNvPr>
          <p:cNvSpPr txBox="1"/>
          <p:nvPr/>
        </p:nvSpPr>
        <p:spPr>
          <a:xfrm>
            <a:off x="863274" y="870044"/>
            <a:ext cx="6156958" cy="457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Alta taxa de germinação das sementes;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Densidade média aproximada de até 11 mil plantas/ha um ano após a semeadura;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Densidade elevada reproduz o comportamento natural da espécie;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 capacidade de sobrevivência e velocidade de crescimento das mudas será possível de inferir na nova leitura em 2025 (grande densidade - necessidade de “raleio” , visando melhorar o desenvolvimento individual e permitir a regeneração de outras espécies florestais);</a:t>
            </a:r>
          </a:p>
        </p:txBody>
      </p:sp>
      <p:pic>
        <p:nvPicPr>
          <p:cNvPr id="5" name="Imagem 4" descr="Caixa de plástico com frutas dentro&#10;&#10;Descrição gerada automaticamente com confiança média">
            <a:extLst>
              <a:ext uri="{FF2B5EF4-FFF2-40B4-BE49-F238E27FC236}">
                <a16:creationId xmlns:a16="http://schemas.microsoft.com/office/drawing/2014/main" id="{62057FA3-F730-B617-62E3-B2E9626D2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583" y="1553370"/>
            <a:ext cx="4906060" cy="3210373"/>
          </a:xfrm>
          <a:prstGeom prst="rect">
            <a:avLst/>
          </a:prstGeom>
        </p:spPr>
      </p:pic>
      <p:sp>
        <p:nvSpPr>
          <p:cNvPr id="6" name="Google Shape;108;g309fca20012_0_22">
            <a:extLst>
              <a:ext uri="{FF2B5EF4-FFF2-40B4-BE49-F238E27FC236}">
                <a16:creationId xmlns:a16="http://schemas.microsoft.com/office/drawing/2014/main" id="{040CB093-ED10-57D8-7F30-31A77CE3BCEC}"/>
              </a:ext>
            </a:extLst>
          </p:cNvPr>
          <p:cNvSpPr txBox="1"/>
          <p:nvPr/>
        </p:nvSpPr>
        <p:spPr>
          <a:xfrm>
            <a:off x="7788377" y="4763745"/>
            <a:ext cx="3694471" cy="540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Fonte:</a:t>
            </a:r>
            <a:r>
              <a:rPr lang="pt-BR" sz="12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Tarcísio Leopoldo, MST-PR, 2023.</a:t>
            </a:r>
            <a:endParaRPr lang="pt-BR" sz="22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2086890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1205</Words>
  <Application>Microsoft Office PowerPoint</Application>
  <PresentationFormat>Widescreen</PresentationFormat>
  <Paragraphs>91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Arial</vt:lpstr>
      <vt:lpstr>Courier New</vt:lpstr>
      <vt:lpstr>Montserrat</vt:lpstr>
      <vt:lpstr>Raleway</vt:lpstr>
      <vt:lpstr>Simple Light</vt:lpstr>
      <vt:lpstr>Monitoramento ecológico da semeadura da juçara (Euterpe edulis Mart.) no Pré-assentamento Dom Tomás Balduíno – Paraná-Brasil - Resultados Preliminares.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Monitoramento ecológico da semeadura da juçara (Euterpe edulis Mart.) no Pré-assentamento Dom Tomás Balduíno – Paraná-Brasil -  Resultados Preliminares.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pc2</dc:creator>
  <cp:lastModifiedBy>Giovana</cp:lastModifiedBy>
  <cp:revision>5</cp:revision>
  <dcterms:created xsi:type="dcterms:W3CDTF">2024-10-08T16:17:25Z</dcterms:created>
  <dcterms:modified xsi:type="dcterms:W3CDTF">2024-10-16T17:20:11Z</dcterms:modified>
</cp:coreProperties>
</file>