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Roboto"/>
      <p:regular r:id="rId20"/>
      <p:bold r:id="rId21"/>
      <p:italic r:id="rId22"/>
      <p:boldItalic r:id="rId23"/>
    </p:embeddedFont>
    <p:embeddedFont>
      <p:font typeface="Montserrat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hlcGz/Kzh8CgayqEQBOzmcd/l2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Montserrat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customschemas.google.com/relationships/presentationmetadata" Target="metadata"/><Relationship Id="rId27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19" Type="http://schemas.openxmlformats.org/officeDocument/2006/relationships/font" Target="fonts/Raleway-boldItalic.fntdata"/><Relationship Id="rId18" Type="http://schemas.openxmlformats.org/officeDocument/2006/relationships/font" Target="fonts/Raleway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09fca20012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g309fca2001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d48c5e7306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g2d48c5e7306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d48c5e7306_1_7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g2d48c5e7306_1_7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09fca20012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g309fca2001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d48c5e7306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2d48c5e730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d48c5e7306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g2d48c5e730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d48c5e7306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2d48c5e730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d48c5e7306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2d48c5e730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d48c5e7306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2d48c5e730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d48c5e7306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g2d48c5e730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b1a85a42385f3e4_4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" name="Google Shape;11;g1b1a85a42385f3e4_4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" name="Google Shape;12;g1b1a85a42385f3e4_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1b1a85a42385f3e4_36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9" name="Google Shape;49;g1b1a85a42385f3e4_3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b1a85a42385f3e4_39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2" name="Google Shape;52;g1b1a85a42385f3e4_39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3" name="Google Shape;53;g1b1a85a42385f3e4_3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b1a85a42385f3e4_4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b1a85a42385f3e4_51"/>
          <p:cNvSpPr/>
          <p:nvPr/>
        </p:nvSpPr>
        <p:spPr>
          <a:xfrm>
            <a:off x="16" y="0"/>
            <a:ext cx="40509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g1b1a85a42385f3e4_51"/>
          <p:cNvSpPr/>
          <p:nvPr/>
        </p:nvSpPr>
        <p:spPr>
          <a:xfrm>
            <a:off x="4040071" y="0"/>
            <a:ext cx="63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g1b1a85a42385f3e4_51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60" name="Google Shape;60;g1b1a85a42385f3e4_51"/>
          <p:cNvSpPr txBox="1"/>
          <p:nvPr>
            <p:ph idx="1" type="body"/>
          </p:nvPr>
        </p:nvSpPr>
        <p:spPr>
          <a:xfrm>
            <a:off x="4800600" y="731520"/>
            <a:ext cx="64923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1" name="Google Shape;61;g1b1a85a42385f3e4_51"/>
          <p:cNvSpPr txBox="1"/>
          <p:nvPr>
            <p:ph idx="2" type="body"/>
          </p:nvPr>
        </p:nvSpPr>
        <p:spPr>
          <a:xfrm>
            <a:off x="457200" y="2926080"/>
            <a:ext cx="3200400" cy="3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g1b1a85a42385f3e4_51"/>
          <p:cNvSpPr txBox="1"/>
          <p:nvPr>
            <p:ph idx="10" type="dt"/>
          </p:nvPr>
        </p:nvSpPr>
        <p:spPr>
          <a:xfrm>
            <a:off x="465512" y="6459785"/>
            <a:ext cx="261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g1b1a85a42385f3e4_51"/>
          <p:cNvSpPr txBox="1"/>
          <p:nvPr>
            <p:ph idx="11" type="ftr"/>
          </p:nvPr>
        </p:nvSpPr>
        <p:spPr>
          <a:xfrm>
            <a:off x="4800600" y="6459785"/>
            <a:ext cx="464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g1b1a85a42385f3e4_51"/>
          <p:cNvSpPr txBox="1"/>
          <p:nvPr>
            <p:ph idx="12" type="sldNum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b1a85a42385f3e4_60"/>
          <p:cNvSpPr/>
          <p:nvPr/>
        </p:nvSpPr>
        <p:spPr>
          <a:xfrm>
            <a:off x="0" y="4953000"/>
            <a:ext cx="12188700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g1b1a85a42385f3e4_60"/>
          <p:cNvSpPr/>
          <p:nvPr/>
        </p:nvSpPr>
        <p:spPr>
          <a:xfrm>
            <a:off x="15" y="491507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g1b1a85a42385f3e4_60"/>
          <p:cNvSpPr txBox="1"/>
          <p:nvPr>
            <p:ph type="title"/>
          </p:nvPr>
        </p:nvSpPr>
        <p:spPr>
          <a:xfrm>
            <a:off x="1097280" y="5074920"/>
            <a:ext cx="101136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69" name="Google Shape;69;g1b1a85a42385f3e4_60"/>
          <p:cNvSpPr/>
          <p:nvPr>
            <p:ph idx="2" type="pic"/>
          </p:nvPr>
        </p:nvSpPr>
        <p:spPr>
          <a:xfrm>
            <a:off x="15" y="0"/>
            <a:ext cx="12192000" cy="4915200"/>
          </a:xfrm>
          <a:prstGeom prst="rect">
            <a:avLst/>
          </a:prstGeom>
          <a:solidFill>
            <a:srgbClr val="D2CDB0"/>
          </a:solidFill>
          <a:ln>
            <a:noFill/>
          </a:ln>
        </p:spPr>
      </p:sp>
      <p:sp>
        <p:nvSpPr>
          <p:cNvPr id="70" name="Google Shape;70;g1b1a85a42385f3e4_60"/>
          <p:cNvSpPr txBox="1"/>
          <p:nvPr>
            <p:ph idx="1" type="body"/>
          </p:nvPr>
        </p:nvSpPr>
        <p:spPr>
          <a:xfrm>
            <a:off x="1097280" y="5907024"/>
            <a:ext cx="101133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1" name="Google Shape;71;g1b1a85a42385f3e4_60"/>
          <p:cNvSpPr txBox="1"/>
          <p:nvPr>
            <p:ph idx="10" type="dt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g1b1a85a42385f3e4_60"/>
          <p:cNvSpPr txBox="1"/>
          <p:nvPr>
            <p:ph idx="11" type="ftr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g1b1a85a42385f3e4_60"/>
          <p:cNvSpPr txBox="1"/>
          <p:nvPr>
            <p:ph idx="12" type="sldNum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b1a85a42385f3e4_69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76" name="Google Shape;76;g1b1a85a42385f3e4_69"/>
          <p:cNvSpPr txBox="1"/>
          <p:nvPr>
            <p:ph idx="1" type="body"/>
          </p:nvPr>
        </p:nvSpPr>
        <p:spPr>
          <a:xfrm>
            <a:off x="1097278" y="1845734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7" name="Google Shape;77;g1b1a85a42385f3e4_69"/>
          <p:cNvSpPr txBox="1"/>
          <p:nvPr>
            <p:ph idx="2" type="body"/>
          </p:nvPr>
        </p:nvSpPr>
        <p:spPr>
          <a:xfrm>
            <a:off x="6217920" y="1845735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8" name="Google Shape;78;g1b1a85a42385f3e4_69"/>
          <p:cNvSpPr txBox="1"/>
          <p:nvPr>
            <p:ph idx="10" type="dt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g1b1a85a42385f3e4_69"/>
          <p:cNvSpPr txBox="1"/>
          <p:nvPr>
            <p:ph idx="11" type="ftr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g1b1a85a42385f3e4_69"/>
          <p:cNvSpPr txBox="1"/>
          <p:nvPr>
            <p:ph idx="12" type="sldNum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b1a85a42385f3e4_45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5" name="Google Shape;15;g1b1a85a42385f3e4_45"/>
          <p:cNvSpPr txBox="1"/>
          <p:nvPr>
            <p:ph idx="1" type="body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6" name="Google Shape;16;g1b1a85a42385f3e4_45"/>
          <p:cNvSpPr txBox="1"/>
          <p:nvPr>
            <p:ph idx="10" type="dt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g1b1a85a42385f3e4_45"/>
          <p:cNvSpPr txBox="1"/>
          <p:nvPr>
            <p:ph idx="11" type="ftr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g1b1a85a42385f3e4_45"/>
          <p:cNvSpPr txBox="1"/>
          <p:nvPr>
            <p:ph idx="12" type="sldNum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1b1a85a42385f3e4_8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1" name="Google Shape;21;g1b1a85a42385f3e4_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b1a85a42385f3e4_1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4" name="Google Shape;24;g1b1a85a42385f3e4_1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5" name="Google Shape;25;g1b1a85a42385f3e4_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b1a85a42385f3e4_1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8" name="Google Shape;28;g1b1a85a42385f3e4_1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9" name="Google Shape;29;g1b1a85a42385f3e4_1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0" name="Google Shape;30;g1b1a85a42385f3e4_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1b1a85a42385f3e4_2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3" name="Google Shape;33;g1b1a85a42385f3e4_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1b1a85a42385f3e4_23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6" name="Google Shape;36;g1b1a85a42385f3e4_23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7" name="Google Shape;37;g1b1a85a42385f3e4_2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b1a85a42385f3e4_27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0" name="Google Shape;40;g1b1a85a42385f3e4_2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b1a85a42385f3e4_3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g1b1a85a42385f3e4_30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4" name="Google Shape;44;g1b1a85a42385f3e4_30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5" name="Google Shape;45;g1b1a85a42385f3e4_30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6" name="Google Shape;46;g1b1a85a42385f3e4_3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b1a85a42385f3e4_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1b1a85a42385f3e4_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g1b1a85a42385f3e4_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4.jpg"/><Relationship Id="rId5" Type="http://schemas.openxmlformats.org/officeDocument/2006/relationships/image" Target="../media/image1.png"/><Relationship Id="rId6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8.jpg"/><Relationship Id="rId5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17.jpg"/><Relationship Id="rId5" Type="http://schemas.openxmlformats.org/officeDocument/2006/relationships/image" Target="../media/image12.jpg"/><Relationship Id="rId6" Type="http://schemas.openxmlformats.org/officeDocument/2006/relationships/image" Target="../media/image9.jpg"/><Relationship Id="rId7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20.jpg"/><Relationship Id="rId5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7.jpg"/><Relationship Id="rId5" Type="http://schemas.openxmlformats.org/officeDocument/2006/relationships/image" Target="../media/image10.jpg"/><Relationship Id="rId6" Type="http://schemas.openxmlformats.org/officeDocument/2006/relationships/image" Target="../media/image18.jpg"/><Relationship Id="rId7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09fca20012_0_10"/>
          <p:cNvSpPr txBox="1"/>
          <p:nvPr>
            <p:ph type="ctrTitle"/>
          </p:nvPr>
        </p:nvSpPr>
        <p:spPr>
          <a:xfrm>
            <a:off x="660800" y="339325"/>
            <a:ext cx="11366700" cy="306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17839"/>
              <a:buFont typeface="Arial"/>
              <a:buNone/>
            </a:pPr>
            <a:r>
              <a:rPr b="1" lang="es-PY" sz="678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Huertas urbanas </a:t>
            </a:r>
            <a:r>
              <a:rPr b="1" lang="es-PY" sz="678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agroecológicas en Luque, organización </a:t>
            </a:r>
            <a:r>
              <a:rPr b="1" lang="es-PY" sz="678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Kuña Guapa.</a:t>
            </a:r>
            <a:endParaRPr b="1" sz="6788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09918"/>
              <a:buFont typeface="Arial"/>
              <a:buNone/>
            </a:pPr>
            <a:r>
              <a:t/>
            </a:r>
            <a:endParaRPr sz="381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6" name="Google Shape;86;g309fca20012_0_10"/>
          <p:cNvSpPr txBox="1"/>
          <p:nvPr/>
        </p:nvSpPr>
        <p:spPr>
          <a:xfrm>
            <a:off x="6539900" y="3402325"/>
            <a:ext cx="53901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Arial"/>
              <a:buNone/>
            </a:pPr>
            <a:r>
              <a:rPr b="1" i="0" lang="es-PY" sz="2511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Por: </a:t>
            </a:r>
            <a:r>
              <a:rPr b="1" lang="es-PY" sz="251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Mirna Esquivel, Lizza Garcete, Diana Sanchez, Daniel Mendoza.</a:t>
            </a:r>
            <a:endParaRPr b="1" i="0" sz="2511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d48c5e7306_0_29"/>
          <p:cNvSpPr/>
          <p:nvPr/>
        </p:nvSpPr>
        <p:spPr>
          <a:xfrm>
            <a:off x="321475" y="250025"/>
            <a:ext cx="5875800" cy="8574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2d48c5e7306_0_29"/>
          <p:cNvSpPr txBox="1"/>
          <p:nvPr/>
        </p:nvSpPr>
        <p:spPr>
          <a:xfrm>
            <a:off x="482200" y="392900"/>
            <a:ext cx="5268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PY" sz="2400">
                <a:solidFill>
                  <a:schemeClr val="lt1"/>
                </a:solidFill>
              </a:rPr>
              <a:t>CONCLUSIONES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229" name="Google Shape;229;g2d48c5e7306_0_29"/>
          <p:cNvSpPr txBox="1"/>
          <p:nvPr/>
        </p:nvSpPr>
        <p:spPr>
          <a:xfrm>
            <a:off x="321475" y="1268000"/>
            <a:ext cx="7304400" cy="3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PY" sz="2200">
                <a:solidFill>
                  <a:schemeClr val="dk1"/>
                </a:solidFill>
              </a:rPr>
              <a:t>La agroecología urbana y periurbana beneficia tanto a las personas, como al entorno, ofreciendo servicios al ecosistema natural y comunitario.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PY" sz="2200">
                <a:solidFill>
                  <a:schemeClr val="dk1"/>
                </a:solidFill>
              </a:rPr>
              <a:t>La participación activa de las mujeres mejora la confianza y autoestima, lo que favorece el fortalecimiento organizativo para incidir en la comunidad.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230" name="Google Shape;230;g2d48c5e7306_0_29"/>
          <p:cNvSpPr txBox="1"/>
          <p:nvPr/>
        </p:nvSpPr>
        <p:spPr>
          <a:xfrm>
            <a:off x="321475" y="4143375"/>
            <a:ext cx="7215300" cy="12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2200">
                <a:solidFill>
                  <a:schemeClr val="dk1"/>
                </a:solidFill>
              </a:rPr>
              <a:t>Esta experiencia demuestra las potencialidades de la </a:t>
            </a:r>
            <a:r>
              <a:rPr lang="es-PY" sz="2200">
                <a:solidFill>
                  <a:schemeClr val="dk1"/>
                </a:solidFill>
              </a:rPr>
              <a:t>Agroecología</a:t>
            </a:r>
            <a:r>
              <a:rPr lang="es-PY" sz="2200">
                <a:solidFill>
                  <a:schemeClr val="dk1"/>
                </a:solidFill>
              </a:rPr>
              <a:t> de ser extendida en otros territorios sociales periurbanos.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231" name="Google Shape;231;g2d48c5e7306_0_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5975" y="392900"/>
            <a:ext cx="4089773" cy="524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d48c5e7306_1_720"/>
          <p:cNvSpPr txBox="1"/>
          <p:nvPr/>
        </p:nvSpPr>
        <p:spPr>
          <a:xfrm>
            <a:off x="482200" y="392900"/>
            <a:ext cx="5268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PY" sz="2400">
                <a:solidFill>
                  <a:schemeClr val="lt1"/>
                </a:solidFill>
              </a:rPr>
              <a:t>CONCLUSIONES</a:t>
            </a:r>
            <a:endParaRPr b="1" sz="2400">
              <a:solidFill>
                <a:schemeClr val="lt1"/>
              </a:solidFill>
            </a:endParaRPr>
          </a:p>
        </p:txBody>
      </p:sp>
      <p:pic>
        <p:nvPicPr>
          <p:cNvPr id="237" name="Google Shape;237;g2d48c5e7306_1_720"/>
          <p:cNvPicPr preferRelativeResize="0"/>
          <p:nvPr/>
        </p:nvPicPr>
        <p:blipFill rotWithShape="1">
          <a:blip r:embed="rId4">
            <a:alphaModFix/>
          </a:blip>
          <a:srcRect b="8432" l="0" r="0" t="19620"/>
          <a:stretch/>
        </p:blipFill>
        <p:spPr>
          <a:xfrm>
            <a:off x="5617500" y="44588"/>
            <a:ext cx="6574548" cy="603647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2d48c5e7306_1_720"/>
          <p:cNvSpPr/>
          <p:nvPr/>
        </p:nvSpPr>
        <p:spPr>
          <a:xfrm>
            <a:off x="0" y="1071575"/>
            <a:ext cx="5617500" cy="3982500"/>
          </a:xfrm>
          <a:prstGeom prst="rect">
            <a:avLst/>
          </a:prstGeom>
          <a:solidFill>
            <a:srgbClr val="274E1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2d48c5e7306_1_720"/>
          <p:cNvSpPr txBox="1"/>
          <p:nvPr/>
        </p:nvSpPr>
        <p:spPr>
          <a:xfrm>
            <a:off x="482200" y="2178850"/>
            <a:ext cx="4929300" cy="20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8300">
                <a:solidFill>
                  <a:schemeClr val="lt1"/>
                </a:solidFill>
              </a:rPr>
              <a:t>¡AGUIJE!</a:t>
            </a:r>
            <a:endParaRPr sz="8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4770" y="434300"/>
            <a:ext cx="6367929" cy="488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0700" y="3292475"/>
            <a:ext cx="2678900" cy="257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39850" y="237850"/>
            <a:ext cx="4143775" cy="48896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/>
          <p:nvPr/>
        </p:nvSpPr>
        <p:spPr>
          <a:xfrm>
            <a:off x="214325" y="89300"/>
            <a:ext cx="4589700" cy="4287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"/>
          <p:cNvSpPr txBox="1"/>
          <p:nvPr/>
        </p:nvSpPr>
        <p:spPr>
          <a:xfrm>
            <a:off x="357200" y="49700"/>
            <a:ext cx="4589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PY" sz="2100">
                <a:solidFill>
                  <a:schemeClr val="dk2"/>
                </a:solidFill>
              </a:rPr>
              <a:t>Descripción</a:t>
            </a:r>
            <a:r>
              <a:rPr b="1" lang="es-PY" sz="2100">
                <a:solidFill>
                  <a:schemeClr val="dk2"/>
                </a:solidFill>
              </a:rPr>
              <a:t> de la experiencia</a:t>
            </a:r>
            <a:endParaRPr b="1" sz="2100">
              <a:solidFill>
                <a:schemeClr val="dk2"/>
              </a:solidFill>
            </a:endParaRPr>
          </a:p>
        </p:txBody>
      </p:sp>
      <p:sp>
        <p:nvSpPr>
          <p:cNvPr id="96" name="Google Shape;96;p2"/>
          <p:cNvSpPr/>
          <p:nvPr/>
        </p:nvSpPr>
        <p:spPr>
          <a:xfrm rot="5400000">
            <a:off x="4053900" y="1053700"/>
            <a:ext cx="518100" cy="4824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09fca20012_0_22"/>
          <p:cNvSpPr txBox="1"/>
          <p:nvPr/>
        </p:nvSpPr>
        <p:spPr>
          <a:xfrm>
            <a:off x="671025" y="2001500"/>
            <a:ext cx="5168700" cy="20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s-PY" sz="1900">
                <a:solidFill>
                  <a:schemeClr val="dk1"/>
                </a:solidFill>
              </a:rPr>
              <a:t>En el año 2020, en plena pandemia del COVID-19 un grupo de mujeres se </a:t>
            </a:r>
            <a:r>
              <a:rPr b="1" lang="es-PY" sz="1900">
                <a:solidFill>
                  <a:schemeClr val="dk1"/>
                </a:solidFill>
              </a:rPr>
              <a:t>organizó</a:t>
            </a:r>
            <a:r>
              <a:rPr b="1" lang="es-PY" sz="1900">
                <a:solidFill>
                  <a:schemeClr val="dk1"/>
                </a:solidFill>
              </a:rPr>
              <a:t> para realizar ollas populares y ofrecer almuerzos y meriendas a las familias de la comunidad.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g309fca20012_0_22"/>
          <p:cNvSpPr/>
          <p:nvPr/>
        </p:nvSpPr>
        <p:spPr>
          <a:xfrm>
            <a:off x="625075" y="571500"/>
            <a:ext cx="4268400" cy="11787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309fca20012_0_22"/>
          <p:cNvSpPr txBox="1"/>
          <p:nvPr/>
        </p:nvSpPr>
        <p:spPr>
          <a:xfrm>
            <a:off x="750100" y="750100"/>
            <a:ext cx="40155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PY" sz="2900">
                <a:solidFill>
                  <a:schemeClr val="lt1"/>
                </a:solidFill>
              </a:rPr>
              <a:t>NUESTRA HISTORIA</a:t>
            </a:r>
            <a:endParaRPr b="1" sz="2900">
              <a:solidFill>
                <a:schemeClr val="lt1"/>
              </a:solidFill>
            </a:endParaRPr>
          </a:p>
        </p:txBody>
      </p:sp>
      <p:pic>
        <p:nvPicPr>
          <p:cNvPr id="104" name="Google Shape;104;g309fca20012_0_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6450" y="1553801"/>
            <a:ext cx="5473599" cy="403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309fca20012_0_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00375" y="3518625"/>
            <a:ext cx="4015626" cy="241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309fca20012_0_22"/>
          <p:cNvSpPr/>
          <p:nvPr/>
        </p:nvSpPr>
        <p:spPr>
          <a:xfrm>
            <a:off x="7166000" y="584300"/>
            <a:ext cx="3714900" cy="660900"/>
          </a:xfrm>
          <a:prstGeom prst="roundRect">
            <a:avLst>
              <a:gd fmla="val 16667" name="adj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309fca20012_0_22"/>
          <p:cNvSpPr txBox="1"/>
          <p:nvPr/>
        </p:nvSpPr>
        <p:spPr>
          <a:xfrm>
            <a:off x="7148150" y="660800"/>
            <a:ext cx="3750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PY" sz="2100">
                <a:solidFill>
                  <a:schemeClr val="lt1"/>
                </a:solidFill>
              </a:rPr>
              <a:t>OLLAS POPULARES 2020</a:t>
            </a:r>
            <a:endParaRPr b="1" sz="2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d48c5e7306_0_5"/>
          <p:cNvSpPr/>
          <p:nvPr/>
        </p:nvSpPr>
        <p:spPr>
          <a:xfrm>
            <a:off x="375050" y="553825"/>
            <a:ext cx="11608500" cy="6429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2d48c5e7306_0_5"/>
          <p:cNvSpPr txBox="1"/>
          <p:nvPr/>
        </p:nvSpPr>
        <p:spPr>
          <a:xfrm>
            <a:off x="1053700" y="553825"/>
            <a:ext cx="10412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PY" sz="2400">
                <a:solidFill>
                  <a:schemeClr val="lt1"/>
                </a:solidFill>
              </a:rPr>
              <a:t>IMPLEMENTACIÓN</a:t>
            </a:r>
            <a:r>
              <a:rPr b="1" lang="es-PY" sz="2400">
                <a:solidFill>
                  <a:schemeClr val="lt1"/>
                </a:solidFill>
              </a:rPr>
              <a:t> DE HUERTAS URBANAS </a:t>
            </a:r>
            <a:r>
              <a:rPr b="1" lang="es-PY" sz="2400">
                <a:solidFill>
                  <a:schemeClr val="lt1"/>
                </a:solidFill>
              </a:rPr>
              <a:t>AGROECOLÓGICAS</a:t>
            </a:r>
            <a:endParaRPr b="1" sz="2400">
              <a:solidFill>
                <a:schemeClr val="lt1"/>
              </a:solidFill>
            </a:endParaRPr>
          </a:p>
        </p:txBody>
      </p:sp>
      <p:grpSp>
        <p:nvGrpSpPr>
          <p:cNvPr id="114" name="Google Shape;114;g2d48c5e7306_0_5"/>
          <p:cNvGrpSpPr/>
          <p:nvPr/>
        </p:nvGrpSpPr>
        <p:grpSpPr>
          <a:xfrm>
            <a:off x="7058326" y="1586625"/>
            <a:ext cx="4764681" cy="4643663"/>
            <a:chOff x="5293876" y="1189999"/>
            <a:chExt cx="3573600" cy="3482834"/>
          </a:xfrm>
        </p:grpSpPr>
        <p:sp>
          <p:nvSpPr>
            <p:cNvPr id="115" name="Google Shape;115;g2d48c5e7306_0_5"/>
            <p:cNvSpPr/>
            <p:nvPr/>
          </p:nvSpPr>
          <p:spPr>
            <a:xfrm>
              <a:off x="5293876" y="1189999"/>
              <a:ext cx="3573600" cy="669000"/>
            </a:xfrm>
            <a:prstGeom prst="chevron">
              <a:avLst>
                <a:gd fmla="val 50000" name="adj"/>
              </a:avLst>
            </a:prstGeom>
            <a:solidFill>
              <a:srgbClr val="0E945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Y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2023-2024</a:t>
              </a:r>
              <a:endParaRPr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" name="Google Shape;116;g2d48c5e7306_0_5"/>
            <p:cNvSpPr txBox="1"/>
            <p:nvPr/>
          </p:nvSpPr>
          <p:spPr>
            <a:xfrm>
              <a:off x="6000882" y="2057133"/>
              <a:ext cx="2719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PY" sz="1800">
                  <a:latin typeface="Roboto"/>
                  <a:ea typeface="Roboto"/>
                  <a:cs typeface="Roboto"/>
                  <a:sym typeface="Roboto"/>
                </a:rPr>
                <a:t>Fortalecimiento organizativo y de la SEGURIDAD ALIMENTARIA de Kuña Guapa., </a:t>
              </a:r>
              <a:endParaRPr b="1" sz="1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7" name="Google Shape;117;g2d48c5e7306_0_5"/>
          <p:cNvGrpSpPr/>
          <p:nvPr/>
        </p:nvGrpSpPr>
        <p:grpSpPr>
          <a:xfrm>
            <a:off x="0" y="1586625"/>
            <a:ext cx="3303506" cy="4643653"/>
            <a:chOff x="0" y="1189999"/>
            <a:chExt cx="2477691" cy="3482827"/>
          </a:xfrm>
        </p:grpSpPr>
        <p:sp>
          <p:nvSpPr>
            <p:cNvPr id="118" name="Google Shape;118;g2d48c5e7306_0_5"/>
            <p:cNvSpPr/>
            <p:nvPr/>
          </p:nvSpPr>
          <p:spPr>
            <a:xfrm>
              <a:off x="0" y="1189999"/>
              <a:ext cx="2397600" cy="669000"/>
            </a:xfrm>
            <a:prstGeom prst="homePlate">
              <a:avLst>
                <a:gd fmla="val 50000" name="adj"/>
              </a:avLst>
            </a:prstGeom>
            <a:solidFill>
              <a:srgbClr val="08563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Y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2021</a:t>
              </a:r>
              <a:endParaRPr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9" name="Google Shape;119;g2d48c5e7306_0_5"/>
            <p:cNvSpPr txBox="1"/>
            <p:nvPr/>
          </p:nvSpPr>
          <p:spPr>
            <a:xfrm>
              <a:off x="241491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PY" sz="1800">
                  <a:latin typeface="Roboto"/>
                  <a:ea typeface="Roboto"/>
                  <a:cs typeface="Roboto"/>
                  <a:sym typeface="Roboto"/>
                </a:rPr>
                <a:t>CREACIÓN</a:t>
              </a:r>
              <a:r>
                <a:rPr b="1" lang="es-PY" sz="1800">
                  <a:latin typeface="Roboto"/>
                  <a:ea typeface="Roboto"/>
                  <a:cs typeface="Roboto"/>
                  <a:sym typeface="Roboto"/>
                </a:rPr>
                <a:t> DE KUÑA GUAPA COMO </a:t>
              </a:r>
              <a:r>
                <a:rPr b="1" lang="es-PY" sz="1800">
                  <a:latin typeface="Roboto"/>
                  <a:ea typeface="Roboto"/>
                  <a:cs typeface="Roboto"/>
                  <a:sym typeface="Roboto"/>
                </a:rPr>
                <a:t>ORGANIZACIÓN</a:t>
              </a:r>
              <a:endParaRPr b="1" sz="1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0" name="Google Shape;120;g2d48c5e7306_0_5"/>
          <p:cNvGrpSpPr/>
          <p:nvPr/>
        </p:nvGrpSpPr>
        <p:grpSpPr>
          <a:xfrm>
            <a:off x="2446725" y="1586463"/>
            <a:ext cx="5136272" cy="4643963"/>
            <a:chOff x="2397679" y="1189773"/>
            <a:chExt cx="3852300" cy="3483059"/>
          </a:xfrm>
        </p:grpSpPr>
        <p:sp>
          <p:nvSpPr>
            <p:cNvPr id="121" name="Google Shape;121;g2d48c5e7306_0_5"/>
            <p:cNvSpPr/>
            <p:nvPr/>
          </p:nvSpPr>
          <p:spPr>
            <a:xfrm>
              <a:off x="2397679" y="1189773"/>
              <a:ext cx="3852300" cy="669000"/>
            </a:xfrm>
            <a:prstGeom prst="chevron">
              <a:avLst>
                <a:gd fmla="val 50000" name="adj"/>
              </a:avLst>
            </a:prstGeom>
            <a:solidFill>
              <a:srgbClr val="0B774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Y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2022</a:t>
              </a:r>
              <a:endParaRPr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2" name="Google Shape;122;g2d48c5e7306_0_5"/>
            <p:cNvSpPr txBox="1"/>
            <p:nvPr/>
          </p:nvSpPr>
          <p:spPr>
            <a:xfrm>
              <a:off x="2839721" y="2057133"/>
              <a:ext cx="29199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PY" sz="1800">
                  <a:latin typeface="Roboto"/>
                  <a:ea typeface="Roboto"/>
                  <a:cs typeface="Roboto"/>
                  <a:sym typeface="Roboto"/>
                </a:rPr>
                <a:t>Formalización</a:t>
              </a:r>
              <a:r>
                <a:rPr b="1" lang="es-PY" sz="1800">
                  <a:latin typeface="Roboto"/>
                  <a:ea typeface="Roboto"/>
                  <a:cs typeface="Roboto"/>
                  <a:sym typeface="Roboto"/>
                </a:rPr>
                <a:t> legal de Kuña Guapa, inicio de proyecto de huertas familiares con el apoyo de la ONG Decidamos Campaña por la </a:t>
              </a:r>
              <a:r>
                <a:rPr b="1" lang="es-PY" sz="1800">
                  <a:latin typeface="Roboto"/>
                  <a:ea typeface="Roboto"/>
                  <a:cs typeface="Roboto"/>
                  <a:sym typeface="Roboto"/>
                </a:rPr>
                <a:t>expresión</a:t>
              </a:r>
              <a:r>
                <a:rPr b="1" lang="es-PY" sz="1800">
                  <a:latin typeface="Roboto"/>
                  <a:ea typeface="Roboto"/>
                  <a:cs typeface="Roboto"/>
                  <a:sym typeface="Roboto"/>
                </a:rPr>
                <a:t> ciudadana.</a:t>
              </a:r>
              <a:endParaRPr b="1" sz="1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3" name="Google Shape;123;g2d48c5e7306_0_5"/>
          <p:cNvSpPr/>
          <p:nvPr/>
        </p:nvSpPr>
        <p:spPr>
          <a:xfrm>
            <a:off x="9483325" y="4054075"/>
            <a:ext cx="2339700" cy="12681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2d48c5e7306_0_5"/>
          <p:cNvSpPr txBox="1"/>
          <p:nvPr/>
        </p:nvSpPr>
        <p:spPr>
          <a:xfrm>
            <a:off x="9715525" y="4179175"/>
            <a:ext cx="1875300" cy="10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PY" sz="2400">
                <a:solidFill>
                  <a:schemeClr val="lt1"/>
                </a:solidFill>
              </a:rPr>
              <a:t>50 socias, 40 huertas.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125" name="Google Shape;125;g2d48c5e7306_0_5"/>
          <p:cNvSpPr/>
          <p:nvPr/>
        </p:nvSpPr>
        <p:spPr>
          <a:xfrm>
            <a:off x="3732600" y="4661275"/>
            <a:ext cx="5322000" cy="1428900"/>
          </a:xfrm>
          <a:prstGeom prst="rect">
            <a:avLst/>
          </a:prstGeom>
          <a:solidFill>
            <a:srgbClr val="274E1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2d48c5e7306_0_5"/>
          <p:cNvSpPr txBox="1"/>
          <p:nvPr/>
        </p:nvSpPr>
        <p:spPr>
          <a:xfrm>
            <a:off x="3825450" y="4822025"/>
            <a:ext cx="5136300" cy="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1800">
                <a:solidFill>
                  <a:schemeClr val="lt1"/>
                </a:solidFill>
              </a:rPr>
              <a:t>Proyecto “Empoderamiento </a:t>
            </a:r>
            <a:r>
              <a:rPr lang="es-PY" sz="1800">
                <a:solidFill>
                  <a:schemeClr val="lt1"/>
                </a:solidFill>
              </a:rPr>
              <a:t>económico</a:t>
            </a:r>
            <a:r>
              <a:rPr lang="es-PY" sz="1800">
                <a:solidFill>
                  <a:schemeClr val="lt1"/>
                </a:solidFill>
              </a:rPr>
              <a:t>, social y </a:t>
            </a:r>
            <a:r>
              <a:rPr lang="es-PY" sz="1800">
                <a:solidFill>
                  <a:schemeClr val="lt1"/>
                </a:solidFill>
              </a:rPr>
              <a:t>político</a:t>
            </a:r>
            <a:r>
              <a:rPr lang="es-PY" sz="1800">
                <a:solidFill>
                  <a:schemeClr val="lt1"/>
                </a:solidFill>
              </a:rPr>
              <a:t> para miembros de la </a:t>
            </a:r>
            <a:r>
              <a:rPr lang="es-PY" sz="1800">
                <a:solidFill>
                  <a:schemeClr val="lt1"/>
                </a:solidFill>
              </a:rPr>
              <a:t>organización</a:t>
            </a:r>
            <a:r>
              <a:rPr lang="es-PY" sz="1800">
                <a:solidFill>
                  <a:schemeClr val="lt1"/>
                </a:solidFill>
              </a:rPr>
              <a:t> Kuña Guapa, del asentamiento Flor de Itapuami”, con el apoyo solidario de Manos Unidas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27" name="Google Shape;127;g2d48c5e7306_0_5"/>
          <p:cNvSpPr/>
          <p:nvPr/>
        </p:nvSpPr>
        <p:spPr>
          <a:xfrm rot="5400000">
            <a:off x="10679900" y="3589725"/>
            <a:ext cx="357300" cy="303600"/>
          </a:xfrm>
          <a:prstGeom prst="rightArrow">
            <a:avLst>
              <a:gd fmla="val 10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g2d48c5e7306_0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4100" y="1044800"/>
            <a:ext cx="5223424" cy="440229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2d48c5e7306_0_9"/>
          <p:cNvSpPr/>
          <p:nvPr/>
        </p:nvSpPr>
        <p:spPr>
          <a:xfrm>
            <a:off x="303600" y="178575"/>
            <a:ext cx="3822000" cy="660900"/>
          </a:xfrm>
          <a:prstGeom prst="rect">
            <a:avLst/>
          </a:prstGeom>
          <a:solidFill>
            <a:srgbClr val="274E1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2d48c5e7306_0_9"/>
          <p:cNvSpPr txBox="1"/>
          <p:nvPr/>
        </p:nvSpPr>
        <p:spPr>
          <a:xfrm>
            <a:off x="303600" y="275000"/>
            <a:ext cx="4625700" cy="2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2400">
                <a:solidFill>
                  <a:schemeClr val="lt1"/>
                </a:solidFill>
              </a:rPr>
              <a:t>Agroecología</a:t>
            </a:r>
            <a:r>
              <a:rPr lang="es-PY" sz="2400">
                <a:solidFill>
                  <a:schemeClr val="lt1"/>
                </a:solidFill>
              </a:rPr>
              <a:t> urbana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135" name="Google Shape;135;g2d48c5e7306_0_9"/>
          <p:cNvPicPr preferRelativeResize="0"/>
          <p:nvPr/>
        </p:nvPicPr>
        <p:blipFill rotWithShape="1">
          <a:blip r:embed="rId5">
            <a:alphaModFix/>
          </a:blip>
          <a:srcRect b="-7132" l="2990" r="-2990" t="14856"/>
          <a:stretch/>
        </p:blipFill>
        <p:spPr>
          <a:xfrm>
            <a:off x="1350650" y="1044800"/>
            <a:ext cx="4893450" cy="47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2d48c5e7306_0_9"/>
          <p:cNvSpPr/>
          <p:nvPr/>
        </p:nvSpPr>
        <p:spPr>
          <a:xfrm>
            <a:off x="6918275" y="1980838"/>
            <a:ext cx="2937900" cy="660900"/>
          </a:xfrm>
          <a:prstGeom prst="rect">
            <a:avLst/>
          </a:prstGeom>
          <a:solidFill>
            <a:srgbClr val="274E1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2d48c5e7306_0_9"/>
          <p:cNvSpPr txBox="1"/>
          <p:nvPr/>
        </p:nvSpPr>
        <p:spPr>
          <a:xfrm>
            <a:off x="7001000" y="2034400"/>
            <a:ext cx="3071700" cy="5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1900">
                <a:solidFill>
                  <a:schemeClr val="lt1"/>
                </a:solidFill>
              </a:rPr>
              <a:t>Superficies pequeñas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138" name="Google Shape;138;g2d48c5e7306_0_9"/>
          <p:cNvSpPr/>
          <p:nvPr/>
        </p:nvSpPr>
        <p:spPr>
          <a:xfrm>
            <a:off x="4795425" y="1044800"/>
            <a:ext cx="3589800" cy="769500"/>
          </a:xfrm>
          <a:prstGeom prst="rect">
            <a:avLst/>
          </a:prstGeom>
          <a:solidFill>
            <a:srgbClr val="274E1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2d48c5e7306_0_9"/>
          <p:cNvSpPr txBox="1"/>
          <p:nvPr/>
        </p:nvSpPr>
        <p:spPr>
          <a:xfrm>
            <a:off x="4893600" y="1044800"/>
            <a:ext cx="3750600" cy="9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1900">
                <a:solidFill>
                  <a:schemeClr val="lt1"/>
                </a:solidFill>
              </a:rPr>
              <a:t>Producción en suelo directo</a:t>
            </a:r>
            <a:endParaRPr sz="1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1900">
                <a:solidFill>
                  <a:schemeClr val="lt1"/>
                </a:solidFill>
              </a:rPr>
              <a:t>producción en contenedores</a:t>
            </a:r>
            <a:endParaRPr sz="1900">
              <a:solidFill>
                <a:schemeClr val="lt1"/>
              </a:solidFill>
            </a:endParaRPr>
          </a:p>
        </p:txBody>
      </p:sp>
      <p:pic>
        <p:nvPicPr>
          <p:cNvPr id="140" name="Google Shape;140;g2d48c5e7306_0_9"/>
          <p:cNvPicPr preferRelativeResize="0"/>
          <p:nvPr/>
        </p:nvPicPr>
        <p:blipFill rotWithShape="1">
          <a:blip r:embed="rId6">
            <a:alphaModFix/>
          </a:blip>
          <a:srcRect b="4011" l="20118" r="2708" t="26456"/>
          <a:stretch/>
        </p:blipFill>
        <p:spPr>
          <a:xfrm>
            <a:off x="500075" y="2658000"/>
            <a:ext cx="2428874" cy="290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2d48c5e7306_0_9"/>
          <p:cNvPicPr preferRelativeResize="0"/>
          <p:nvPr/>
        </p:nvPicPr>
        <p:blipFill rotWithShape="1">
          <a:blip r:embed="rId7">
            <a:alphaModFix/>
          </a:blip>
          <a:srcRect b="20309" l="-2080" r="2079" t="-20310"/>
          <a:stretch/>
        </p:blipFill>
        <p:spPr>
          <a:xfrm>
            <a:off x="9251150" y="2498188"/>
            <a:ext cx="2428874" cy="322772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2d48c5e7306_0_9"/>
          <p:cNvSpPr/>
          <p:nvPr/>
        </p:nvSpPr>
        <p:spPr>
          <a:xfrm>
            <a:off x="2011450" y="1980850"/>
            <a:ext cx="3750600" cy="919800"/>
          </a:xfrm>
          <a:prstGeom prst="rect">
            <a:avLst/>
          </a:prstGeom>
          <a:solidFill>
            <a:srgbClr val="274E1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2d48c5e7306_0_9"/>
          <p:cNvSpPr txBox="1"/>
          <p:nvPr/>
        </p:nvSpPr>
        <p:spPr>
          <a:xfrm>
            <a:off x="2107400" y="2056000"/>
            <a:ext cx="3482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1900">
                <a:solidFill>
                  <a:schemeClr val="lt1"/>
                </a:solidFill>
              </a:rPr>
              <a:t>Cohabitan </a:t>
            </a:r>
            <a:r>
              <a:rPr lang="es-PY" sz="1900">
                <a:solidFill>
                  <a:schemeClr val="lt1"/>
                </a:solidFill>
              </a:rPr>
              <a:t>jardín</a:t>
            </a:r>
            <a:r>
              <a:rPr lang="es-PY" sz="1900">
                <a:solidFill>
                  <a:schemeClr val="lt1"/>
                </a:solidFill>
              </a:rPr>
              <a:t>, huerta, frutales y medicinales</a:t>
            </a:r>
            <a:endParaRPr sz="1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d48c5e7306_0_13"/>
          <p:cNvSpPr/>
          <p:nvPr/>
        </p:nvSpPr>
        <p:spPr>
          <a:xfrm>
            <a:off x="303600" y="214325"/>
            <a:ext cx="6876000" cy="714300"/>
          </a:xfrm>
          <a:prstGeom prst="rect">
            <a:avLst/>
          </a:prstGeom>
          <a:solidFill>
            <a:srgbClr val="274E1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2d48c5e7306_0_13"/>
          <p:cNvSpPr txBox="1"/>
          <p:nvPr/>
        </p:nvSpPr>
        <p:spPr>
          <a:xfrm>
            <a:off x="500050" y="294425"/>
            <a:ext cx="10287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2400">
                <a:solidFill>
                  <a:schemeClr val="lt1"/>
                </a:solidFill>
              </a:rPr>
              <a:t>EL SUELO COMO RECURSO FUNDAMENTAL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50" name="Google Shape;150;g2d48c5e7306_0_13"/>
          <p:cNvSpPr/>
          <p:nvPr/>
        </p:nvSpPr>
        <p:spPr>
          <a:xfrm>
            <a:off x="5509600" y="2517975"/>
            <a:ext cx="2679000" cy="893100"/>
          </a:xfrm>
          <a:prstGeom prst="rect">
            <a:avLst/>
          </a:prstGeom>
          <a:solidFill>
            <a:srgbClr val="274E1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2d48c5e7306_0_13"/>
          <p:cNvSpPr txBox="1"/>
          <p:nvPr/>
        </p:nvSpPr>
        <p:spPr>
          <a:xfrm>
            <a:off x="5554250" y="2517975"/>
            <a:ext cx="2679000" cy="8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2400">
                <a:solidFill>
                  <a:schemeClr val="lt1"/>
                </a:solidFill>
              </a:rPr>
              <a:t>Recuperación</a:t>
            </a:r>
            <a:r>
              <a:rPr lang="es-PY" sz="2400">
                <a:solidFill>
                  <a:schemeClr val="lt1"/>
                </a:solidFill>
              </a:rPr>
              <a:t> de suelo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152" name="Google Shape;152;g2d48c5e7306_0_13"/>
          <p:cNvPicPr preferRelativeResize="0"/>
          <p:nvPr/>
        </p:nvPicPr>
        <p:blipFill rotWithShape="1">
          <a:blip r:embed="rId4">
            <a:alphaModFix/>
          </a:blip>
          <a:srcRect b="0" l="0" r="0" t="17898"/>
          <a:stretch/>
        </p:blipFill>
        <p:spPr>
          <a:xfrm>
            <a:off x="732225" y="1133650"/>
            <a:ext cx="4554151" cy="434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2d48c5e7306_0_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11850" y="1133627"/>
            <a:ext cx="3456501" cy="45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2d48c5e7306_0_13"/>
          <p:cNvSpPr/>
          <p:nvPr/>
        </p:nvSpPr>
        <p:spPr>
          <a:xfrm>
            <a:off x="5509613" y="3482600"/>
            <a:ext cx="2679000" cy="2499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d48c5e7306_0_17"/>
          <p:cNvSpPr/>
          <p:nvPr/>
        </p:nvSpPr>
        <p:spPr>
          <a:xfrm>
            <a:off x="375050" y="321475"/>
            <a:ext cx="7572300" cy="714300"/>
          </a:xfrm>
          <a:prstGeom prst="rect">
            <a:avLst/>
          </a:prstGeom>
          <a:solidFill>
            <a:srgbClr val="274E1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2d48c5e7306_0_17"/>
          <p:cNvSpPr txBox="1"/>
          <p:nvPr/>
        </p:nvSpPr>
        <p:spPr>
          <a:xfrm>
            <a:off x="500075" y="366025"/>
            <a:ext cx="10697700" cy="6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2400">
                <a:solidFill>
                  <a:schemeClr val="lt1"/>
                </a:solidFill>
              </a:rPr>
              <a:t>TÉCNICAS</a:t>
            </a:r>
            <a:r>
              <a:rPr lang="es-PY" sz="2400">
                <a:solidFill>
                  <a:schemeClr val="lt1"/>
                </a:solidFill>
              </a:rPr>
              <a:t> DE MEJORAMIENTO DE SUELO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61" name="Google Shape;161;g2d48c5e7306_0_17"/>
          <p:cNvSpPr txBox="1"/>
          <p:nvPr/>
        </p:nvSpPr>
        <p:spPr>
          <a:xfrm>
            <a:off x="375050" y="1250150"/>
            <a:ext cx="10287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2400">
                <a:solidFill>
                  <a:schemeClr val="dk1"/>
                </a:solidFill>
              </a:rPr>
              <a:t>-</a:t>
            </a:r>
            <a:r>
              <a:rPr lang="es-PY" sz="2400">
                <a:solidFill>
                  <a:schemeClr val="dk1"/>
                </a:solidFill>
              </a:rPr>
              <a:t>Formación</a:t>
            </a:r>
            <a:r>
              <a:rPr lang="es-PY" sz="2400">
                <a:solidFill>
                  <a:schemeClr val="dk1"/>
                </a:solidFill>
              </a:rPr>
              <a:t> de tablones y cultivo en macetas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62" name="Google Shape;162;g2d48c5e7306_0_17"/>
          <p:cNvSpPr txBox="1"/>
          <p:nvPr/>
        </p:nvSpPr>
        <p:spPr>
          <a:xfrm>
            <a:off x="375050" y="1911400"/>
            <a:ext cx="10287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2400">
                <a:solidFill>
                  <a:schemeClr val="dk1"/>
                </a:solidFill>
              </a:rPr>
              <a:t>-Abonado con m.o de origen vegetal y animal </a:t>
            </a:r>
            <a:r>
              <a:rPr b="1" lang="es-PY" sz="2400">
                <a:solidFill>
                  <a:schemeClr val="dk1"/>
                </a:solidFill>
              </a:rPr>
              <a:t>presentes en la comunidad;</a:t>
            </a:r>
            <a:r>
              <a:rPr lang="es-PY" sz="2400">
                <a:solidFill>
                  <a:schemeClr val="dk1"/>
                </a:solidFill>
              </a:rPr>
              <a:t> </a:t>
            </a:r>
            <a:r>
              <a:rPr lang="es-PY" sz="2400">
                <a:solidFill>
                  <a:schemeClr val="dk1"/>
                </a:solidFill>
              </a:rPr>
              <a:t>estiércol</a:t>
            </a:r>
            <a:r>
              <a:rPr lang="es-PY" sz="2400">
                <a:solidFill>
                  <a:schemeClr val="dk1"/>
                </a:solidFill>
              </a:rPr>
              <a:t> vacuno, gallinaza, hojarasca, mantillo de bosque, cenizas y cobertura seca.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63" name="Google Shape;163;g2d48c5e7306_0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10650" y="3500650"/>
            <a:ext cx="1937075" cy="242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2d48c5e7306_0_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3950" y="3637700"/>
            <a:ext cx="2669374" cy="20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2d48c5e7306_0_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45725" y="3500650"/>
            <a:ext cx="3223050" cy="242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2d48c5e7306_0_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21175" y="3502800"/>
            <a:ext cx="1937076" cy="2426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d48c5e7306_0_21"/>
          <p:cNvSpPr/>
          <p:nvPr/>
        </p:nvSpPr>
        <p:spPr>
          <a:xfrm>
            <a:off x="535775" y="196450"/>
            <a:ext cx="7643700" cy="839400"/>
          </a:xfrm>
          <a:prstGeom prst="rect">
            <a:avLst/>
          </a:prstGeom>
          <a:solidFill>
            <a:srgbClr val="274E1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2d48c5e7306_0_21"/>
          <p:cNvSpPr txBox="1"/>
          <p:nvPr/>
        </p:nvSpPr>
        <p:spPr>
          <a:xfrm>
            <a:off x="794675" y="339100"/>
            <a:ext cx="10287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2400">
                <a:solidFill>
                  <a:schemeClr val="lt1"/>
                </a:solidFill>
              </a:rPr>
              <a:t>MANEJO </a:t>
            </a:r>
            <a:r>
              <a:rPr lang="es-PY" sz="2400">
                <a:solidFill>
                  <a:schemeClr val="lt1"/>
                </a:solidFill>
              </a:rPr>
              <a:t>AGROECOLÓGICO</a:t>
            </a:r>
            <a:r>
              <a:rPr lang="es-PY" sz="2400">
                <a:solidFill>
                  <a:schemeClr val="lt1"/>
                </a:solidFill>
              </a:rPr>
              <a:t> DE LAS HUERTAS</a:t>
            </a:r>
            <a:endParaRPr sz="2400">
              <a:solidFill>
                <a:schemeClr val="lt1"/>
              </a:solidFill>
            </a:endParaRPr>
          </a:p>
        </p:txBody>
      </p:sp>
      <p:grpSp>
        <p:nvGrpSpPr>
          <p:cNvPr id="173" name="Google Shape;173;g2d48c5e7306_0_21"/>
          <p:cNvGrpSpPr/>
          <p:nvPr/>
        </p:nvGrpSpPr>
        <p:grpSpPr>
          <a:xfrm>
            <a:off x="3842539" y="1321422"/>
            <a:ext cx="3462166" cy="4107957"/>
            <a:chOff x="3071443" y="2013851"/>
            <a:chExt cx="1944600" cy="1569600"/>
          </a:xfrm>
        </p:grpSpPr>
        <p:sp>
          <p:nvSpPr>
            <p:cNvPr id="174" name="Google Shape;174;g2d48c5e7306_0_21"/>
            <p:cNvSpPr/>
            <p:nvPr/>
          </p:nvSpPr>
          <p:spPr>
            <a:xfrm flipH="1" rot="10800000">
              <a:off x="3071443" y="2013851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0B774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g2d48c5e7306_0_21"/>
            <p:cNvSpPr txBox="1"/>
            <p:nvPr/>
          </p:nvSpPr>
          <p:spPr>
            <a:xfrm>
              <a:off x="3317893" y="2133553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PY" sz="2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Promoción</a:t>
              </a:r>
              <a:r>
                <a:rPr b="1" lang="es-PY" sz="2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de la diversidad</a:t>
              </a:r>
              <a:endParaRPr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6" name="Google Shape;176;g2d48c5e7306_0_21"/>
            <p:cNvSpPr txBox="1"/>
            <p:nvPr/>
          </p:nvSpPr>
          <p:spPr>
            <a:xfrm>
              <a:off x="3126197" y="2602420"/>
              <a:ext cx="18351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-3683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Roboto"/>
                <a:buAutoNum type="arabicPeriod"/>
              </a:pPr>
              <a:r>
                <a:rPr lang="es-PY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Policultivos con especies compañeras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Roboto"/>
                <a:buAutoNum type="arabicPeriod"/>
              </a:pPr>
              <a:r>
                <a:rPr lang="es-PY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Cultivos </a:t>
              </a:r>
              <a:r>
                <a:rPr lang="es-PY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específicos</a:t>
              </a:r>
              <a:r>
                <a:rPr lang="es-PY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por temporada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Roboto"/>
                <a:buAutoNum type="arabicPeriod"/>
              </a:pPr>
              <a:r>
                <a:rPr lang="es-PY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Medicinales, frutales y florales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7" name="Google Shape;177;g2d48c5e7306_0_21"/>
          <p:cNvGrpSpPr/>
          <p:nvPr/>
        </p:nvGrpSpPr>
        <p:grpSpPr>
          <a:xfrm>
            <a:off x="242925" y="1321541"/>
            <a:ext cx="3599586" cy="4107957"/>
            <a:chOff x="1123002" y="2013875"/>
            <a:chExt cx="1948460" cy="1569600"/>
          </a:xfrm>
        </p:grpSpPr>
        <p:sp>
          <p:nvSpPr>
            <p:cNvPr id="178" name="Google Shape;178;g2d48c5e7306_0_21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0E945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g2d48c5e7306_0_21"/>
            <p:cNvSpPr txBox="1"/>
            <p:nvPr/>
          </p:nvSpPr>
          <p:spPr>
            <a:xfrm>
              <a:off x="1123002" y="2087392"/>
              <a:ext cx="1886700" cy="55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PY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Manejo </a:t>
              </a:r>
              <a:r>
                <a:rPr b="1" lang="es-PY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ecológico</a:t>
              </a:r>
              <a:r>
                <a:rPr b="1" lang="es-PY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del suelo: componente complejo, viviente y </a:t>
              </a:r>
              <a:r>
                <a:rPr b="1" lang="es-PY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dinámico</a:t>
              </a:r>
              <a:endParaRPr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0" name="Google Shape;180;g2d48c5e7306_0_21"/>
            <p:cNvSpPr txBox="1"/>
            <p:nvPr/>
          </p:nvSpPr>
          <p:spPr>
            <a:xfrm>
              <a:off x="1225604" y="2677152"/>
              <a:ext cx="1681500" cy="77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-3873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500"/>
                <a:buFont typeface="Roboto"/>
                <a:buAutoNum type="arabicPeriod"/>
              </a:pPr>
              <a:r>
                <a:rPr lang="es-PY" sz="2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Disponibilidad de nutrientes</a:t>
              </a:r>
              <a:endParaRPr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619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Roboto"/>
                <a:buAutoNum type="arabicPeriod"/>
              </a:pPr>
              <a:r>
                <a:rPr lang="es-PY" sz="2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Profundidad, textura e </a:t>
              </a:r>
              <a:r>
                <a:rPr lang="es-PY" sz="2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infiltración</a:t>
              </a:r>
              <a:endParaRPr sz="2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1" name="Google Shape;181;g2d48c5e7306_0_21"/>
          <p:cNvGrpSpPr/>
          <p:nvPr/>
        </p:nvGrpSpPr>
        <p:grpSpPr>
          <a:xfrm>
            <a:off x="7304754" y="1321427"/>
            <a:ext cx="4758102" cy="4107957"/>
            <a:chOff x="5015938" y="2013875"/>
            <a:chExt cx="3001200" cy="1569600"/>
          </a:xfrm>
        </p:grpSpPr>
        <p:sp>
          <p:nvSpPr>
            <p:cNvPr id="182" name="Google Shape;182;g2d48c5e7306_0_21"/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08563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</p:txBody>
        </p:sp>
        <p:sp>
          <p:nvSpPr>
            <p:cNvPr id="183" name="Google Shape;183;g2d48c5e7306_0_21"/>
            <p:cNvSpPr txBox="1"/>
            <p:nvPr/>
          </p:nvSpPr>
          <p:spPr>
            <a:xfrm>
              <a:off x="5307984" y="2126735"/>
              <a:ext cx="24171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PY" sz="2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Control ecologico de insectos no </a:t>
              </a:r>
              <a:r>
                <a:rPr b="1" lang="es-PY" sz="2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benéficos y enfermedades</a:t>
              </a:r>
              <a:endParaRPr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4" name="Google Shape;184;g2d48c5e7306_0_21"/>
            <p:cNvSpPr txBox="1"/>
            <p:nvPr/>
          </p:nvSpPr>
          <p:spPr>
            <a:xfrm>
              <a:off x="5307990" y="2562953"/>
              <a:ext cx="25845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Y" sz="17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Principales ataques se dan por hormigas cortadoras, arañuelas y gusanos</a:t>
              </a:r>
              <a:endParaRPr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36550" lvl="0" marL="457200" rtl="0" algn="l">
                <a:lnSpc>
                  <a:spcPct val="115000"/>
                </a:lnSpc>
                <a:spcBef>
                  <a:spcPts val="210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Roboto"/>
                <a:buAutoNum type="arabicPeriod"/>
              </a:pPr>
              <a:r>
                <a:rPr lang="es-PY" sz="17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Purines de ajo, jaguaretepo y mbaysyvo</a:t>
              </a:r>
              <a:endParaRPr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365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Roboto"/>
                <a:buAutoNum type="arabicPeriod"/>
              </a:pPr>
              <a:r>
                <a:rPr lang="es-PY" sz="17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APICHI</a:t>
              </a:r>
              <a:endParaRPr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365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Roboto"/>
                <a:buAutoNum type="arabicPeriod"/>
              </a:pPr>
              <a:r>
                <a:rPr lang="es-PY" sz="17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Caldo de cenizas</a:t>
              </a:r>
              <a:endParaRPr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5" name="Google Shape;185;g2d48c5e7306_0_21"/>
          <p:cNvGrpSpPr/>
          <p:nvPr/>
        </p:nvGrpSpPr>
        <p:grpSpPr>
          <a:xfrm>
            <a:off x="7014145" y="3351448"/>
            <a:ext cx="531116" cy="554085"/>
            <a:chOff x="4858109" y="2631368"/>
            <a:chExt cx="316442" cy="315000"/>
          </a:xfrm>
        </p:grpSpPr>
        <p:sp>
          <p:nvSpPr>
            <p:cNvPr id="186" name="Google Shape;186;g2d48c5e7306_0_21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g2d48c5e7306_0_21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fmla="val 32020" name="adj1"/>
                <a:gd fmla="val 66970" name="adj2"/>
              </a:avLst>
            </a:prstGeom>
            <a:solidFill>
              <a:srgbClr val="0B774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s-PY" sz="1900"/>
              </a:br>
              <a:endParaRPr sz="1900"/>
            </a:p>
          </p:txBody>
        </p:sp>
      </p:grpSp>
      <p:grpSp>
        <p:nvGrpSpPr>
          <p:cNvPr id="188" name="Google Shape;188;g2d48c5e7306_0_21"/>
          <p:cNvGrpSpPr/>
          <p:nvPr/>
        </p:nvGrpSpPr>
        <p:grpSpPr>
          <a:xfrm>
            <a:off x="3612518" y="3255303"/>
            <a:ext cx="531116" cy="554085"/>
            <a:chOff x="4858109" y="2631368"/>
            <a:chExt cx="316442" cy="315000"/>
          </a:xfrm>
        </p:grpSpPr>
        <p:sp>
          <p:nvSpPr>
            <p:cNvPr id="189" name="Google Shape;189;g2d48c5e7306_0_21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g2d48c5e7306_0_21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fmla="val 32020" name="adj1"/>
                <a:gd fmla="val 66970" name="adj2"/>
              </a:avLst>
            </a:prstGeom>
            <a:solidFill>
              <a:srgbClr val="0B774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s-PY" sz="1900"/>
              </a:br>
              <a:endParaRPr sz="190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d48c5e7306_0_25"/>
          <p:cNvSpPr/>
          <p:nvPr/>
        </p:nvSpPr>
        <p:spPr>
          <a:xfrm>
            <a:off x="285750" y="285750"/>
            <a:ext cx="4875600" cy="7500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2d48c5e7306_0_25"/>
          <p:cNvSpPr txBox="1"/>
          <p:nvPr/>
        </p:nvSpPr>
        <p:spPr>
          <a:xfrm>
            <a:off x="428625" y="410775"/>
            <a:ext cx="4661400" cy="5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PY" sz="2400">
                <a:solidFill>
                  <a:schemeClr val="lt1"/>
                </a:solidFill>
              </a:rPr>
              <a:t>RESULTADOS Y ANALISIS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197" name="Google Shape;197;g2d48c5e7306_0_25"/>
          <p:cNvSpPr txBox="1"/>
          <p:nvPr/>
        </p:nvSpPr>
        <p:spPr>
          <a:xfrm>
            <a:off x="642950" y="3250350"/>
            <a:ext cx="4018500" cy="18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1800">
                <a:solidFill>
                  <a:schemeClr val="dk1"/>
                </a:solidFill>
              </a:rPr>
              <a:t>-</a:t>
            </a:r>
            <a:r>
              <a:rPr lang="es-PY" sz="1800">
                <a:solidFill>
                  <a:schemeClr val="dk1"/>
                </a:solidFill>
              </a:rPr>
              <a:t>Creación</a:t>
            </a:r>
            <a:r>
              <a:rPr lang="es-PY" sz="1800">
                <a:solidFill>
                  <a:schemeClr val="dk1"/>
                </a:solidFill>
              </a:rPr>
              <a:t> de lazos comunitarios, mejora de autoestima, confianza, amistad y redes de apoyo, fortalecimiento organizativo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98" name="Google Shape;198;g2d48c5e7306_0_25"/>
          <p:cNvSpPr txBox="1"/>
          <p:nvPr/>
        </p:nvSpPr>
        <p:spPr>
          <a:xfrm>
            <a:off x="7983175" y="5268525"/>
            <a:ext cx="3875400" cy="5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2000">
                <a:solidFill>
                  <a:schemeClr val="dk1"/>
                </a:solidFill>
              </a:rPr>
              <a:t>-Acciones concretas de incidencia </a:t>
            </a:r>
            <a:r>
              <a:rPr lang="es-PY" sz="2000">
                <a:solidFill>
                  <a:schemeClr val="dk1"/>
                </a:solidFill>
              </a:rPr>
              <a:t>política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199" name="Google Shape;199;g2d48c5e7306_0_25"/>
          <p:cNvGrpSpPr/>
          <p:nvPr/>
        </p:nvGrpSpPr>
        <p:grpSpPr>
          <a:xfrm>
            <a:off x="6946276" y="1413775"/>
            <a:ext cx="5376973" cy="1719557"/>
            <a:chOff x="5209838" y="1060358"/>
            <a:chExt cx="4032830" cy="1289700"/>
          </a:xfrm>
        </p:grpSpPr>
        <p:sp>
          <p:nvSpPr>
            <p:cNvPr id="200" name="Google Shape;200;g2d48c5e7306_0_25"/>
            <p:cNvSpPr txBox="1"/>
            <p:nvPr/>
          </p:nvSpPr>
          <p:spPr>
            <a:xfrm>
              <a:off x="6228568" y="1060358"/>
              <a:ext cx="30141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PY" sz="1900">
                  <a:latin typeface="Roboto"/>
                  <a:ea typeface="Roboto"/>
                  <a:cs typeface="Roboto"/>
                  <a:sym typeface="Roboto"/>
                </a:rPr>
                <a:t>Dimensión</a:t>
              </a:r>
              <a:r>
                <a:rPr b="1" lang="es-PY" sz="190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b="1" lang="es-PY" sz="1900">
                  <a:latin typeface="Roboto"/>
                  <a:ea typeface="Roboto"/>
                  <a:cs typeface="Roboto"/>
                  <a:sym typeface="Roboto"/>
                </a:rPr>
                <a:t>ecológica</a:t>
              </a:r>
              <a:r>
                <a:rPr b="1" lang="es-PY" sz="1900">
                  <a:latin typeface="Roboto"/>
                  <a:ea typeface="Roboto"/>
                  <a:cs typeface="Roboto"/>
                  <a:sym typeface="Roboto"/>
                </a:rPr>
                <a:t> y </a:t>
              </a:r>
              <a:r>
                <a:rPr b="1" lang="es-PY" sz="1900">
                  <a:latin typeface="Roboto"/>
                  <a:ea typeface="Roboto"/>
                  <a:cs typeface="Roboto"/>
                  <a:sym typeface="Roboto"/>
                </a:rPr>
                <a:t>técnico</a:t>
              </a:r>
              <a:r>
                <a:rPr b="1" lang="es-PY" sz="1900">
                  <a:latin typeface="Roboto"/>
                  <a:ea typeface="Roboto"/>
                  <a:cs typeface="Roboto"/>
                  <a:sym typeface="Roboto"/>
                </a:rPr>
                <a:t> productiva</a:t>
              </a:r>
              <a:endParaRPr b="1" sz="19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-36195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Char char="-"/>
              </a:pPr>
              <a:r>
                <a:rPr lang="es-PY" sz="2000">
                  <a:solidFill>
                    <a:schemeClr val="dk1"/>
                  </a:solidFill>
                </a:rPr>
                <a:t>Hortalizas de forma escalonada, entre los meses de marzo a octubre. Diciembre y enero meses críticos. Lechuga, cebollita, perejil, acelga, tomate, locote, pepino, zanahoria,</a:t>
              </a:r>
              <a:r>
                <a:rPr lang="es-PY" sz="2100">
                  <a:solidFill>
                    <a:schemeClr val="dk1"/>
                  </a:solidFill>
                </a:rPr>
                <a:t> remolacha.</a:t>
              </a:r>
              <a:endParaRPr sz="21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t/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01" name="Google Shape;201;g2d48c5e7306_0_25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cap="flat" cmpd="sng" w="19050">
              <a:solidFill>
                <a:srgbClr val="274E13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02" name="Google Shape;202;g2d48c5e7306_0_25"/>
          <p:cNvGrpSpPr/>
          <p:nvPr/>
        </p:nvGrpSpPr>
        <p:grpSpPr>
          <a:xfrm>
            <a:off x="285748" y="1530797"/>
            <a:ext cx="4716560" cy="1719557"/>
            <a:chOff x="667748" y="2003094"/>
            <a:chExt cx="2857829" cy="1289700"/>
          </a:xfrm>
        </p:grpSpPr>
        <p:sp>
          <p:nvSpPr>
            <p:cNvPr id="203" name="Google Shape;203;g2d48c5e7306_0_25"/>
            <p:cNvSpPr txBox="1"/>
            <p:nvPr/>
          </p:nvSpPr>
          <p:spPr>
            <a:xfrm>
              <a:off x="667748" y="2003094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PY" sz="2200">
                  <a:latin typeface="Roboto"/>
                  <a:ea typeface="Roboto"/>
                  <a:cs typeface="Roboto"/>
                  <a:sym typeface="Roboto"/>
                </a:rPr>
                <a:t>Dimensión sociocultural y </a:t>
              </a:r>
              <a:r>
                <a:rPr b="1" lang="es-PY" sz="2200">
                  <a:latin typeface="Roboto"/>
                  <a:ea typeface="Roboto"/>
                  <a:cs typeface="Roboto"/>
                  <a:sym typeface="Roboto"/>
                </a:rPr>
                <a:t>económica</a:t>
              </a:r>
              <a:endParaRPr b="1" sz="22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04" name="Google Shape;204;g2d48c5e7306_0_25"/>
            <p:cNvCxnSpPr/>
            <p:nvPr/>
          </p:nvCxnSpPr>
          <p:spPr>
            <a:xfrm rot="10800000">
              <a:off x="2891977" y="2808679"/>
              <a:ext cx="633600" cy="0"/>
            </a:xfrm>
            <a:prstGeom prst="straightConnector1">
              <a:avLst/>
            </a:prstGeom>
            <a:noFill/>
            <a:ln cap="flat" cmpd="sng" w="19050">
              <a:solidFill>
                <a:srgbClr val="274E13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05" name="Google Shape;205;g2d48c5e7306_0_25"/>
          <p:cNvGrpSpPr/>
          <p:nvPr/>
        </p:nvGrpSpPr>
        <p:grpSpPr>
          <a:xfrm>
            <a:off x="3956628" y="1203437"/>
            <a:ext cx="5086319" cy="5054003"/>
            <a:chOff x="2662213" y="676344"/>
            <a:chExt cx="3814835" cy="3790597"/>
          </a:xfrm>
        </p:grpSpPr>
        <p:sp>
          <p:nvSpPr>
            <p:cNvPr id="206" name="Google Shape;206;g2d48c5e7306_0_25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fmla="val 12622480" name="adj1"/>
                <a:gd fmla="val 19781569" name="adj2"/>
                <a:gd fmla="val 20773" name="adj3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g2d48c5e7306_0_25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fmla="val 12622480" name="adj1"/>
                <a:gd fmla="val 19662822" name="adj2"/>
                <a:gd fmla="val 20729" name="adj3"/>
              </a:avLst>
            </a:prstGeom>
            <a:solidFill>
              <a:srgbClr val="6AA84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g2d48c5e7306_0_25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fmla="val 12622480" name="adj1"/>
                <a:gd fmla="val 19703271" name="adj2"/>
                <a:gd fmla="val 20851" name="adj3"/>
              </a:avLst>
            </a:prstGeom>
            <a:solidFill>
              <a:srgbClr val="38761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09" name="Google Shape;209;g2d48c5e7306_0_25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210" name="Google Shape;210;g2d48c5e7306_0_25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249C91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g2d48c5e7306_0_25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249C9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2" name="Google Shape;212;g2d48c5e7306_0_25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213" name="Google Shape;213;g2d48c5e7306_0_25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155B55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g2d48c5e7306_0_25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155B55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5" name="Google Shape;215;g2d48c5e7306_0_25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216" name="Google Shape;216;g2d48c5e7306_0_25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1D7E75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g2d48c5e7306_0_25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1D7E75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18" name="Google Shape;218;g2d48c5e7306_0_25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PY" sz="2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03 </a:t>
              </a:r>
              <a:endParaRPr b="1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9" name="Google Shape;219;g2d48c5e7306_0_25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PY" sz="2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01 </a:t>
              </a:r>
              <a:endParaRPr b="1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0" name="Google Shape;220;g2d48c5e7306_0_25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PY" sz="2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02 </a:t>
              </a:r>
              <a:endParaRPr b="1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221" name="Google Shape;221;g2d48c5e7306_0_25"/>
          <p:cNvCxnSpPr/>
          <p:nvPr/>
        </p:nvCxnSpPr>
        <p:spPr>
          <a:xfrm>
            <a:off x="7648806" y="4908297"/>
            <a:ext cx="1137900" cy="38700"/>
          </a:xfrm>
          <a:prstGeom prst="straightConnector1">
            <a:avLst/>
          </a:prstGeom>
          <a:noFill/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222" name="Google Shape;222;g2d48c5e7306_0_25"/>
          <p:cNvSpPr txBox="1"/>
          <p:nvPr/>
        </p:nvSpPr>
        <p:spPr>
          <a:xfrm>
            <a:off x="9108275" y="4518425"/>
            <a:ext cx="29112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PY" sz="1800">
                <a:solidFill>
                  <a:schemeClr val="dk1"/>
                </a:solidFill>
              </a:rPr>
              <a:t>Dimensión</a:t>
            </a:r>
            <a:r>
              <a:rPr b="1" lang="es-PY" sz="1800">
                <a:solidFill>
                  <a:schemeClr val="dk1"/>
                </a:solidFill>
              </a:rPr>
              <a:t> </a:t>
            </a:r>
            <a:r>
              <a:rPr b="1" lang="es-PY" sz="1800">
                <a:solidFill>
                  <a:schemeClr val="dk1"/>
                </a:solidFill>
              </a:rPr>
              <a:t>sociopolítica</a:t>
            </a:r>
            <a:endParaRPr b="1"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2024-10-08T16:17:25Z</dcterms:created>
  <dc:creator>pc2</dc:creator>
</cp:coreProperties>
</file>