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8" r:id="rId10"/>
    <p:sldId id="279" r:id="rId11"/>
    <p:sldId id="287" r:id="rId12"/>
    <p:sldId id="281" r:id="rId13"/>
    <p:sldId id="282" r:id="rId14"/>
    <p:sldId id="283" r:id="rId15"/>
    <p:sldId id="284" r:id="rId16"/>
    <p:sldId id="286" r:id="rId17"/>
    <p:sldId id="280" r:id="rId18"/>
  </p:sldIdLst>
  <p:sldSz cx="12192000" cy="6858000"/>
  <p:notesSz cx="6858000" cy="9144000"/>
  <p:embeddedFontLst>
    <p:embeddedFont>
      <p:font typeface="Corbel" panose="020B0503020204020204" pitchFamily="34" charset="0"/>
      <p:regular r:id="rId20"/>
      <p:bold r:id="rId21"/>
      <p:italic r:id="rId22"/>
      <p:boldItalic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Raleway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hLJNwgREHccBwUkz37SnkghFWr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2715D4-FAE1-4EBD-94AE-E8FA480F3BA5}">
  <a:tblStyle styleId="{5B2715D4-FAE1-4EBD-94AE-E8FA480F3B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4660"/>
  </p:normalViewPr>
  <p:slideViewPr>
    <p:cSldViewPr snapToGrid="0">
      <p:cViewPr>
        <p:scale>
          <a:sx n="66" d="100"/>
          <a:sy n="66" d="100"/>
        </p:scale>
        <p:origin x="840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40" Type="http://customschemas.google.com/relationships/presentationmetadata" Target="meta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vian Motta Martinez" userId="0ea95d7559386e57" providerId="LiveId" clId="{3F46EA6F-30B7-4144-9F05-0742837EAF7B}"/>
    <pc:docChg chg="modSld">
      <pc:chgData name="Vivian Motta Martinez" userId="0ea95d7559386e57" providerId="LiveId" clId="{3F46EA6F-30B7-4144-9F05-0742837EAF7B}" dt="2024-10-23T01:16:02.031" v="18" actId="6549"/>
      <pc:docMkLst>
        <pc:docMk/>
      </pc:docMkLst>
      <pc:sldChg chg="modSp mod">
        <pc:chgData name="Vivian Motta Martinez" userId="0ea95d7559386e57" providerId="LiveId" clId="{3F46EA6F-30B7-4144-9F05-0742837EAF7B}" dt="2024-10-23T01:13:35.816" v="3" actId="1076"/>
        <pc:sldMkLst>
          <pc:docMk/>
          <pc:sldMk cId="3227116605" sldId="283"/>
        </pc:sldMkLst>
        <pc:spChg chg="mod">
          <ac:chgData name="Vivian Motta Martinez" userId="0ea95d7559386e57" providerId="LiveId" clId="{3F46EA6F-30B7-4144-9F05-0742837EAF7B}" dt="2024-10-23T00:58:05.451" v="2" actId="113"/>
          <ac:spMkLst>
            <pc:docMk/>
            <pc:sldMk cId="3227116605" sldId="283"/>
            <ac:spMk id="2" creationId="{8C0A935D-7842-4BBD-65D8-189EBC120D5D}"/>
          </ac:spMkLst>
        </pc:spChg>
        <pc:graphicFrameChg chg="mod">
          <ac:chgData name="Vivian Motta Martinez" userId="0ea95d7559386e57" providerId="LiveId" clId="{3F46EA6F-30B7-4144-9F05-0742837EAF7B}" dt="2024-10-23T01:13:35.816" v="3" actId="1076"/>
          <ac:graphicFrameMkLst>
            <pc:docMk/>
            <pc:sldMk cId="3227116605" sldId="283"/>
            <ac:graphicFrameMk id="4" creationId="{F23DD4C9-2517-12D7-A336-D0B426E60B33}"/>
          </ac:graphicFrameMkLst>
        </pc:graphicFrameChg>
      </pc:sldChg>
      <pc:sldChg chg="modSp mod">
        <pc:chgData name="Vivian Motta Martinez" userId="0ea95d7559386e57" providerId="LiveId" clId="{3F46EA6F-30B7-4144-9F05-0742837EAF7B}" dt="2024-10-23T00:57:42.957" v="1" actId="113"/>
        <pc:sldMkLst>
          <pc:docMk/>
          <pc:sldMk cId="2484913460" sldId="284"/>
        </pc:sldMkLst>
        <pc:spChg chg="mod">
          <ac:chgData name="Vivian Motta Martinez" userId="0ea95d7559386e57" providerId="LiveId" clId="{3F46EA6F-30B7-4144-9F05-0742837EAF7B}" dt="2024-10-23T00:57:42.957" v="1" actId="113"/>
          <ac:spMkLst>
            <pc:docMk/>
            <pc:sldMk cId="2484913460" sldId="284"/>
            <ac:spMk id="2" creationId="{532F7037-F2CF-0E22-5087-686B71F3D0E7}"/>
          </ac:spMkLst>
        </pc:spChg>
      </pc:sldChg>
      <pc:sldChg chg="modSp mod">
        <pc:chgData name="Vivian Motta Martinez" userId="0ea95d7559386e57" providerId="LiveId" clId="{3F46EA6F-30B7-4144-9F05-0742837EAF7B}" dt="2024-10-23T01:16:02.031" v="18" actId="6549"/>
        <pc:sldMkLst>
          <pc:docMk/>
          <pc:sldMk cId="2773611328" sldId="286"/>
        </pc:sldMkLst>
        <pc:spChg chg="mod">
          <ac:chgData name="Vivian Motta Martinez" userId="0ea95d7559386e57" providerId="LiveId" clId="{3F46EA6F-30B7-4144-9F05-0742837EAF7B}" dt="2024-10-23T01:16:02.031" v="18" actId="6549"/>
          <ac:spMkLst>
            <pc:docMk/>
            <pc:sldMk cId="2773611328" sldId="286"/>
            <ac:spMk id="2" creationId="{8178D9BA-C02F-A380-3080-C28DD219735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F485C59F-6F2A-5ADA-ADC0-A483C86AE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c3f166141_0_1371:notes">
            <a:extLst>
              <a:ext uri="{FF2B5EF4-FFF2-40B4-BE49-F238E27FC236}">
                <a16:creationId xmlns:a16="http://schemas.microsoft.com/office/drawing/2014/main" id="{FD3EC58C-9E9D-53B6-D4A3-59BF1200B7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0c3f166141_0_1371:notes">
            <a:extLst>
              <a:ext uri="{FF2B5EF4-FFF2-40B4-BE49-F238E27FC236}">
                <a16:creationId xmlns:a16="http://schemas.microsoft.com/office/drawing/2014/main" id="{750AA5BE-B4B8-7FE6-13BE-68E40463D0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041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93EE773A-1302-BBDF-0522-CB58458DD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c3f166141_0_1371:notes">
            <a:extLst>
              <a:ext uri="{FF2B5EF4-FFF2-40B4-BE49-F238E27FC236}">
                <a16:creationId xmlns:a16="http://schemas.microsoft.com/office/drawing/2014/main" id="{5830B131-8FF8-892F-8B12-6FB6E39FCD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0c3f166141_0_1371:notes">
            <a:extLst>
              <a:ext uri="{FF2B5EF4-FFF2-40B4-BE49-F238E27FC236}">
                <a16:creationId xmlns:a16="http://schemas.microsoft.com/office/drawing/2014/main" id="{0F752FD8-F246-EBFB-F48F-23F46A008E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902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A593D127-4CA9-9BA9-8D7F-C0E8A518F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c3f166141_0_1371:notes">
            <a:extLst>
              <a:ext uri="{FF2B5EF4-FFF2-40B4-BE49-F238E27FC236}">
                <a16:creationId xmlns:a16="http://schemas.microsoft.com/office/drawing/2014/main" id="{EF8FBC33-22F3-2606-1E95-D4EF997B7D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0c3f166141_0_1371:notes">
            <a:extLst>
              <a:ext uri="{FF2B5EF4-FFF2-40B4-BE49-F238E27FC236}">
                <a16:creationId xmlns:a16="http://schemas.microsoft.com/office/drawing/2014/main" id="{E7E97157-2CFE-761D-1AFC-9D1542BF2A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952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F1A8FD68-CC56-5594-F98B-55F90F35A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c3f166141_0_1371:notes">
            <a:extLst>
              <a:ext uri="{FF2B5EF4-FFF2-40B4-BE49-F238E27FC236}">
                <a16:creationId xmlns:a16="http://schemas.microsoft.com/office/drawing/2014/main" id="{4F4939B9-D216-CE1B-3C03-06F77E94AE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0c3f166141_0_1371:notes">
            <a:extLst>
              <a:ext uri="{FF2B5EF4-FFF2-40B4-BE49-F238E27FC236}">
                <a16:creationId xmlns:a16="http://schemas.microsoft.com/office/drawing/2014/main" id="{5B7DE493-CDFD-6499-ABF0-7C26E443B6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268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2D8B83BC-9AE1-13E3-81EF-5CFF5657C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c3f166141_0_1371:notes">
            <a:extLst>
              <a:ext uri="{FF2B5EF4-FFF2-40B4-BE49-F238E27FC236}">
                <a16:creationId xmlns:a16="http://schemas.microsoft.com/office/drawing/2014/main" id="{4D29AC82-BFA2-058F-711C-4E13AE105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0c3f166141_0_1371:notes">
            <a:extLst>
              <a:ext uri="{FF2B5EF4-FFF2-40B4-BE49-F238E27FC236}">
                <a16:creationId xmlns:a16="http://schemas.microsoft.com/office/drawing/2014/main" id="{A5B3453E-21CA-770A-A59C-1FC8A91B5F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331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4EC3A258-6F2D-3D89-6C5E-B3D88D1E5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c3f166141_0_1371:notes">
            <a:extLst>
              <a:ext uri="{FF2B5EF4-FFF2-40B4-BE49-F238E27FC236}">
                <a16:creationId xmlns:a16="http://schemas.microsoft.com/office/drawing/2014/main" id="{C7B4CEFC-0EEB-210B-EEAA-2259993FA3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0c3f166141_0_1371:notes">
            <a:extLst>
              <a:ext uri="{FF2B5EF4-FFF2-40B4-BE49-F238E27FC236}">
                <a16:creationId xmlns:a16="http://schemas.microsoft.com/office/drawing/2014/main" id="{6183BDFE-5BE2-632A-718C-B316546836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456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D65C4F78-3C89-2920-8DA2-35143FCF7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c3f166141_0_1371:notes">
            <a:extLst>
              <a:ext uri="{FF2B5EF4-FFF2-40B4-BE49-F238E27FC236}">
                <a16:creationId xmlns:a16="http://schemas.microsoft.com/office/drawing/2014/main" id="{AC7D21A0-442D-1327-4B97-50EEE9586C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0c3f166141_0_1371:notes">
            <a:extLst>
              <a:ext uri="{FF2B5EF4-FFF2-40B4-BE49-F238E27FC236}">
                <a16:creationId xmlns:a16="http://schemas.microsoft.com/office/drawing/2014/main" id="{EA470DF3-298D-C4F5-990F-7B1783B7C4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4209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D99C785C-7027-EE7F-3971-60CE4D39D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c3f166141_0_1371:notes">
            <a:extLst>
              <a:ext uri="{FF2B5EF4-FFF2-40B4-BE49-F238E27FC236}">
                <a16:creationId xmlns:a16="http://schemas.microsoft.com/office/drawing/2014/main" id="{11A7000D-5713-125E-68C0-C71487274F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0c3f166141_0_1371:notes">
            <a:extLst>
              <a:ext uri="{FF2B5EF4-FFF2-40B4-BE49-F238E27FC236}">
                <a16:creationId xmlns:a16="http://schemas.microsoft.com/office/drawing/2014/main" id="{FAB1233A-C447-FE54-A46A-ADB22F8BAB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926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0c3f166141_0_1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30c3f166141_0_1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0c37cdbde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30c37cdbde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c73cd48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30c73cd48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c3f166141_0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30c3f166141_0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bb21184c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30bb21184c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0c3f166141_0_1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g30c3f166141_0_1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c3f166141_0_1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0c3f166141_0_1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F3E4BAFA-2046-D627-E22C-F2E3944D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c3f166141_0_1371:notes">
            <a:extLst>
              <a:ext uri="{FF2B5EF4-FFF2-40B4-BE49-F238E27FC236}">
                <a16:creationId xmlns:a16="http://schemas.microsoft.com/office/drawing/2014/main" id="{9EA349D3-209E-B866-DE81-14F8382B9E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30c3f166141_0_1371:notes">
            <a:extLst>
              <a:ext uri="{FF2B5EF4-FFF2-40B4-BE49-F238E27FC236}">
                <a16:creationId xmlns:a16="http://schemas.microsoft.com/office/drawing/2014/main" id="{E22F890D-C250-FCC0-C356-EDF673BB93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33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1a85a42385f3e4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1b1a85a42385f3e4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1b1a85a42385f3e4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1b1a85a42385f3e4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g1b1a85a42385f3e4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b1a85a42385f3e4_51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g1b1a85a42385f3e4_51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g1b1a85a42385f3e4_5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b1a85a42385f3e4_5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b1a85a42385f3e4_5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g1b1a85a42385f3e4_5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g1b1a85a42385f3e4_5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g1b1a85a42385f3e4_5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g1b1a85a42385f3e4_6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g1b1a85a42385f3e4_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g1b1a85a42385f3e4_6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g1b1a85a42385f3e4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b1a85a42385f3e4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g1b1a85a42385f3e4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b1a85a42385f3e4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1b1a85a42385f3e4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1b1a85a42385f3e4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1b1a85a42385f3e4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g1b1a85a42385f3e4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b1a85a42385f3e4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40" name="Google Shape;40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g1b1a85a42385f3e4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4" name="Google Shape;44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" name="Google Shape;45;g1b1a85a42385f3e4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09fca20012_0_10"/>
          <p:cNvSpPr txBox="1">
            <a:spLocks noGrp="1"/>
          </p:cNvSpPr>
          <p:nvPr>
            <p:ph type="ctrTitle"/>
          </p:nvPr>
        </p:nvSpPr>
        <p:spPr>
          <a:xfrm>
            <a:off x="1353200" y="650525"/>
            <a:ext cx="10064400" cy="3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8612"/>
              <a:buFont typeface="Arial"/>
              <a:buNone/>
            </a:pPr>
            <a:endParaRPr sz="3844" b="1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8612"/>
              <a:buFont typeface="Arial"/>
              <a:buNone/>
            </a:pPr>
            <a:endParaRPr sz="3844" b="1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0368"/>
              <a:buFont typeface="Arial"/>
              <a:buNone/>
            </a:pPr>
            <a:endParaRPr sz="3622" b="1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-PY" sz="4733" b="1">
                <a:solidFill>
                  <a:schemeClr val="lt1"/>
                </a:solidFill>
              </a:rPr>
              <a:t>Evaluación del desempeño agroecológico en ganadería lechera intensiva familiar en la costa peruana</a:t>
            </a:r>
            <a:endParaRPr sz="4733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ct val="220859"/>
              <a:buFont typeface="Arial"/>
              <a:buNone/>
            </a:pPr>
            <a:endParaRPr sz="3622" b="1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09918"/>
              <a:buFont typeface="Arial"/>
              <a:buNone/>
            </a:pPr>
            <a:endParaRPr sz="381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0" name="Google Shape;170;g309fca20012_0_10"/>
          <p:cNvSpPr txBox="1"/>
          <p:nvPr/>
        </p:nvSpPr>
        <p:spPr>
          <a:xfrm>
            <a:off x="6629200" y="3555850"/>
            <a:ext cx="52017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2511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Por:  Vivian Motta M</a:t>
            </a:r>
            <a:r>
              <a:rPr lang="es-PY" sz="2511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</a:t>
            </a:r>
            <a:r>
              <a:rPr lang="es-PY" sz="2511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rtínez</a:t>
            </a:r>
            <a:endParaRPr sz="2511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6C1A159F-6EEB-2571-F205-4BBFB3E47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c3f166141_0_1371">
            <a:extLst>
              <a:ext uri="{FF2B5EF4-FFF2-40B4-BE49-F238E27FC236}">
                <a16:creationId xmlns:a16="http://schemas.microsoft.com/office/drawing/2014/main" id="{62717121-3C36-7DF0-1484-8F92FE43D5AD}"/>
              </a:ext>
            </a:extLst>
          </p:cNvPr>
          <p:cNvSpPr txBox="1"/>
          <p:nvPr/>
        </p:nvSpPr>
        <p:spPr>
          <a:xfrm>
            <a:off x="917500" y="1551800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268;g30c3f166141_0_650">
            <a:extLst>
              <a:ext uri="{FF2B5EF4-FFF2-40B4-BE49-F238E27FC236}">
                <a16:creationId xmlns:a16="http://schemas.microsoft.com/office/drawing/2014/main" id="{557C6A5A-34C2-FA26-FED8-23FBFBBA3C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742" y="142240"/>
            <a:ext cx="9098515" cy="544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995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C47E800E-F176-0937-BA48-BBC422AD4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c3f166141_0_1371">
            <a:extLst>
              <a:ext uri="{FF2B5EF4-FFF2-40B4-BE49-F238E27FC236}">
                <a16:creationId xmlns:a16="http://schemas.microsoft.com/office/drawing/2014/main" id="{1B66E04A-D0B4-832E-DA2E-8B3892EA7B4C}"/>
              </a:ext>
            </a:extLst>
          </p:cNvPr>
          <p:cNvSpPr txBox="1"/>
          <p:nvPr/>
        </p:nvSpPr>
        <p:spPr>
          <a:xfrm>
            <a:off x="938635" y="1551800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5E8D17-1059-4DB1-2AA2-E41BD4D5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287160"/>
            <a:ext cx="9371949" cy="847197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¿Cómo obtenemos el CAET? Paso 1</a:t>
            </a:r>
            <a:b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Ejemplo para el elemento Diversidad</a:t>
            </a:r>
            <a:endParaRPr lang="es-P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8C139D80-0327-291F-0969-F316D821F22F}"/>
              </a:ext>
            </a:extLst>
          </p:cNvPr>
          <p:cNvSpPr txBox="1">
            <a:spLocks/>
          </p:cNvSpPr>
          <p:nvPr/>
        </p:nvSpPr>
        <p:spPr>
          <a:xfrm>
            <a:off x="556591" y="1132073"/>
            <a:ext cx="3962399" cy="5292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2"/>
              </a:buClr>
              <a:buSzPts val="18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endParaRPr lang="es-P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A4799D-164E-B515-25FB-DA5264F63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111" y="1444832"/>
            <a:ext cx="5800748" cy="29535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D920AB0-4EB5-8183-2169-7A863A5F6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25" y="1383766"/>
            <a:ext cx="4899318" cy="409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6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F76AA6EF-0064-6D88-E9CF-6CFE08C2C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c3f166141_0_1371">
            <a:extLst>
              <a:ext uri="{FF2B5EF4-FFF2-40B4-BE49-F238E27FC236}">
                <a16:creationId xmlns:a16="http://schemas.microsoft.com/office/drawing/2014/main" id="{189E61A3-DB7E-B289-187F-1CCE453DD209}"/>
              </a:ext>
            </a:extLst>
          </p:cNvPr>
          <p:cNvSpPr txBox="1"/>
          <p:nvPr/>
        </p:nvSpPr>
        <p:spPr>
          <a:xfrm>
            <a:off x="917500" y="1551800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285;g30c73cd48e8_0_5">
            <a:extLst>
              <a:ext uri="{FF2B5EF4-FFF2-40B4-BE49-F238E27FC236}">
                <a16:creationId xmlns:a16="http://schemas.microsoft.com/office/drawing/2014/main" id="{0C919739-2A9C-769E-C46B-C22670443A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017" y="219994"/>
            <a:ext cx="10384293" cy="5689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42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A8767D76-2A92-AA12-B90A-A4E3C85F9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c3f166141_0_1371">
            <a:extLst>
              <a:ext uri="{FF2B5EF4-FFF2-40B4-BE49-F238E27FC236}">
                <a16:creationId xmlns:a16="http://schemas.microsoft.com/office/drawing/2014/main" id="{292A567A-0046-53BE-76B7-B69ED2B4BDB1}"/>
              </a:ext>
            </a:extLst>
          </p:cNvPr>
          <p:cNvSpPr txBox="1"/>
          <p:nvPr/>
        </p:nvSpPr>
        <p:spPr>
          <a:xfrm>
            <a:off x="689533" y="1266317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293;g30c73cd48e8_0_90">
            <a:extLst>
              <a:ext uri="{FF2B5EF4-FFF2-40B4-BE49-F238E27FC236}">
                <a16:creationId xmlns:a16="http://schemas.microsoft.com/office/drawing/2014/main" id="{A7118BAB-8133-69DD-5D28-40A2B9BEC3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2018" y="1099175"/>
            <a:ext cx="10160449" cy="31275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95;g30c73cd48e8_0_90">
            <a:extLst>
              <a:ext uri="{FF2B5EF4-FFF2-40B4-BE49-F238E27FC236}">
                <a16:creationId xmlns:a16="http://schemas.microsoft.com/office/drawing/2014/main" id="{1FB0AC0C-D9DA-56F9-6036-436A09B04ADA}"/>
              </a:ext>
            </a:extLst>
          </p:cNvPr>
          <p:cNvSpPr txBox="1"/>
          <p:nvPr/>
        </p:nvSpPr>
        <p:spPr>
          <a:xfrm>
            <a:off x="3192592" y="4402242"/>
            <a:ext cx="6459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s-PY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agroecológico (CAET &lt; 50), en Transición inicial (50 ≤ CAET &lt; 60), en Transición agroecológica (60 ≤ CAET &lt; 70) y Avanzado en la transición agroecológica (CAET &gt; 70; FAO 2021; </a:t>
            </a:r>
            <a:r>
              <a:rPr lang="es-PY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Lucantoni</a:t>
            </a:r>
            <a:r>
              <a:rPr lang="es-PY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 2021).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40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2C534776-3190-71D1-1C1C-F826466ED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c3f166141_0_1371">
            <a:extLst>
              <a:ext uri="{FF2B5EF4-FFF2-40B4-BE49-F238E27FC236}">
                <a16:creationId xmlns:a16="http://schemas.microsoft.com/office/drawing/2014/main" id="{324FA838-4307-B8BC-DF83-B080CC4B79E6}"/>
              </a:ext>
            </a:extLst>
          </p:cNvPr>
          <p:cNvSpPr txBox="1"/>
          <p:nvPr/>
        </p:nvSpPr>
        <p:spPr>
          <a:xfrm>
            <a:off x="917500" y="1551800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300;g30c88e354ec_0_90">
            <a:extLst>
              <a:ext uri="{FF2B5EF4-FFF2-40B4-BE49-F238E27FC236}">
                <a16:creationId xmlns:a16="http://schemas.microsoft.com/office/drawing/2014/main" id="{8C0A935D-7842-4BBD-65D8-189EBC120D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3870" y="381458"/>
            <a:ext cx="93720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2400"/>
              <a:buFont typeface="Calibri"/>
              <a:buNone/>
            </a:pPr>
            <a:r>
              <a:rPr lang="es-PY" sz="2400" dirty="0">
                <a:latin typeface="Calibri"/>
                <a:ea typeface="Calibri"/>
                <a:cs typeface="Calibri"/>
                <a:sym typeface="Calibri"/>
              </a:rPr>
              <a:t>Análisis de varianza para los elementos de la agroecología por tipo de actividad y tamaño de rebaño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Google Shape;304;g30c88e354ec_0_90">
            <a:extLst>
              <a:ext uri="{FF2B5EF4-FFF2-40B4-BE49-F238E27FC236}">
                <a16:creationId xmlns:a16="http://schemas.microsoft.com/office/drawing/2014/main" id="{F23DD4C9-2517-12D7-A336-D0B426E60B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890707"/>
              </p:ext>
            </p:extLst>
          </p:nvPr>
        </p:nvGraphicFramePr>
        <p:xfrm>
          <a:off x="1821395" y="1197458"/>
          <a:ext cx="9074475" cy="4515975"/>
        </p:xfrm>
        <a:graphic>
          <a:graphicData uri="http://schemas.openxmlformats.org/drawingml/2006/table">
            <a:tbl>
              <a:tblPr>
                <a:noFill/>
                <a:tableStyleId>{5B2715D4-FAE1-4EBD-94AE-E8FA480F3BA5}</a:tableStyleId>
              </a:tblPr>
              <a:tblGrid>
                <a:gridCol w="152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7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7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6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2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5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45125">
                <a:tc gridSpan="9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ANVA de los Promedios de los elementos de la Agroecología y CAET 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5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Pecuarios 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Agropecuarios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PAG - Valor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25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Pequeños</a:t>
                      </a:r>
                      <a:endParaRPr dirty="0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Medianos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Pequeños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Medianos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SEM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Tipo de actividad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Tamaño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1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Tipo de actividad *Tamaño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Diversidad</a:t>
                      </a:r>
                      <a:endParaRPr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20.00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20.98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55.00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52.68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19.28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&lt;.0001**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0.676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0.676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Sinergia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21.25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21.59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55.00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53.13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18.86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&lt;.0001**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0.817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0.786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Eficiencia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20.00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25.57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42.50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41.96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11.46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&lt;.0001**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0.651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0.356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Reciclaje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35.00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34.09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56.25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59.38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13.50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&lt;.0001**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0.560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0.555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Resiliencia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23.75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30.26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43.75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42.67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9.74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&lt;.0001**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0.506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0.182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Cultura y tradición 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56.66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65.15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63.33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63.69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3.78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0.394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0.064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0.093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 creación 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45.00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59.09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38.33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48.21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8.66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0.0418*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0.0229*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0.533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Valores Humanos 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48.75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57.95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53.75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56.24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4.01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0.698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0.061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0.308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3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Economía Circular y solidaria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38.33</a:t>
                      </a:r>
                      <a:endParaRPr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39.39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40.00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39.28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0.69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0.933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1.000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0.586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Gobernanza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48.34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56.82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48.33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51.19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3.99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0.284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0.0048**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0.285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CAET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35.71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41.07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49.62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50.84</a:t>
                      </a: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7.19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&lt;.0001**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0.141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0.286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000" b="1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p&lt;0.05*, p&lt;0.01**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Y" sz="12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116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E6E1B49E-994C-8242-B9AD-CC33614DA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c3f166141_0_1371">
            <a:extLst>
              <a:ext uri="{FF2B5EF4-FFF2-40B4-BE49-F238E27FC236}">
                <a16:creationId xmlns:a16="http://schemas.microsoft.com/office/drawing/2014/main" id="{F75945E0-E0EB-F588-3AE5-B44B24323834}"/>
              </a:ext>
            </a:extLst>
          </p:cNvPr>
          <p:cNvSpPr txBox="1"/>
          <p:nvPr/>
        </p:nvSpPr>
        <p:spPr>
          <a:xfrm>
            <a:off x="917500" y="1551800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313;g30c88e354ec_0_3">
            <a:extLst>
              <a:ext uri="{FF2B5EF4-FFF2-40B4-BE49-F238E27FC236}">
                <a16:creationId xmlns:a16="http://schemas.microsoft.com/office/drawing/2014/main" id="{532F7037-F2CF-0E22-5087-686B71F3D0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0679" y="636952"/>
            <a:ext cx="9817500" cy="8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2400"/>
              <a:buFont typeface="Calibri"/>
              <a:buNone/>
            </a:pPr>
            <a:r>
              <a:rPr lang="es-PY" sz="2400" dirty="0">
                <a:latin typeface="Calibri"/>
                <a:ea typeface="Calibri"/>
                <a:cs typeface="Calibri"/>
                <a:sym typeface="Calibri"/>
              </a:rPr>
              <a:t>Puntajes promedio de los elementos de la agroecología y % de CAET por tipo de actividad y tamaño de la unidad productiva.</a:t>
            </a:r>
            <a:endParaRPr dirty="0"/>
          </a:p>
        </p:txBody>
      </p:sp>
      <p:pic>
        <p:nvPicPr>
          <p:cNvPr id="4" name="Google Shape;314;g30c88e354ec_0_3">
            <a:extLst>
              <a:ext uri="{FF2B5EF4-FFF2-40B4-BE49-F238E27FC236}">
                <a16:creationId xmlns:a16="http://schemas.microsoft.com/office/drawing/2014/main" id="{9BBC80EB-7773-A6F0-E370-2F043B6428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6358" y="1551800"/>
            <a:ext cx="5959283" cy="4299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913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8622BA3A-F563-C8EC-59CB-0ACFFFB83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c3f166141_0_1371">
            <a:extLst>
              <a:ext uri="{FF2B5EF4-FFF2-40B4-BE49-F238E27FC236}">
                <a16:creationId xmlns:a16="http://schemas.microsoft.com/office/drawing/2014/main" id="{40D8A680-23F3-5BC3-275C-F5F169FEA6DC}"/>
              </a:ext>
            </a:extLst>
          </p:cNvPr>
          <p:cNvSpPr txBox="1"/>
          <p:nvPr/>
        </p:nvSpPr>
        <p:spPr>
          <a:xfrm>
            <a:off x="917500" y="1551800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327;g2feda73e693_0_12">
            <a:extLst>
              <a:ext uri="{FF2B5EF4-FFF2-40B4-BE49-F238E27FC236}">
                <a16:creationId xmlns:a16="http://schemas.microsoft.com/office/drawing/2014/main" id="{8178D9BA-C02F-A380-3080-C28DD21973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6400" y="293699"/>
            <a:ext cx="10797900" cy="527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s-PY" sz="1600" b="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s-PY" sz="16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Conclusiones</a:t>
            </a:r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12750" marR="50800" lvl="0" indent="-2857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caracterización de la transición agroecológica en promedio general resultó No agroecológica 46%</a:t>
            </a:r>
          </a:p>
          <a:p>
            <a:pPr marL="412750" marR="50800" indent="-285750" algn="just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 clasificar los sistemas por tipo de actividad y tamaño, los sistemas agropecuarios presentaron un mayor grado de transición agroecológica CAET (p &lt; 0.01) respecto a los sistemas pecuarios independientemente del tamaño de hato principalmente por las prácticas de campo.</a:t>
            </a:r>
          </a:p>
          <a:p>
            <a:pPr marL="412750" marR="5080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elementos del entorno economía circular y solidaria y gobernanza no se mostraron favorables para una transición agroecológica. </a:t>
            </a:r>
          </a:p>
          <a:p>
            <a:pPr marL="412750" marR="5080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es-PY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Y" sz="1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Recomendaciones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s-PY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Promover prácticas </a:t>
            </a: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agroecológicas que se adecuen a cada agroecosistema y contribuyan a mejorar la producción y a la vez, a preservar el medio ambiente y la salud de los productores y consumidores.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Aprovechar los beneficios de estar asociados para gestionar mejoras en el reconocimiento legal de sus terrenos, acceso a recursos naturales, mercados y comercialización de sus productos. 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0000"/>
              </a:lnSpc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611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67BD6C8D-D059-944D-D0BA-D56FB036C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c3f166141_0_1371">
            <a:extLst>
              <a:ext uri="{FF2B5EF4-FFF2-40B4-BE49-F238E27FC236}">
                <a16:creationId xmlns:a16="http://schemas.microsoft.com/office/drawing/2014/main" id="{FEA6EA0B-2A73-B60D-A17D-041F45B37DFD}"/>
              </a:ext>
            </a:extLst>
          </p:cNvPr>
          <p:cNvSpPr txBox="1"/>
          <p:nvPr/>
        </p:nvSpPr>
        <p:spPr>
          <a:xfrm>
            <a:off x="917500" y="1551800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Google Shape;339;g30c88e354ec_0_348">
            <a:extLst>
              <a:ext uri="{FF2B5EF4-FFF2-40B4-BE49-F238E27FC236}">
                <a16:creationId xmlns:a16="http://schemas.microsoft.com/office/drawing/2014/main" id="{3A52B971-DABF-C9A1-A1EE-84A31FE91B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030" y="226165"/>
            <a:ext cx="8032400" cy="51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38;g30c88e354ec_0_348">
            <a:extLst>
              <a:ext uri="{FF2B5EF4-FFF2-40B4-BE49-F238E27FC236}">
                <a16:creationId xmlns:a16="http://schemas.microsoft.com/office/drawing/2014/main" id="{1F92DB4F-EF9D-2F26-BA81-F7FB9C163F95}"/>
              </a:ext>
            </a:extLst>
          </p:cNvPr>
          <p:cNvSpPr txBox="1"/>
          <p:nvPr/>
        </p:nvSpPr>
        <p:spPr>
          <a:xfrm>
            <a:off x="3963100" y="5377320"/>
            <a:ext cx="326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Y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Gracias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859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c3f166141_0_1322"/>
          <p:cNvSpPr txBox="1"/>
          <p:nvPr/>
        </p:nvSpPr>
        <p:spPr>
          <a:xfrm>
            <a:off x="540449" y="269675"/>
            <a:ext cx="5067797" cy="507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Y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 sz="2400" dirty="0">
              <a:solidFill>
                <a:schemeClr val="dk2"/>
              </a:solidFill>
            </a:endParaRPr>
          </a:p>
          <a:p>
            <a:pPr marL="210312" lvl="0" indent="-210312" algn="just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ganadería lechera familiar en sistemas intensivos en la costa peruana es dependiente de la importación de insumos. </a:t>
            </a:r>
            <a:endParaRPr sz="2400" dirty="0">
              <a:solidFill>
                <a:schemeClr val="dk1"/>
              </a:solidFill>
            </a:endParaRPr>
          </a:p>
          <a:p>
            <a:pPr marL="210312" lvl="0" indent="-210312" algn="just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Actualmente, la ganadería lechera se encuentra en crisis afectando a más de 40,000 familias en la costa norte del Perú.</a:t>
            </a:r>
            <a:endParaRPr sz="2400" dirty="0">
              <a:solidFill>
                <a:schemeClr val="dk1"/>
              </a:solidFill>
            </a:endParaRPr>
          </a:p>
          <a:p>
            <a:pPr marL="210312" lvl="0" indent="-210312" algn="just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Organización de las Naciones Unidas para la Alimentación y la Agricultura (FAO) considera que la agroecología contribuye a lograr sistemas alimentarios sostenibles y aporta al logro de los Objetivos de Desarrollo Sostenible (ODS). </a:t>
            </a:r>
            <a:endParaRPr sz="2400" dirty="0">
              <a:solidFill>
                <a:schemeClr val="dk1"/>
              </a:solidFill>
            </a:endParaRPr>
          </a:p>
          <a:p>
            <a:pPr marL="210312" lvl="0" indent="-210312" algn="just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Nuestro objetivo fue evaluar la transición agroecológica de 35 sistemas ganaderos familiares mediante la aplicación del instrumento para la Evaluación del Desempeño Agroecológico  (TAPE) de FAO.  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g30c3f166141_0_13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3950" y="659757"/>
            <a:ext cx="2801073" cy="227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0c3f166141_0_13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3950" y="2929876"/>
            <a:ext cx="2296148" cy="2413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0c3f166141_0_13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2506" y="659757"/>
            <a:ext cx="3198471" cy="2270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7D9C9C-F2E1-30AC-1BE5-5C66F325D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346" y="2929876"/>
            <a:ext cx="3833631" cy="24139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0c37cdbde5_0_21"/>
          <p:cNvSpPr txBox="1"/>
          <p:nvPr/>
        </p:nvSpPr>
        <p:spPr>
          <a:xfrm>
            <a:off x="343651" y="879075"/>
            <a:ext cx="4934406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Y" sz="16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Colección de datos:</a:t>
            </a:r>
            <a:endParaRPr sz="16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3350" algn="just">
              <a:lnSpc>
                <a:spcPct val="150000"/>
              </a:lnSpc>
              <a:buClr>
                <a:schemeClr val="dk1"/>
              </a:buClr>
              <a:buSzPts val="1500"/>
            </a:pPr>
            <a:r>
              <a:rPr lang="es-MX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utilizó un dispositivo móvil con un aplicativo denominado </a:t>
            </a:r>
            <a:r>
              <a:rPr lang="es-MX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KoboToolbox</a:t>
            </a:r>
            <a:r>
              <a:rPr lang="es-MX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que contenía los cuestionarios.</a:t>
            </a:r>
          </a:p>
          <a:p>
            <a:pPr marL="133350" algn="just">
              <a:lnSpc>
                <a:spcPct val="150000"/>
              </a:lnSpc>
              <a:buClr>
                <a:schemeClr val="dk1"/>
              </a:buClr>
              <a:buSzPts val="1500"/>
            </a:pPr>
            <a:endParaRPr lang="es-MX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335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s-PY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aplicó el TAPE entre setiembre y octubre del año 2022</a:t>
            </a:r>
          </a:p>
          <a:p>
            <a:pPr marL="13335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s-PY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sistemas se clasificaron por el tipo de actividad agropecuarios (ganadería y cultivos, N=19) y pecuarios (solo ganadería, N=16) y por el tamaño de hato en pequeños (1-9), medianos (10-49). Se obtuvieron 4 grupos: </a:t>
            </a: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s-PY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Pecuarios pequeños (N=5), </a:t>
            </a: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s-PY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Pecuarios medianos (N=11), </a:t>
            </a: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s-PY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Agropecuarios pequeños (N=5)  y </a:t>
            </a: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s-PY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Agropecuarios medianos (N=14)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2"/>
              </a:solidFill>
            </a:endParaRPr>
          </a:p>
        </p:txBody>
      </p:sp>
      <p:sp>
        <p:nvSpPr>
          <p:cNvPr id="186" name="Google Shape;186;g30c37cdbde5_0_21"/>
          <p:cNvSpPr txBox="1">
            <a:spLocks noGrp="1"/>
          </p:cNvSpPr>
          <p:nvPr>
            <p:ph type="title"/>
          </p:nvPr>
        </p:nvSpPr>
        <p:spPr>
          <a:xfrm>
            <a:off x="343654" y="122615"/>
            <a:ext cx="5344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ts val="2800"/>
              <a:buFont typeface="Corbel"/>
              <a:buNone/>
            </a:pPr>
            <a:r>
              <a:rPr lang="es-PY" sz="2800" b="1"/>
              <a:t>Materiales y Métodos</a:t>
            </a:r>
            <a:endParaRPr sz="2800" b="1"/>
          </a:p>
        </p:txBody>
      </p:sp>
      <p:pic>
        <p:nvPicPr>
          <p:cNvPr id="187" name="Google Shape;187;g30c37cdbde5_0_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7868" y="101613"/>
            <a:ext cx="3783375" cy="591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5E61CA-5F2C-D8D1-35FE-768D2F3DB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912" y="1931002"/>
            <a:ext cx="2311956" cy="40836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c73cd48e8_0_0"/>
          <p:cNvSpPr txBox="1"/>
          <p:nvPr/>
        </p:nvSpPr>
        <p:spPr>
          <a:xfrm>
            <a:off x="917500" y="420375"/>
            <a:ext cx="5714794" cy="49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Y" sz="17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Instrumento</a:t>
            </a:r>
            <a:endParaRPr sz="17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Font typeface="Calibri"/>
              <a:buChar char="●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TAPE cuenta con dos pasos principales; el Paso 1, basado en los Elementos de la Agroecología, y el Paso 2, basado en indicadores vinculados a los ODS. </a:t>
            </a: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presente investigación se basó en el Paso 1. </a:t>
            </a:r>
          </a:p>
          <a:p>
            <a:pPr marL="457200" indent="-317500" algn="just">
              <a:lnSpc>
                <a:spcPct val="150000"/>
              </a:lnSpc>
              <a:buClr>
                <a:schemeClr val="dk1"/>
              </a:buClr>
              <a:buSzPts val="1400"/>
              <a:buFont typeface="Calibri"/>
              <a:buChar char="●"/>
            </a:pPr>
            <a:r>
              <a:rPr lang="es-MX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cuestionario del Paso 1 duró 1 hora con 30 minutos aprox.</a:t>
            </a: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puntajes recomendados para caracterizar a los sistemas fueron: </a:t>
            </a: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agroecológico (CAET &lt; 50)</a:t>
            </a: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Transición inicial (50 ≤ CAET &lt; 60)</a:t>
            </a: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Transición agroecológica (60 ≤ CAET &lt; 70) y </a:t>
            </a: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Avanzado en la transición agroecológica CAET &gt; 70</a:t>
            </a:r>
          </a:p>
          <a:p>
            <a:pPr marL="13970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(FAO 2021; </a:t>
            </a:r>
            <a:r>
              <a:rPr lang="es-PY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Lucantoni</a:t>
            </a:r>
            <a:r>
              <a:rPr lang="es-PY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al 2021).</a:t>
            </a: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g30c73cd48e8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877" y="849408"/>
            <a:ext cx="3687870" cy="4097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0c3f166141_0_1340"/>
          <p:cNvSpPr txBox="1"/>
          <p:nvPr/>
        </p:nvSpPr>
        <p:spPr>
          <a:xfrm>
            <a:off x="917500" y="1551800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9" name="Google Shape;199;g30c3f166141_0_13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432" y="0"/>
            <a:ext cx="10559845" cy="575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0bb21184c9_0_83"/>
          <p:cNvSpPr txBox="1"/>
          <p:nvPr/>
        </p:nvSpPr>
        <p:spPr>
          <a:xfrm>
            <a:off x="1277350" y="661400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g30bb21184c9_0_83"/>
          <p:cNvSpPr/>
          <p:nvPr/>
        </p:nvSpPr>
        <p:spPr>
          <a:xfrm>
            <a:off x="7645635" y="5613782"/>
            <a:ext cx="2796300" cy="390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Y"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Mapa del Perú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Y"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Departamento de Lima</a:t>
            </a:r>
            <a:endParaRPr sz="14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30bb21184c9_0_83"/>
          <p:cNvSpPr/>
          <p:nvPr/>
        </p:nvSpPr>
        <p:spPr>
          <a:xfrm>
            <a:off x="4578421" y="5502877"/>
            <a:ext cx="2260500" cy="390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Y"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10 Provincias del Departamento de Lima</a:t>
            </a:r>
            <a:endParaRPr sz="14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g30bb21184c9_0_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2948" y="326387"/>
            <a:ext cx="3918884" cy="5176487"/>
          </a:xfrm>
          <a:prstGeom prst="rect">
            <a:avLst/>
          </a:prstGeom>
          <a:noFill/>
          <a:ln w="12700" cap="flat" cmpd="sng">
            <a:solidFill>
              <a:srgbClr val="4555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8" name="Google Shape;208;g30bb21184c9_0_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4598" y="2442179"/>
            <a:ext cx="2528127" cy="3030825"/>
          </a:xfrm>
          <a:prstGeom prst="rect">
            <a:avLst/>
          </a:prstGeom>
          <a:noFill/>
          <a:ln w="12700" cap="flat" cmpd="sng">
            <a:solidFill>
              <a:srgbClr val="4555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9" name="Google Shape;209;g30bb21184c9_0_83"/>
          <p:cNvCxnSpPr/>
          <p:nvPr/>
        </p:nvCxnSpPr>
        <p:spPr>
          <a:xfrm>
            <a:off x="6909711" y="3177548"/>
            <a:ext cx="1370700" cy="489000"/>
          </a:xfrm>
          <a:prstGeom prst="straightConnector1">
            <a:avLst/>
          </a:prstGeom>
          <a:noFill/>
          <a:ln w="12700" cap="flat" cmpd="sng">
            <a:solidFill>
              <a:srgbClr val="4555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0" name="Google Shape;210;g30bb21184c9_0_83"/>
          <p:cNvCxnSpPr/>
          <p:nvPr/>
        </p:nvCxnSpPr>
        <p:spPr>
          <a:xfrm flipH="1">
            <a:off x="7002952" y="3739710"/>
            <a:ext cx="1323600" cy="1279800"/>
          </a:xfrm>
          <a:prstGeom prst="straightConnector1">
            <a:avLst/>
          </a:prstGeom>
          <a:noFill/>
          <a:ln w="12700" cap="flat" cmpd="sng">
            <a:solidFill>
              <a:srgbClr val="4555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1" name="Google Shape;211;g30bb21184c9_0_83"/>
          <p:cNvPicPr preferRelativeResize="0"/>
          <p:nvPr/>
        </p:nvPicPr>
        <p:blipFill rotWithShape="1">
          <a:blip r:embed="rId6">
            <a:alphaModFix/>
          </a:blip>
          <a:srcRect t="9982"/>
          <a:stretch/>
        </p:blipFill>
        <p:spPr>
          <a:xfrm>
            <a:off x="1886255" y="3028336"/>
            <a:ext cx="2528126" cy="2420694"/>
          </a:xfrm>
          <a:prstGeom prst="rect">
            <a:avLst/>
          </a:prstGeom>
          <a:noFill/>
          <a:ln w="12700" cap="flat" cmpd="sng">
            <a:solidFill>
              <a:srgbClr val="4555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2" name="Google Shape;212;g30bb21184c9_0_83"/>
          <p:cNvSpPr/>
          <p:nvPr/>
        </p:nvSpPr>
        <p:spPr>
          <a:xfrm>
            <a:off x="1906960" y="3798648"/>
            <a:ext cx="476100" cy="452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3" name="Google Shape;213;g30bb21184c9_0_83"/>
          <p:cNvSpPr/>
          <p:nvPr/>
        </p:nvSpPr>
        <p:spPr>
          <a:xfrm>
            <a:off x="2275834" y="5502877"/>
            <a:ext cx="1886400" cy="390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Y"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12 Distritos de la provincia de Huaura</a:t>
            </a:r>
            <a:endParaRPr sz="14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30bb21184c9_0_83"/>
          <p:cNvSpPr txBox="1"/>
          <p:nvPr/>
        </p:nvSpPr>
        <p:spPr>
          <a:xfrm>
            <a:off x="812195" y="523366"/>
            <a:ext cx="6097500" cy="1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lang="es-PY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Paso 0.- Ubicación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s-PY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Asociación de Ganaderos de Villa Agraria se ubica a la altura del Km 168.5 de la Panamericana Norte, distrito de Végueta, provincia de Huaura, departamento de Lima, Perú. Coordenadas: -10.962, -77.646 </a:t>
            </a:r>
            <a:endParaRPr>
              <a:solidFill>
                <a:schemeClr val="dk1"/>
              </a:solidFill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30bb21184c9_0_83"/>
          <p:cNvSpPr/>
          <p:nvPr/>
        </p:nvSpPr>
        <p:spPr>
          <a:xfrm rot="20801693" flipH="1">
            <a:off x="1827787" y="2898312"/>
            <a:ext cx="3084796" cy="777748"/>
          </a:xfrm>
          <a:prstGeom prst="curvedDownArrow">
            <a:avLst>
              <a:gd name="adj1" fmla="val 25000"/>
              <a:gd name="adj2" fmla="val 50000"/>
              <a:gd name="adj3" fmla="val 37665"/>
            </a:avLst>
          </a:prstGeom>
          <a:solidFill>
            <a:srgbClr val="FF0000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" name="Google Shape;223;g30c3f166141_0_1021">
            <a:extLst>
              <a:ext uri="{FF2B5EF4-FFF2-40B4-BE49-F238E27FC236}">
                <a16:creationId xmlns:a16="http://schemas.microsoft.com/office/drawing/2014/main" id="{A16C63C2-BA77-7438-67BE-0DF2798D3766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1" y="3028336"/>
            <a:ext cx="1869694" cy="240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c3f166141_0_1345"/>
          <p:cNvSpPr txBox="1"/>
          <p:nvPr/>
        </p:nvSpPr>
        <p:spPr>
          <a:xfrm>
            <a:off x="0" y="34812950"/>
            <a:ext cx="3000000" cy="1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8707">
              <a:solidFill>
                <a:schemeClr val="dk2"/>
              </a:solidFill>
            </a:endParaRPr>
          </a:p>
        </p:txBody>
      </p:sp>
      <p:sp>
        <p:nvSpPr>
          <p:cNvPr id="233" name="Google Shape;233;g30c3f166141_0_1345"/>
          <p:cNvSpPr txBox="1">
            <a:spLocks noGrp="1"/>
          </p:cNvSpPr>
          <p:nvPr>
            <p:ph type="title"/>
          </p:nvPr>
        </p:nvSpPr>
        <p:spPr>
          <a:xfrm>
            <a:off x="494025" y="784775"/>
            <a:ext cx="6750600" cy="35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Calibri"/>
              <a:buNone/>
            </a:pP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Calibri"/>
              <a:buNone/>
            </a:pP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87F00"/>
              </a:buClr>
              <a:buSzPct val="100000"/>
              <a:buFont typeface="Calibri"/>
              <a:buNone/>
            </a:pPr>
            <a:endParaRPr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s-PY" sz="2200" b="1" dirty="0">
                <a:latin typeface="Calibri"/>
                <a:ea typeface="Calibri"/>
                <a:cs typeface="Calibri"/>
                <a:sym typeface="Calibri"/>
              </a:rPr>
              <a:t>Paso 0 – Descripción general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g30c3f166141_0_13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9498" y="1519548"/>
            <a:ext cx="2587028" cy="210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30c3f166141_0_13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5054" y="1519548"/>
            <a:ext cx="2759570" cy="210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0c3f166141_0_13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35455" y="3618653"/>
            <a:ext cx="2858768" cy="210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B0588E2-4085-9AC1-79BE-B1822452A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4625" y="1501921"/>
            <a:ext cx="2858768" cy="42158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1CC2A85-C108-064F-5EF5-44223EEE6A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9497" y="3609702"/>
            <a:ext cx="2500758" cy="21080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c3f166141_0_1371"/>
          <p:cNvSpPr txBox="1"/>
          <p:nvPr/>
        </p:nvSpPr>
        <p:spPr>
          <a:xfrm>
            <a:off x="917500" y="1551800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g30c3f166141_0_1371"/>
          <p:cNvSpPr txBox="1"/>
          <p:nvPr/>
        </p:nvSpPr>
        <p:spPr>
          <a:xfrm>
            <a:off x="448250" y="286603"/>
            <a:ext cx="6562200" cy="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PY" sz="19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Paso 0 – Descripción de los sistemas evaluados</a:t>
            </a:r>
            <a:endParaRPr sz="19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6" name="Google Shape;246;g30c3f166141_0_13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4196" y="1101216"/>
            <a:ext cx="2641224" cy="235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0c3f166141_0_13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5420" y="1107402"/>
            <a:ext cx="2478947" cy="233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0c3f166141_0_13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2026" y="3452640"/>
            <a:ext cx="2723394" cy="230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30c3f166141_0_13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69347" y="3446454"/>
            <a:ext cx="2641224" cy="230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56C68D-8518-0BB8-EDBB-EED9B5E3E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2215" y="3444007"/>
            <a:ext cx="2784368" cy="23090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D08B0C5-F6ED-AF0A-E9FE-940679EF0B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4367" y="1107402"/>
            <a:ext cx="2862216" cy="23390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>
          <a:extLst>
            <a:ext uri="{FF2B5EF4-FFF2-40B4-BE49-F238E27FC236}">
              <a16:creationId xmlns:a16="http://schemas.microsoft.com/office/drawing/2014/main" id="{6A5AEBAC-E425-A965-115B-D36028088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c3f166141_0_1371">
            <a:extLst>
              <a:ext uri="{FF2B5EF4-FFF2-40B4-BE49-F238E27FC236}">
                <a16:creationId xmlns:a16="http://schemas.microsoft.com/office/drawing/2014/main" id="{D6387855-8D41-0487-C0AF-14FD078562E8}"/>
              </a:ext>
            </a:extLst>
          </p:cNvPr>
          <p:cNvSpPr txBox="1"/>
          <p:nvPr/>
        </p:nvSpPr>
        <p:spPr>
          <a:xfrm>
            <a:off x="917500" y="1551800"/>
            <a:ext cx="9358800" cy="4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5296D6-3B41-BD4F-A177-51FD4D4B3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3200"/>
            <a:ext cx="12192000" cy="37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8118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851</Words>
  <Application>Microsoft Office PowerPoint</Application>
  <PresentationFormat>Panorámica</PresentationFormat>
  <Paragraphs>201</Paragraphs>
  <Slides>17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Raleway</vt:lpstr>
      <vt:lpstr>Corbel</vt:lpstr>
      <vt:lpstr>Calibri</vt:lpstr>
      <vt:lpstr>Times New Roman</vt:lpstr>
      <vt:lpstr>Arial</vt:lpstr>
      <vt:lpstr>Montserrat</vt:lpstr>
      <vt:lpstr>Simple Light</vt:lpstr>
      <vt:lpstr>   Evaluación del desempeño agroecológico en ganadería lechera intensiva familiar en la costa peruana  </vt:lpstr>
      <vt:lpstr>Presentación de PowerPoint</vt:lpstr>
      <vt:lpstr>Materiales y Métodos</vt:lpstr>
      <vt:lpstr>Presentación de PowerPoint</vt:lpstr>
      <vt:lpstr>Presentación de PowerPoint</vt:lpstr>
      <vt:lpstr>Presentación de PowerPoint</vt:lpstr>
      <vt:lpstr>   Paso 0 – Descripción general</vt:lpstr>
      <vt:lpstr>Presentación de PowerPoint</vt:lpstr>
      <vt:lpstr>Presentación de PowerPoint</vt:lpstr>
      <vt:lpstr>Presentación de PowerPoint</vt:lpstr>
      <vt:lpstr>¿Cómo obtenemos el CAET? Paso 1 Ejemplo para el elemento Diversidad</vt:lpstr>
      <vt:lpstr>Presentación de PowerPoint</vt:lpstr>
      <vt:lpstr>Presentación de PowerPoint</vt:lpstr>
      <vt:lpstr>Análisis de varianza para los elementos de la agroecología por tipo de actividad y tamaño de rebaño</vt:lpstr>
      <vt:lpstr>Puntajes promedio de los elementos de la agroecología y % de CAET por tipo de actividad y tamaño de la unidad productiva.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pc2</dc:creator>
  <cp:lastModifiedBy>Vivian Motta Martinez</cp:lastModifiedBy>
  <cp:revision>5</cp:revision>
  <dcterms:created xsi:type="dcterms:W3CDTF">2024-10-08T16:17:25Z</dcterms:created>
  <dcterms:modified xsi:type="dcterms:W3CDTF">2024-10-23T01:16:05Z</dcterms:modified>
</cp:coreProperties>
</file>