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.jpg" ContentType="image/jpg"/>
  <Override PartName="/ppt/media/image3.jpg" ContentType="image/jpg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82" r:id="rId3"/>
    <p:sldId id="260" r:id="rId4"/>
    <p:sldId id="261" r:id="rId5"/>
    <p:sldId id="262" r:id="rId6"/>
    <p:sldId id="263" r:id="rId7"/>
    <p:sldId id="283" r:id="rId8"/>
    <p:sldId id="284" r:id="rId9"/>
    <p:sldId id="266" r:id="rId10"/>
  </p:sldIdLst>
  <p:sldSz cx="12192000" cy="6858000"/>
  <p:notesSz cx="6858000" cy="9144000"/>
  <p:embeddedFontLst>
    <p:embeddedFont>
      <p:font typeface="Amasis MT Pro Black" panose="02040A04050005020304" pitchFamily="18" charset="0"/>
      <p:bold r:id="rId12"/>
      <p:boldItalic r:id="rId13"/>
    </p:embeddedFont>
    <p:embeddedFont>
      <p:font typeface="Berlin Sans FB Demi" panose="020E0802020502020306" pitchFamily="34" charset="0"/>
      <p:bold r:id="rId14"/>
    </p:embeddedFont>
    <p:embeddedFont>
      <p:font typeface="Cambria" panose="02040503050406030204" pitchFamily="18" charset="0"/>
      <p:regular r:id="rId15"/>
      <p:bold r:id="rId16"/>
      <p:italic r:id="rId17"/>
      <p:boldItalic r:id="rId18"/>
    </p:embeddedFont>
    <p:embeddedFont>
      <p:font typeface="Montserrat" panose="00000500000000000000" pitchFamily="2" charset="0"/>
      <p:regular r:id="rId19"/>
      <p:bold r:id="rId20"/>
      <p:italic r:id="rId21"/>
      <p:boldItalic r:id="rId22"/>
    </p:embeddedFont>
    <p:embeddedFont>
      <p:font typeface="Montserrat SemiBold" panose="00000700000000000000" pitchFamily="2" charset="0"/>
      <p:bold r:id="rId23"/>
      <p:boldItalic r:id="rId24"/>
    </p:embeddedFont>
    <p:embeddedFont>
      <p:font typeface="Raleway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iHkkcJmeXzEdDCos9kevw+NVkm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9" d="100"/>
          <a:sy n="59" d="100"/>
        </p:scale>
        <p:origin x="8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09fca2001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09fca2001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1481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2963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7754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7849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4899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11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08" name="Google Shape;208;p11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cs"/>
              <a:pPr algn="r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b1a85a42385f3e4_4"/>
          <p:cNvSpPr txBox="1">
            <a:spLocks noGrp="1"/>
          </p:cNvSpPr>
          <p:nvPr>
            <p:ph type="ctrTitle"/>
          </p:nvPr>
        </p:nvSpPr>
        <p:spPr>
          <a:xfrm>
            <a:off x="415611" y="992768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1" name="Google Shape;11;g1b1a85a42385f3e4_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2" name="Google Shape;12;g1b1a85a42385f3e4_4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1b1a85a42385f3e4_39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4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g1b1a85a42385f3e4_39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g1b1a85a42385f3e4_39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b1a85a42385f3e4_43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b1a85a42385f3e4_45"/>
          <p:cNvSpPr txBox="1">
            <a:spLocks noGrp="1"/>
          </p:cNvSpPr>
          <p:nvPr>
            <p:ph type="title"/>
          </p:nvPr>
        </p:nvSpPr>
        <p:spPr>
          <a:xfrm>
            <a:off x="1097281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g1b1a85a42385f3e4_45"/>
          <p:cNvSpPr txBox="1">
            <a:spLocks noGrp="1"/>
          </p:cNvSpPr>
          <p:nvPr>
            <p:ph type="body" idx="1"/>
          </p:nvPr>
        </p:nvSpPr>
        <p:spPr>
          <a:xfrm>
            <a:off x="1097281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g1b1a85a42385f3e4_4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g1b1a85a42385f3e4_4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g1b1a85a42385f3e4_4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b1a85a42385f3e4_51"/>
          <p:cNvSpPr/>
          <p:nvPr/>
        </p:nvSpPr>
        <p:spPr>
          <a:xfrm>
            <a:off x="16" y="0"/>
            <a:ext cx="40509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95"/>
          </a:p>
        </p:txBody>
      </p:sp>
      <p:sp>
        <p:nvSpPr>
          <p:cNvPr id="58" name="Google Shape;58;g1b1a85a42385f3e4_51"/>
          <p:cNvSpPr/>
          <p:nvPr/>
        </p:nvSpPr>
        <p:spPr>
          <a:xfrm>
            <a:off x="4040072" y="0"/>
            <a:ext cx="63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95"/>
          </a:p>
        </p:txBody>
      </p:sp>
      <p:sp>
        <p:nvSpPr>
          <p:cNvPr id="59" name="Google Shape;59;g1b1a85a42385f3e4_51"/>
          <p:cNvSpPr txBox="1">
            <a:spLocks noGrp="1"/>
          </p:cNvSpPr>
          <p:nvPr>
            <p:ph type="title"/>
          </p:nvPr>
        </p:nvSpPr>
        <p:spPr>
          <a:xfrm>
            <a:off x="457200" y="594360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1b1a85a42385f3e4_51"/>
          <p:cNvSpPr txBox="1">
            <a:spLocks noGrp="1"/>
          </p:cNvSpPr>
          <p:nvPr>
            <p:ph type="body" idx="1"/>
          </p:nvPr>
        </p:nvSpPr>
        <p:spPr>
          <a:xfrm>
            <a:off x="4800600" y="731521"/>
            <a:ext cx="64923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g1b1a85a42385f3e4_51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g1b1a85a42385f3e4_51"/>
          <p:cNvSpPr txBox="1">
            <a:spLocks noGrp="1"/>
          </p:cNvSpPr>
          <p:nvPr>
            <p:ph type="dt" idx="10"/>
          </p:nvPr>
        </p:nvSpPr>
        <p:spPr>
          <a:xfrm>
            <a:off x="465513" y="6459785"/>
            <a:ext cx="261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g1b1a85a42385f3e4_51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g1b1a85a42385f3e4_5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b1a85a42385f3e4_60"/>
          <p:cNvSpPr/>
          <p:nvPr/>
        </p:nvSpPr>
        <p:spPr>
          <a:xfrm>
            <a:off x="0" y="4953000"/>
            <a:ext cx="12188700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95"/>
          </a:p>
        </p:txBody>
      </p:sp>
      <p:sp>
        <p:nvSpPr>
          <p:cNvPr id="67" name="Google Shape;67;g1b1a85a42385f3e4_60"/>
          <p:cNvSpPr/>
          <p:nvPr/>
        </p:nvSpPr>
        <p:spPr>
          <a:xfrm>
            <a:off x="15" y="4915076"/>
            <a:ext cx="121887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95"/>
          </a:p>
        </p:txBody>
      </p:sp>
      <p:sp>
        <p:nvSpPr>
          <p:cNvPr id="68" name="Google Shape;68;g1b1a85a42385f3e4_60"/>
          <p:cNvSpPr txBox="1">
            <a:spLocks noGrp="1"/>
          </p:cNvSpPr>
          <p:nvPr>
            <p:ph type="title"/>
          </p:nvPr>
        </p:nvSpPr>
        <p:spPr>
          <a:xfrm>
            <a:off x="1097281" y="5074920"/>
            <a:ext cx="101136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g1b1a85a42385f3e4_60"/>
          <p:cNvSpPr>
            <a:spLocks noGrp="1"/>
          </p:cNvSpPr>
          <p:nvPr>
            <p:ph type="pic" idx="2"/>
          </p:nvPr>
        </p:nvSpPr>
        <p:spPr>
          <a:xfrm>
            <a:off x="15" y="1"/>
            <a:ext cx="12192000" cy="4915200"/>
          </a:xfrm>
          <a:prstGeom prst="rect">
            <a:avLst/>
          </a:prstGeom>
          <a:solidFill>
            <a:srgbClr val="D2CDB0"/>
          </a:solidFill>
          <a:ln>
            <a:noFill/>
          </a:ln>
        </p:spPr>
      </p:sp>
      <p:sp>
        <p:nvSpPr>
          <p:cNvPr id="70" name="Google Shape;70;g1b1a85a42385f3e4_60"/>
          <p:cNvSpPr txBox="1">
            <a:spLocks noGrp="1"/>
          </p:cNvSpPr>
          <p:nvPr>
            <p:ph type="body" idx="1"/>
          </p:nvPr>
        </p:nvSpPr>
        <p:spPr>
          <a:xfrm>
            <a:off x="1097280" y="5907024"/>
            <a:ext cx="101133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g1b1a85a42385f3e4_6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g1b1a85a42385f3e4_6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g1b1a85a42385f3e4_6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b1a85a42385f3e4_69"/>
          <p:cNvSpPr txBox="1">
            <a:spLocks noGrp="1"/>
          </p:cNvSpPr>
          <p:nvPr>
            <p:ph type="title"/>
          </p:nvPr>
        </p:nvSpPr>
        <p:spPr>
          <a:xfrm>
            <a:off x="1097281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g1b1a85a42385f3e4_69"/>
          <p:cNvSpPr txBox="1">
            <a:spLocks noGrp="1"/>
          </p:cNvSpPr>
          <p:nvPr>
            <p:ph type="body" idx="1"/>
          </p:nvPr>
        </p:nvSpPr>
        <p:spPr>
          <a:xfrm>
            <a:off x="1097278" y="1845734"/>
            <a:ext cx="49377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g1b1a85a42385f3e4_69"/>
          <p:cNvSpPr txBox="1">
            <a:spLocks noGrp="1"/>
          </p:cNvSpPr>
          <p:nvPr>
            <p:ph type="body" idx="2"/>
          </p:nvPr>
        </p:nvSpPr>
        <p:spPr>
          <a:xfrm>
            <a:off x="6217920" y="1845736"/>
            <a:ext cx="49377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8" name="Google Shape;78;g1b1a85a42385f3e4_69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g1b1a85a42385f3e4_6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g1b1a85a42385f3e4_6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286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ido con título">
  <p:cSld name="1_Contenido con título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>
            <a:off x="1088400" y="3148035"/>
            <a:ext cx="10126721" cy="56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80345" marR="0" lvl="0" indent="-190172" algn="ctr" rtl="0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>
                <a:srgbClr val="DEC9A2"/>
              </a:buClr>
              <a:buSzPts val="4000"/>
              <a:buFont typeface="Arial"/>
              <a:buNone/>
              <a:defRPr sz="3328" b="0" i="0" u="none" strike="noStrike" cap="none">
                <a:solidFill>
                  <a:srgbClr val="DEC9A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760689" marR="0" lvl="1" indent="-316954" algn="l" rtl="0">
              <a:lnSpc>
                <a:spcPct val="90000"/>
              </a:lnSpc>
              <a:spcBef>
                <a:spcPts val="41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9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1034" marR="0" lvl="2" indent="-295824" algn="l" rtl="0">
              <a:lnSpc>
                <a:spcPct val="90000"/>
              </a:lnSpc>
              <a:spcBef>
                <a:spcPts val="41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6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1379" marR="0" lvl="3" indent="-285259" algn="l" rtl="0">
              <a:lnSpc>
                <a:spcPct val="90000"/>
              </a:lnSpc>
              <a:spcBef>
                <a:spcPts val="41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01723" marR="0" lvl="4" indent="-285259" algn="l" rtl="0">
              <a:lnSpc>
                <a:spcPct val="90000"/>
              </a:lnSpc>
              <a:spcBef>
                <a:spcPts val="41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068" marR="0" lvl="5" indent="-285259" algn="l" rtl="0">
              <a:lnSpc>
                <a:spcPct val="90000"/>
              </a:lnSpc>
              <a:spcBef>
                <a:spcPts val="41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662413" marR="0" lvl="6" indent="-285259" algn="l" rtl="0">
              <a:lnSpc>
                <a:spcPct val="90000"/>
              </a:lnSpc>
              <a:spcBef>
                <a:spcPts val="41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042757" marR="0" lvl="7" indent="-285259" algn="l" rtl="0">
              <a:lnSpc>
                <a:spcPct val="90000"/>
              </a:lnSpc>
              <a:spcBef>
                <a:spcPts val="41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423102" marR="0" lvl="8" indent="-285259" algn="l" rtl="0">
              <a:lnSpc>
                <a:spcPct val="90000"/>
              </a:lnSpc>
              <a:spcBef>
                <a:spcPts val="41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6864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1b1a85a42385f3e4_8"/>
          <p:cNvSpPr txBox="1">
            <a:spLocks noGrp="1"/>
          </p:cNvSpPr>
          <p:nvPr>
            <p:ph type="title"/>
          </p:nvPr>
        </p:nvSpPr>
        <p:spPr>
          <a:xfrm>
            <a:off x="415600" y="2867801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g1b1a85a42385f3e4_8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1b1a85a42385f3e4_11"/>
          <p:cNvSpPr txBox="1">
            <a:spLocks noGrp="1"/>
          </p:cNvSpPr>
          <p:nvPr>
            <p:ph type="title"/>
          </p:nvPr>
        </p:nvSpPr>
        <p:spPr>
          <a:xfrm>
            <a:off x="415600" y="593368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g1b1a85a42385f3e4_11"/>
          <p:cNvSpPr txBox="1">
            <a:spLocks noGrp="1"/>
          </p:cNvSpPr>
          <p:nvPr>
            <p:ph type="body" idx="1"/>
          </p:nvPr>
        </p:nvSpPr>
        <p:spPr>
          <a:xfrm>
            <a:off x="415600" y="1536634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g1b1a85a42385f3e4_11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b1a85a42385f3e4_15"/>
          <p:cNvSpPr txBox="1">
            <a:spLocks noGrp="1"/>
          </p:cNvSpPr>
          <p:nvPr>
            <p:ph type="title"/>
          </p:nvPr>
        </p:nvSpPr>
        <p:spPr>
          <a:xfrm>
            <a:off x="415600" y="593368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1b1a85a42385f3e4_15"/>
          <p:cNvSpPr txBox="1">
            <a:spLocks noGrp="1"/>
          </p:cNvSpPr>
          <p:nvPr>
            <p:ph type="body" idx="1"/>
          </p:nvPr>
        </p:nvSpPr>
        <p:spPr>
          <a:xfrm>
            <a:off x="415601" y="1536634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g1b1a85a42385f3e4_15"/>
          <p:cNvSpPr txBox="1">
            <a:spLocks noGrp="1"/>
          </p:cNvSpPr>
          <p:nvPr>
            <p:ph type="body" idx="2"/>
          </p:nvPr>
        </p:nvSpPr>
        <p:spPr>
          <a:xfrm>
            <a:off x="6443200" y="1536634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g1b1a85a42385f3e4_15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1b1a85a42385f3e4_20"/>
          <p:cNvSpPr txBox="1">
            <a:spLocks noGrp="1"/>
          </p:cNvSpPr>
          <p:nvPr>
            <p:ph type="title"/>
          </p:nvPr>
        </p:nvSpPr>
        <p:spPr>
          <a:xfrm>
            <a:off x="415600" y="593368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1b1a85a42385f3e4_20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1b1a85a42385f3e4_23"/>
          <p:cNvSpPr txBox="1">
            <a:spLocks noGrp="1"/>
          </p:cNvSpPr>
          <p:nvPr>
            <p:ph type="title"/>
          </p:nvPr>
        </p:nvSpPr>
        <p:spPr>
          <a:xfrm>
            <a:off x="415601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g1b1a85a42385f3e4_23"/>
          <p:cNvSpPr txBox="1">
            <a:spLocks noGrp="1"/>
          </p:cNvSpPr>
          <p:nvPr>
            <p:ph type="body" idx="1"/>
          </p:nvPr>
        </p:nvSpPr>
        <p:spPr>
          <a:xfrm>
            <a:off x="415601" y="1852802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g1b1a85a42385f3e4_23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b1a85a42385f3e4_27"/>
          <p:cNvSpPr txBox="1">
            <a:spLocks noGrp="1"/>
          </p:cNvSpPr>
          <p:nvPr>
            <p:ph type="title"/>
          </p:nvPr>
        </p:nvSpPr>
        <p:spPr>
          <a:xfrm>
            <a:off x="653667" y="600201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g1b1a85a42385f3e4_27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1b1a85a42385f3e4_30"/>
          <p:cNvSpPr/>
          <p:nvPr/>
        </p:nvSpPr>
        <p:spPr>
          <a:xfrm>
            <a:off x="6096000" y="-166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95"/>
          </a:p>
        </p:txBody>
      </p:sp>
      <p:sp>
        <p:nvSpPr>
          <p:cNvPr id="37" name="Google Shape;37;g1b1a85a42385f3e4_30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g1b1a85a42385f3e4_30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g1b1a85a42385f3e4_30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g1b1a85a42385f3e4_30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b1a85a42385f3e4_36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g1b1a85a42385f3e4_36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b1a85a42385f3e4_0"/>
          <p:cNvSpPr txBox="1">
            <a:spLocks noGrp="1"/>
          </p:cNvSpPr>
          <p:nvPr>
            <p:ph type="title"/>
          </p:nvPr>
        </p:nvSpPr>
        <p:spPr>
          <a:xfrm>
            <a:off x="415600" y="593368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g1b1a85a42385f3e4_0"/>
          <p:cNvSpPr txBox="1">
            <a:spLocks noGrp="1"/>
          </p:cNvSpPr>
          <p:nvPr>
            <p:ph type="body" idx="1"/>
          </p:nvPr>
        </p:nvSpPr>
        <p:spPr>
          <a:xfrm>
            <a:off x="415600" y="1536634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g1b1a85a42385f3e4_0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s-PY" smtClean="0"/>
              <a:pPr/>
              <a:t>‹Nº›</a:t>
            </a:fld>
            <a:endParaRPr lang="es-PY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mailto:magomezcruz@live.com" TargetMode="External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19.pn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09fca20012_0_10"/>
          <p:cNvSpPr txBox="1">
            <a:spLocks noGrp="1"/>
          </p:cNvSpPr>
          <p:nvPr>
            <p:ph type="ctrTitle"/>
          </p:nvPr>
        </p:nvSpPr>
        <p:spPr>
          <a:xfrm>
            <a:off x="468084" y="457203"/>
            <a:ext cx="11593286" cy="2873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l">
              <a:lnSpc>
                <a:spcPct val="85000"/>
              </a:lnSpc>
              <a:buClr>
                <a:srgbClr val="262626"/>
              </a:buClr>
              <a:buSzPts val="8000"/>
            </a:pPr>
            <a:r>
              <a:rPr lang="es-MX" sz="4800" b="1" dirty="0">
                <a:solidFill>
                  <a:schemeClr val="lt1"/>
                </a:solidFill>
                <a:latin typeface="Montserrat"/>
              </a:rPr>
              <a:t>SISTEMATIZACIÓN DE LA ACCIÓN SOCIAL-COLECTIVA EN CONTRA DE BENEVIA (CIANTRANILIPROL) PARA PROTEGER LAS ABEJAS.</a:t>
            </a:r>
            <a:br>
              <a:rPr lang="es-MX" sz="4800" b="1" dirty="0">
                <a:solidFill>
                  <a:schemeClr val="lt1"/>
                </a:solidFill>
                <a:latin typeface="Montserrat"/>
              </a:rPr>
            </a:br>
            <a:endParaRPr sz="2000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6" name="Google Shape;86;g309fca20012_0_10"/>
          <p:cNvSpPr txBox="1"/>
          <p:nvPr/>
        </p:nvSpPr>
        <p:spPr>
          <a:xfrm>
            <a:off x="6629200" y="3555850"/>
            <a:ext cx="52017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85000"/>
              </a:lnSpc>
              <a:buClr>
                <a:srgbClr val="262626"/>
              </a:buClr>
              <a:buSzPts val="8000"/>
            </a:pPr>
            <a:r>
              <a:rPr lang="es-PY" sz="2511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Por: Manuel Ángel Gómez Cruz</a:t>
            </a:r>
            <a:endParaRPr sz="2511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endParaRPr b="1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80640" y="1248761"/>
            <a:ext cx="5324756" cy="5609243"/>
            <a:chOff x="6245696" y="1011942"/>
            <a:chExt cx="6105437" cy="5695182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50124" y="2528316"/>
              <a:ext cx="3781044" cy="41788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45696" y="1011942"/>
              <a:ext cx="6105437" cy="277537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180704" y="6080094"/>
            <a:ext cx="5836773" cy="381636"/>
          </a:xfrm>
          <a:prstGeom prst="rect">
            <a:avLst/>
          </a:prstGeom>
        </p:spPr>
        <p:txBody>
          <a:bodyPr vert="horz" wrap="square" lIns="0" tIns="12185" rIns="0" bIns="0" rtlCol="0">
            <a:spAutoFit/>
          </a:bodyPr>
          <a:lstStyle/>
          <a:p>
            <a:pPr marL="9026">
              <a:spcBef>
                <a:spcPts val="97"/>
              </a:spcBef>
            </a:pPr>
            <a:r>
              <a:rPr lang="es-MX" sz="2400" dirty="0">
                <a:solidFill>
                  <a:schemeClr val="tx1"/>
                </a:solidFill>
                <a:latin typeface="Aptos" panose="020B0004020202020204" pitchFamily="34" charset="0"/>
                <a:ea typeface="Microsoft YaHei UI" panose="020B0503020204020204" pitchFamily="34" charset="-122"/>
              </a:rPr>
              <a:t>U</a:t>
            </a:r>
            <a:r>
              <a:rPr sz="2400" dirty="0">
                <a:solidFill>
                  <a:schemeClr val="tx1"/>
                </a:solidFill>
                <a:latin typeface="Aptos" panose="020B0004020202020204" pitchFamily="34" charset="0"/>
                <a:ea typeface="Microsoft YaHei UI" panose="020B0503020204020204" pitchFamily="34" charset="-122"/>
              </a:rPr>
              <a:t>n total</a:t>
            </a:r>
            <a:r>
              <a:rPr lang="es-MX" sz="2400" dirty="0">
                <a:solidFill>
                  <a:schemeClr val="tx1"/>
                </a:solidFill>
                <a:latin typeface="Aptos" panose="020B0004020202020204" pitchFamily="34" charset="0"/>
                <a:ea typeface="Microsoft YaHei UI" panose="020B0503020204020204" pitchFamily="34" charset="-122"/>
              </a:rPr>
              <a:t> de</a:t>
            </a:r>
            <a:r>
              <a:rPr sz="2400" dirty="0">
                <a:solidFill>
                  <a:schemeClr val="tx1"/>
                </a:solidFill>
                <a:latin typeface="Aptos" panose="020B0004020202020204" pitchFamily="34" charset="0"/>
                <a:ea typeface="Microsoft YaHei UI" panose="020B0503020204020204" pitchFamily="34" charset="-122"/>
              </a:rPr>
              <a:t> 44 </a:t>
            </a:r>
            <a:r>
              <a:rPr sz="2400" dirty="0" err="1">
                <a:solidFill>
                  <a:schemeClr val="tx1"/>
                </a:solidFill>
                <a:latin typeface="Aptos" panose="020B0004020202020204" pitchFamily="34" charset="0"/>
                <a:ea typeface="Microsoft YaHei UI" panose="020B0503020204020204" pitchFamily="34" charset="-122"/>
              </a:rPr>
              <a:t>grupos</a:t>
            </a:r>
            <a:r>
              <a:rPr sz="2400" dirty="0">
                <a:solidFill>
                  <a:schemeClr val="tx1"/>
                </a:solidFill>
                <a:latin typeface="Aptos" panose="020B0004020202020204" pitchFamily="34" charset="0"/>
                <a:ea typeface="Microsoft YaHei UI" panose="020B0503020204020204" pitchFamily="34" charset="-122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Aptos" panose="020B0004020202020204" pitchFamily="34" charset="0"/>
                <a:ea typeface="Microsoft YaHei UI" panose="020B0503020204020204" pitchFamily="34" charset="-122"/>
              </a:rPr>
              <a:t>en</a:t>
            </a:r>
            <a:r>
              <a:rPr lang="es-MX" sz="2400" dirty="0">
                <a:solidFill>
                  <a:schemeClr val="tx1"/>
                </a:solidFill>
                <a:latin typeface="Aptos" panose="020B0004020202020204" pitchFamily="34" charset="0"/>
                <a:ea typeface="Microsoft YaHei UI" panose="020B0503020204020204" pitchFamily="34" charset="-122"/>
              </a:rPr>
              <a:t> sinergia </a:t>
            </a:r>
            <a:endParaRPr sz="2400" dirty="0">
              <a:solidFill>
                <a:schemeClr val="tx1"/>
              </a:solidFill>
              <a:latin typeface="Aptos" panose="020B0004020202020204" pitchFamily="34" charset="0"/>
              <a:ea typeface="Microsoft YaHei UI" panose="020B0503020204020204" pitchFamily="34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62149" y="132689"/>
            <a:ext cx="9635272" cy="1122478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16247" rIns="0" bIns="0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6E152E"/>
              </a:buClr>
              <a:buSzPts val="4000"/>
            </a:pPr>
            <a:r>
              <a:rPr lang="es-MX" sz="2662" dirty="0">
                <a:latin typeface="Berlin Sans FB Demi" panose="020E0802020502020306" pitchFamily="34" charset="0"/>
                <a:ea typeface="+mj-ea"/>
                <a:cs typeface="Aharoni" panose="02010803020104030203" pitchFamily="2" charset="-79"/>
                <a:sym typeface="Montserrat SemiBold"/>
              </a:rPr>
              <a:t>ACCIÓN-SOCIAL-COLECTIVA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6E152E"/>
              </a:buClr>
              <a:buSzPts val="4000"/>
            </a:pPr>
            <a:r>
              <a:rPr sz="2662" dirty="0">
                <a:latin typeface="Berlin Sans FB Demi" panose="020E0802020502020306" pitchFamily="34" charset="0"/>
                <a:ea typeface="+mj-ea"/>
                <a:cs typeface="Aharoni" panose="02010803020104030203" pitchFamily="2" charset="-79"/>
                <a:sym typeface="Montserrat SemiBold"/>
              </a:rPr>
              <a:t>CASO SUSPENSIÓN DE APLICACIÓN DE AGROTOXICO BENEVIA</a:t>
            </a:r>
            <a:r>
              <a:rPr lang="es-MX" sz="2662" dirty="0">
                <a:latin typeface="Berlin Sans FB Demi" panose="020E0802020502020306" pitchFamily="34" charset="0"/>
                <a:ea typeface="+mj-ea"/>
                <a:cs typeface="Aharoni" panose="02010803020104030203" pitchFamily="2" charset="-79"/>
                <a:sym typeface="Montserrat SemiBold"/>
              </a:rPr>
              <a:t> (CIANTRANILIPROL) EN EL NORTE DE VERACRUZ</a:t>
            </a:r>
            <a:endParaRPr sz="2662" dirty="0">
              <a:latin typeface="Berlin Sans FB Demi" panose="020E0802020502020306" pitchFamily="34" charset="0"/>
              <a:ea typeface="+mj-ea"/>
              <a:cs typeface="Aharoni" panose="02010803020104030203" pitchFamily="2" charset="-79"/>
              <a:sym typeface="Montserrat SemiBold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F7FEEF7-B0B5-E0B1-3046-D697C498354E}"/>
              </a:ext>
            </a:extLst>
          </p:cNvPr>
          <p:cNvSpPr txBox="1"/>
          <p:nvPr/>
        </p:nvSpPr>
        <p:spPr>
          <a:xfrm>
            <a:off x="186454" y="1468333"/>
            <a:ext cx="629054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dirty="0">
                <a:solidFill>
                  <a:schemeClr val="tx1"/>
                </a:solidFill>
                <a:latin typeface="Aptos" panose="020B0004020202020204" pitchFamily="34" charset="0"/>
                <a:ea typeface="Microsoft YaHei UI" panose="020B0503020204020204" pitchFamily="34" charset="-122"/>
              </a:rPr>
              <a:t>Coordinación y vinculación con 4 municipios, SEDARPA, Sembrando Vida,  Organizaciones Orgánicas, Organizaciones de Apicultores, Organizaciones de Productores, Organizaciones Ganaderas, ONG´S, Centros de Investigación, varios grupos de diferentes universidades, funcionarios de	instancias federales y estatales, empresarios y técnicos de la industria juguera, entre otros.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09fca20012_0_22"/>
          <p:cNvSpPr txBox="1"/>
          <p:nvPr/>
        </p:nvSpPr>
        <p:spPr>
          <a:xfrm>
            <a:off x="1348740" y="457200"/>
            <a:ext cx="867537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MX" sz="320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Reuniones de Acción Social Colectiva</a:t>
            </a:r>
            <a:endParaRPr sz="3200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98DEB17-0F9A-6006-CFB6-DB3194EA8E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877788"/>
            <a:ext cx="5496080" cy="309154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3DFDE35-B231-71B0-9732-6C3203860A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6869" y="1836423"/>
            <a:ext cx="4179025" cy="3134269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AF72B15C-EFAE-5FB7-DB65-726D53F9237F}"/>
              </a:ext>
            </a:extLst>
          </p:cNvPr>
          <p:cNvGrpSpPr/>
          <p:nvPr/>
        </p:nvGrpSpPr>
        <p:grpSpPr>
          <a:xfrm>
            <a:off x="9018274" y="1805941"/>
            <a:ext cx="3173729" cy="3166110"/>
            <a:chOff x="0" y="0"/>
            <a:chExt cx="4654452" cy="4125328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E1E00ED5-9547-F0CC-2B22-DB676D54A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6107" y="43548"/>
              <a:ext cx="1998345" cy="40817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2DA0B79D-2683-C5BA-BE7F-ED24DC2D7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91049" cy="411416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09fca20012_0_22"/>
          <p:cNvSpPr txBox="1"/>
          <p:nvPr/>
        </p:nvSpPr>
        <p:spPr>
          <a:xfrm>
            <a:off x="205740" y="4"/>
            <a:ext cx="11670030" cy="66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MX" sz="2000" dirty="0"/>
              <a:t>REUNIÓN PARA EL ANÁLISIS DEL USO DE BENEVIA (CIANTRANILOPROL)  Y SU IMPACTO EN ABEJAS-SANIDAD VEGETAL, COFEPRIS,SADER,CIIDRI-CHAPINGO|</a:t>
            </a:r>
            <a:endParaRPr sz="16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C03DE9E-1DCF-7B66-818D-EED1E64442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25808"/>
            <a:ext cx="6179820" cy="463486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E6FFA11-6C4D-101A-1384-8C1C06F810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2" y="742954"/>
            <a:ext cx="6019798" cy="451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82416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09fca20012_0_22"/>
          <p:cNvSpPr txBox="1"/>
          <p:nvPr/>
        </p:nvSpPr>
        <p:spPr>
          <a:xfrm>
            <a:off x="925834" y="119859"/>
            <a:ext cx="10660315" cy="61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MX" sz="20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Posicionamiento Secretaria de Desarrollo Agropecuario, Rural y Pesca</a:t>
            </a:r>
            <a:endParaRPr sz="20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endParaRPr sz="20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endParaRPr sz="20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endParaRPr sz="20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endParaRPr sz="20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AEF07B0-70C8-791E-F53E-69B54D7296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630" y="492592"/>
            <a:ext cx="5111470" cy="636540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42E4043-B6D6-E1FF-8788-40D8FAF77B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8864" y="547007"/>
            <a:ext cx="4441800" cy="642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79698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09fca20012_0_22"/>
          <p:cNvSpPr txBox="1"/>
          <p:nvPr/>
        </p:nvSpPr>
        <p:spPr>
          <a:xfrm>
            <a:off x="3189514" y="190072"/>
            <a:ext cx="6954818" cy="473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MX" sz="22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Carta suspensión de aplicación de Benevia </a:t>
            </a:r>
            <a:endParaRPr sz="22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endParaRPr sz="22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endParaRPr sz="22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endParaRPr sz="22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434CA19-5D26-1E79-F427-0FA8F781A0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501" y="646542"/>
            <a:ext cx="4794658" cy="621145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5CA6DED-2175-4D0F-ABF6-D74949CD6A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8483" y="792833"/>
            <a:ext cx="4583293" cy="606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72473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A41BF15-4C6E-FEE5-E6A0-98E9D98AEEFD}"/>
              </a:ext>
            </a:extLst>
          </p:cNvPr>
          <p:cNvSpPr txBox="1"/>
          <p:nvPr/>
        </p:nvSpPr>
        <p:spPr>
          <a:xfrm>
            <a:off x="2177143" y="108860"/>
            <a:ext cx="7859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/>
              <a:t>Notas periodísticas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B1A67A7-B931-6B79-D2AE-CFDFEF07D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27" y="600997"/>
            <a:ext cx="11109131" cy="625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16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09fca20012_0_22"/>
          <p:cNvSpPr txBox="1"/>
          <p:nvPr/>
        </p:nvSpPr>
        <p:spPr>
          <a:xfrm>
            <a:off x="1325480" y="138504"/>
            <a:ext cx="9294393" cy="50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MX" sz="22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CONCLUSIÓN </a:t>
            </a:r>
            <a:endParaRPr sz="2200" b="1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endParaRPr sz="2200" b="1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endParaRPr sz="2200" b="1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endParaRPr sz="2200" b="1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endParaRPr sz="2200" b="1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8B0059C-01FE-AAD7-EDFC-9F46565AACC8}"/>
              </a:ext>
            </a:extLst>
          </p:cNvPr>
          <p:cNvSpPr txBox="1"/>
          <p:nvPr/>
        </p:nvSpPr>
        <p:spPr>
          <a:xfrm>
            <a:off x="177800" y="614933"/>
            <a:ext cx="11629189" cy="773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MX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acción colectiva desarrollada en el norte de Veracruz, México ante un interés común para suspender la fumigación de agrotóxicos, que afectan la salud humana, ambiente y en especial abejas y otros polinizadores, es histórica para nuestra región pues es la primera iniciativa que logró respuesta exitosa. Queda pendiente lo que vaya a suceder este año para lo cual se envió la siguiente solicitud a las autoridades del nuevo gobierno.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81E6537-211E-7CE7-B3F5-9424233432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949"/>
          <a:stretch/>
        </p:blipFill>
        <p:spPr>
          <a:xfrm>
            <a:off x="-88744" y="1491342"/>
            <a:ext cx="4248743" cy="536665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3A1F990-F46F-1D99-5331-4F9A3B965E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1525" y="1344047"/>
            <a:ext cx="4151876" cy="5513953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F01A3146-5F3A-59DB-F814-447E7693BE4F}"/>
              </a:ext>
            </a:extLst>
          </p:cNvPr>
          <p:cNvGrpSpPr/>
          <p:nvPr/>
        </p:nvGrpSpPr>
        <p:grpSpPr>
          <a:xfrm>
            <a:off x="8211704" y="1360713"/>
            <a:ext cx="3871440" cy="5497287"/>
            <a:chOff x="8560047" y="990185"/>
            <a:chExt cx="3007590" cy="4561529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DF51E9EB-2DAC-D97B-B5BE-006FA424A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b="50366"/>
            <a:stretch/>
          </p:blipFill>
          <p:spPr>
            <a:xfrm>
              <a:off x="8560047" y="990185"/>
              <a:ext cx="2953162" cy="2950444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6321B429-F82F-4E4A-BA34-C3B5CC007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71616"/>
            <a:stretch/>
          </p:blipFill>
          <p:spPr>
            <a:xfrm>
              <a:off x="8614475" y="3864428"/>
              <a:ext cx="2953162" cy="16872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8681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"/>
          <p:cNvSpPr txBox="1">
            <a:spLocks noGrp="1"/>
          </p:cNvSpPr>
          <p:nvPr>
            <p:ph type="body" idx="1"/>
          </p:nvPr>
        </p:nvSpPr>
        <p:spPr>
          <a:xfrm>
            <a:off x="3201724" y="515192"/>
            <a:ext cx="5788553" cy="864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55" tIns="38017" rIns="76055" bIns="38017" anchor="t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cs" sz="549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¡GRACIAS!</a:t>
            </a:r>
            <a:endParaRPr lang="es-ES" sz="549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983BA0A-F361-83F4-4077-06C96A81823B}"/>
              </a:ext>
            </a:extLst>
          </p:cNvPr>
          <p:cNvSpPr txBox="1"/>
          <p:nvPr/>
        </p:nvSpPr>
        <p:spPr>
          <a:xfrm>
            <a:off x="1206907" y="3965254"/>
            <a:ext cx="9778185" cy="2358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5" algn="ctr"/>
            <a:r>
              <a:rPr lang="es-MX" sz="2329" b="1" spc="-7" dirty="0">
                <a:solidFill>
                  <a:schemeClr val="tx1"/>
                </a:solidFill>
                <a:latin typeface="Times New Roman"/>
                <a:cs typeface="Times New Roman"/>
              </a:rPr>
              <a:t>CONTACTO </a:t>
            </a:r>
          </a:p>
          <a:p>
            <a:pPr marL="1585" algn="ctr"/>
            <a:r>
              <a:rPr lang="es-MX" sz="2329" spc="-7" dirty="0">
                <a:solidFill>
                  <a:schemeClr val="tx1"/>
                </a:solidFill>
                <a:latin typeface="Cambria"/>
                <a:cs typeface="Cambri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magomezcruz@live.com</a:t>
            </a:r>
            <a:endParaRPr lang="es-MX" sz="2329" spc="-7" dirty="0">
              <a:solidFill>
                <a:schemeClr val="tx1"/>
              </a:solidFill>
              <a:latin typeface="Cambria"/>
              <a:cs typeface="Cambria"/>
            </a:endParaRPr>
          </a:p>
          <a:p>
            <a:pPr marL="518202" marR="512656" algn="ctr">
              <a:spcBef>
                <a:spcPts val="269"/>
              </a:spcBef>
            </a:pPr>
            <a:r>
              <a:rPr lang="es-MX" sz="2329" b="1" spc="-7" dirty="0">
                <a:solidFill>
                  <a:schemeClr val="tx1"/>
                </a:solidFill>
                <a:latin typeface="Cambria"/>
                <a:cs typeface="Cambria"/>
              </a:rPr>
              <a:t>Cel: 595 957 0513</a:t>
            </a:r>
          </a:p>
          <a:p>
            <a:pPr marL="518202" marR="512656" algn="ctr">
              <a:spcBef>
                <a:spcPts val="269"/>
              </a:spcBef>
            </a:pPr>
            <a:r>
              <a:rPr lang="es-MX" sz="2329" b="1" spc="-7" dirty="0">
                <a:solidFill>
                  <a:schemeClr val="tx1"/>
                </a:solidFill>
                <a:latin typeface="Cambria"/>
                <a:cs typeface="Cambria"/>
              </a:rPr>
              <a:t>766 112 0389</a:t>
            </a:r>
          </a:p>
          <a:p>
            <a:pPr marL="518202" marR="512656" algn="ctr">
              <a:spcBef>
                <a:spcPts val="269"/>
              </a:spcBef>
            </a:pPr>
            <a:r>
              <a:rPr lang="es-MX" sz="2329" b="1" u="sng" spc="-7" dirty="0">
                <a:solidFill>
                  <a:schemeClr val="tx1"/>
                </a:solidFill>
                <a:uFill>
                  <a:solidFill>
                    <a:srgbClr val="B0754B"/>
                  </a:solidFill>
                </a:uFill>
                <a:latin typeface="Cambria"/>
                <a:cs typeface="Cambria"/>
              </a:rPr>
              <a:t> </a:t>
            </a:r>
            <a:r>
              <a:rPr lang="es-MX" sz="2329" b="1" u="sng" spc="-28" dirty="0">
                <a:solidFill>
                  <a:schemeClr val="tx1"/>
                </a:solidFill>
                <a:uFill>
                  <a:solidFill>
                    <a:srgbClr val="0461C1"/>
                  </a:solidFill>
                </a:uFill>
                <a:latin typeface="Calibri Light"/>
                <a:cs typeface="Calibri Light"/>
              </a:rPr>
              <a:t>Facebook:</a:t>
            </a:r>
            <a:r>
              <a:rPr lang="es-MX" sz="2329" b="1" spc="-59" dirty="0">
                <a:solidFill>
                  <a:schemeClr val="tx1"/>
                </a:solidFill>
                <a:latin typeface="Calibri Light"/>
                <a:cs typeface="Calibri Light"/>
              </a:rPr>
              <a:t> </a:t>
            </a:r>
            <a:r>
              <a:rPr lang="es-MX" sz="2329" b="1" dirty="0">
                <a:solidFill>
                  <a:schemeClr val="tx1"/>
                </a:solidFill>
                <a:latin typeface="Times New Roman"/>
                <a:cs typeface="Times New Roman"/>
              </a:rPr>
              <a:t>Proyecto</a:t>
            </a:r>
            <a:r>
              <a:rPr lang="es-MX" sz="2329" b="1" spc="-3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s-MX" sz="2329" b="1" dirty="0">
                <a:solidFill>
                  <a:schemeClr val="tx1"/>
                </a:solidFill>
                <a:latin typeface="Times New Roman"/>
                <a:cs typeface="Times New Roman"/>
              </a:rPr>
              <a:t>“Eliminación</a:t>
            </a:r>
            <a:r>
              <a:rPr lang="es-MX" sz="2329" b="1" spc="-7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s-MX" sz="2329" b="1" dirty="0">
                <a:solidFill>
                  <a:schemeClr val="tx1"/>
                </a:solidFill>
                <a:latin typeface="Times New Roman"/>
                <a:cs typeface="Times New Roman"/>
              </a:rPr>
              <a:t>de</a:t>
            </a:r>
            <a:r>
              <a:rPr lang="es-MX" sz="2329" b="1" spc="-19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s-MX" sz="2329" b="1" dirty="0">
                <a:solidFill>
                  <a:schemeClr val="tx1"/>
                </a:solidFill>
                <a:latin typeface="Times New Roman"/>
                <a:cs typeface="Times New Roman"/>
              </a:rPr>
              <a:t>glifosato</a:t>
            </a:r>
            <a:r>
              <a:rPr lang="es-MX" sz="2329" b="1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s-MX" sz="2329" b="1" dirty="0">
                <a:solidFill>
                  <a:schemeClr val="tx1"/>
                </a:solidFill>
                <a:latin typeface="Times New Roman"/>
                <a:cs typeface="Times New Roman"/>
              </a:rPr>
              <a:t>en</a:t>
            </a:r>
            <a:r>
              <a:rPr lang="es-MX" sz="2329" b="1" spc="-16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s-MX" sz="2329" b="1" dirty="0">
                <a:solidFill>
                  <a:schemeClr val="tx1"/>
                </a:solidFill>
                <a:latin typeface="Times New Roman"/>
                <a:cs typeface="Times New Roman"/>
              </a:rPr>
              <a:t>naranja</a:t>
            </a:r>
            <a:r>
              <a:rPr lang="es-MX" sz="2329" b="1" spc="-12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s-MX" sz="2329" b="1" dirty="0">
                <a:solidFill>
                  <a:schemeClr val="tx1"/>
                </a:solidFill>
                <a:latin typeface="Times New Roman"/>
                <a:cs typeface="Times New Roman"/>
              </a:rPr>
              <a:t>y</a:t>
            </a:r>
            <a:r>
              <a:rPr lang="es-MX" sz="2329" b="1" spc="-16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s-MX" sz="2329" b="1" dirty="0">
                <a:solidFill>
                  <a:schemeClr val="tx1"/>
                </a:solidFill>
                <a:latin typeface="Times New Roman"/>
                <a:cs typeface="Times New Roman"/>
              </a:rPr>
              <a:t>cultivos</a:t>
            </a:r>
            <a:r>
              <a:rPr lang="es-MX" sz="2329" b="1" spc="-19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s-MX" sz="2329" b="1" spc="-7" dirty="0">
                <a:solidFill>
                  <a:schemeClr val="tx1"/>
                </a:solidFill>
                <a:latin typeface="Times New Roman"/>
                <a:cs typeface="Times New Roman"/>
              </a:rPr>
              <a:t>asociados”</a:t>
            </a:r>
            <a:endParaRPr lang="es-MX" sz="998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4" name="object 11">
            <a:extLst>
              <a:ext uri="{FF2B5EF4-FFF2-40B4-BE49-F238E27FC236}">
                <a16:creationId xmlns:a16="http://schemas.microsoft.com/office/drawing/2014/main" id="{35968A4D-373D-C498-4A98-41ADF087B415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26" b="100000" l="0" r="100000">
                        <a14:foregroundMark x1="29710" y1="57364" x2="29710" y2="573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04642" y="276445"/>
            <a:ext cx="857032" cy="839283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0768841E-EE03-72C9-9489-2D2CC5D13AED}"/>
              </a:ext>
            </a:extLst>
          </p:cNvPr>
          <p:cNvGrpSpPr/>
          <p:nvPr/>
        </p:nvGrpSpPr>
        <p:grpSpPr>
          <a:xfrm>
            <a:off x="2230326" y="233198"/>
            <a:ext cx="1129008" cy="1164918"/>
            <a:chOff x="8662049" y="6763284"/>
            <a:chExt cx="1357162" cy="1140050"/>
          </a:xfrm>
        </p:grpSpPr>
        <p:pic>
          <p:nvPicPr>
            <p:cNvPr id="7" name="object 4">
              <a:extLst>
                <a:ext uri="{FF2B5EF4-FFF2-40B4-BE49-F238E27FC236}">
                  <a16:creationId xmlns:a16="http://schemas.microsoft.com/office/drawing/2014/main" id="{51153A67-7740-7F84-79AB-36888182632C}"/>
                </a:ext>
              </a:extLst>
            </p:cNvPr>
            <p:cNvPicPr/>
            <p:nvPr/>
          </p:nvPicPr>
          <p:blipFill rotWithShape="1">
            <a:blip r:embed="rId6" cstate="print"/>
            <a:srcRect b="14392"/>
            <a:stretch/>
          </p:blipFill>
          <p:spPr>
            <a:xfrm>
              <a:off x="8662049" y="6763284"/>
              <a:ext cx="1357162" cy="863689"/>
            </a:xfrm>
            <a:prstGeom prst="rect">
              <a:avLst/>
            </a:prstGeom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BF99C7C5-8EED-95F5-0545-79023D954A3E}"/>
                </a:ext>
              </a:extLst>
            </p:cNvPr>
            <p:cNvSpPr txBox="1"/>
            <p:nvPr/>
          </p:nvSpPr>
          <p:spPr>
            <a:xfrm>
              <a:off x="8988987" y="7587506"/>
              <a:ext cx="1030224" cy="315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97" dirty="0">
                  <a:latin typeface="Amasis MT Pro Black" panose="02040A04050005020304" pitchFamily="18" charset="0"/>
                </a:rPr>
                <a:t>CIIDRI</a:t>
              </a:r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EA0481E3-A5C5-7283-5B36-80F42EC716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73" y="1838602"/>
            <a:ext cx="2704638" cy="2028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614D956-2631-79DC-1B8D-2BB68694C8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107" y="1809078"/>
            <a:ext cx="4387138" cy="2028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200E846-58EB-BFF2-BBD0-F58CB1CB83D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542" y="1804449"/>
            <a:ext cx="2737806" cy="2053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3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263</Words>
  <Application>Microsoft Office PowerPoint</Application>
  <PresentationFormat>Panorámica</PresentationFormat>
  <Paragraphs>26</Paragraphs>
  <Slides>9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21" baseType="lpstr">
      <vt:lpstr>Calibri</vt:lpstr>
      <vt:lpstr>Montserrat</vt:lpstr>
      <vt:lpstr>Amasis MT Pro Black</vt:lpstr>
      <vt:lpstr>Aptos</vt:lpstr>
      <vt:lpstr>Times New Roman</vt:lpstr>
      <vt:lpstr>Berlin Sans FB Demi</vt:lpstr>
      <vt:lpstr>Calibri Light</vt:lpstr>
      <vt:lpstr>Cambria</vt:lpstr>
      <vt:lpstr>Montserrat SemiBold</vt:lpstr>
      <vt:lpstr>Arial</vt:lpstr>
      <vt:lpstr>Raleway</vt:lpstr>
      <vt:lpstr>Simple Light</vt:lpstr>
      <vt:lpstr>SISTEMATIZACIÓN DE LA ACCIÓN SOCIAL-COLECTIVA EN CONTRA DE BENEVIA (CIANTRANILIPROL) PARA PROTEGER LAS ABEJAS.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pc2</dc:creator>
  <cp:lastModifiedBy>rosa gloria garcia bautista</cp:lastModifiedBy>
  <cp:revision>3</cp:revision>
  <dcterms:created xsi:type="dcterms:W3CDTF">2024-10-08T16:17:25Z</dcterms:created>
  <dcterms:modified xsi:type="dcterms:W3CDTF">2024-10-18T21:03:02Z</dcterms:modified>
</cp:coreProperties>
</file>