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y="6858000" cx="12192000"/>
  <p:notesSz cx="6858000" cy="9144000"/>
  <p:embeddedFontLst>
    <p:embeddedFont>
      <p:font typeface="Raleway"/>
      <p:regular r:id="rId19"/>
      <p:bold r:id="rId20"/>
      <p:italic r:id="rId21"/>
      <p:boldItalic r:id="rId22"/>
    </p:embeddedFont>
    <p:embeddedFont>
      <p:font typeface="Montserrat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7" roundtripDataSignature="AMtx7mgNIqMt65BROKjBGAgWPyEa1I0dG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aleway-bold.fntdata"/><Relationship Id="rId22" Type="http://schemas.openxmlformats.org/officeDocument/2006/relationships/font" Target="fonts/Raleway-boldItalic.fntdata"/><Relationship Id="rId21" Type="http://schemas.openxmlformats.org/officeDocument/2006/relationships/font" Target="fonts/Raleway-italic.fntdata"/><Relationship Id="rId24" Type="http://schemas.openxmlformats.org/officeDocument/2006/relationships/font" Target="fonts/Montserrat-bold.fntdata"/><Relationship Id="rId23" Type="http://schemas.openxmlformats.org/officeDocument/2006/relationships/font" Target="fonts/Montserrat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Montserrat-boldItalic.fntdata"/><Relationship Id="rId25" Type="http://schemas.openxmlformats.org/officeDocument/2006/relationships/font" Target="fonts/Montserrat-italic.fntdata"/><Relationship Id="rId27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font" Target="fonts/Raleway-regular.fntdata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09fca20012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" name="Google Shape;83;g309fca20012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09fca20012_0_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" name="Google Shape;89;g309fca20012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0cb0cfccfa_0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" name="Google Shape;95;g30cb0cfccfa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d4905091d8_0_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" name="Google Shape;101;g2d4905091d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d4905091d8_0_4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g2d4905091d8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d4905091d8_0_4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g2d4905091d8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d4905091d8_0_1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" name="Google Shape;122;g2d4905091d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d4905091d8_0_5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9" name="Google Shape;129;g2d4905091d8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0e4e823691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" name="Google Shape;137;g30e4e82369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0e4e823691_0_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" name="Google Shape;144;g30e4e823691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0e4e823691_0_1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" name="Google Shape;152;g30e4e823691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0e4e823691_0_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" name="Google Shape;159;g30e4e823691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0e4e823691_0_2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g30e4e823691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d4905091d8_0_2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" name="Google Shape;173;g2d4905091d8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1b1a85a42385f3e4_4"/>
          <p:cNvSpPr txBox="1"/>
          <p:nvPr>
            <p:ph type="ctrTitle"/>
          </p:nvPr>
        </p:nvSpPr>
        <p:spPr>
          <a:xfrm>
            <a:off x="415611" y="992767"/>
            <a:ext cx="11360700" cy="2736900"/>
          </a:xfrm>
          <a:prstGeom prst="rect">
            <a:avLst/>
          </a:prstGeom>
          <a:noFill/>
          <a:ln>
            <a:noFill/>
          </a:ln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/>
        </p:txBody>
      </p:sp>
      <p:sp>
        <p:nvSpPr>
          <p:cNvPr id="11" name="Google Shape;11;g1b1a85a42385f3e4_4"/>
          <p:cNvSpPr txBox="1"/>
          <p:nvPr>
            <p:ph idx="1" type="subTitle"/>
          </p:nvPr>
        </p:nvSpPr>
        <p:spPr>
          <a:xfrm>
            <a:off x="415600" y="3778833"/>
            <a:ext cx="11360700" cy="10569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2" name="Google Shape;12;g1b1a85a42385f3e4_4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1b1a85a42385f3e4_45"/>
          <p:cNvSpPr txBox="1"/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5" name="Google Shape;15;g1b1a85a42385f3e4_45"/>
          <p:cNvSpPr txBox="1"/>
          <p:nvPr>
            <p:ph idx="1" type="body"/>
          </p:nvPr>
        </p:nvSpPr>
        <p:spPr>
          <a:xfrm>
            <a:off x="1097280" y="1845734"/>
            <a:ext cx="10058400" cy="40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16" name="Google Shape;16;g1b1a85a42385f3e4_45"/>
          <p:cNvSpPr txBox="1"/>
          <p:nvPr>
            <p:ph idx="10" type="dt"/>
          </p:nvPr>
        </p:nvSpPr>
        <p:spPr>
          <a:xfrm>
            <a:off x="1097280" y="6459785"/>
            <a:ext cx="2472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g1b1a85a42385f3e4_45"/>
          <p:cNvSpPr txBox="1"/>
          <p:nvPr>
            <p:ph idx="11" type="ftr"/>
          </p:nvPr>
        </p:nvSpPr>
        <p:spPr>
          <a:xfrm>
            <a:off x="3686185" y="6459785"/>
            <a:ext cx="4822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8" name="Google Shape;18;g1b1a85a42385f3e4_45"/>
          <p:cNvSpPr txBox="1"/>
          <p:nvPr>
            <p:ph idx="12" type="sldNum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g1b1a85a42385f3e4_8"/>
          <p:cNvSpPr txBox="1"/>
          <p:nvPr>
            <p:ph type="title"/>
          </p:nvPr>
        </p:nvSpPr>
        <p:spPr>
          <a:xfrm>
            <a:off x="415600" y="2867800"/>
            <a:ext cx="11360700" cy="112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21" name="Google Shape;21;g1b1a85a42385f3e4_8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g1b1a85a42385f3e4_11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4" name="Google Shape;24;g1b1a85a42385f3e4_11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810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25" name="Google Shape;25;g1b1a85a42385f3e4_11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1b1a85a42385f3e4_15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8" name="Google Shape;28;g1b1a85a42385f3e4_15"/>
          <p:cNvSpPr txBox="1"/>
          <p:nvPr>
            <p:ph idx="1" type="body"/>
          </p:nvPr>
        </p:nvSpPr>
        <p:spPr>
          <a:xfrm>
            <a:off x="415600" y="1536633"/>
            <a:ext cx="53331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492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9" name="Google Shape;29;g1b1a85a42385f3e4_15"/>
          <p:cNvSpPr txBox="1"/>
          <p:nvPr>
            <p:ph idx="2" type="body"/>
          </p:nvPr>
        </p:nvSpPr>
        <p:spPr>
          <a:xfrm>
            <a:off x="6443200" y="1536633"/>
            <a:ext cx="53331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492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0" name="Google Shape;30;g1b1a85a42385f3e4_15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g1b1a85a42385f3e4_20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33" name="Google Shape;33;g1b1a85a42385f3e4_20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g1b1a85a42385f3e4_23"/>
          <p:cNvSpPr txBox="1"/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  <a:noFill/>
          <a:ln>
            <a:noFill/>
          </a:ln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36" name="Google Shape;36;g1b1a85a42385f3e4_23"/>
          <p:cNvSpPr txBox="1"/>
          <p:nvPr>
            <p:ph idx="1" type="body"/>
          </p:nvPr>
        </p:nvSpPr>
        <p:spPr>
          <a:xfrm>
            <a:off x="415600" y="1852800"/>
            <a:ext cx="3744000" cy="42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302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302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7" name="Google Shape;37;g1b1a85a42385f3e4_23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g1b1a85a42385f3e4_27"/>
          <p:cNvSpPr txBox="1"/>
          <p:nvPr>
            <p:ph type="title"/>
          </p:nvPr>
        </p:nvSpPr>
        <p:spPr>
          <a:xfrm>
            <a:off x="653667" y="600200"/>
            <a:ext cx="8490300" cy="545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40" name="Google Shape;40;g1b1a85a42385f3e4_27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1b1a85a42385f3e4_30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g1b1a85a42385f3e4_30"/>
          <p:cNvSpPr txBox="1"/>
          <p:nvPr>
            <p:ph type="title"/>
          </p:nvPr>
        </p:nvSpPr>
        <p:spPr>
          <a:xfrm>
            <a:off x="354000" y="1644233"/>
            <a:ext cx="5393700" cy="1976400"/>
          </a:xfrm>
          <a:prstGeom prst="rect">
            <a:avLst/>
          </a:prstGeom>
          <a:noFill/>
          <a:ln>
            <a:noFill/>
          </a:ln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44" name="Google Shape;44;g1b1a85a42385f3e4_30"/>
          <p:cNvSpPr txBox="1"/>
          <p:nvPr>
            <p:ph idx="1" type="subTitle"/>
          </p:nvPr>
        </p:nvSpPr>
        <p:spPr>
          <a:xfrm>
            <a:off x="354000" y="3737433"/>
            <a:ext cx="5393700" cy="16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5" name="Google Shape;45;g1b1a85a42385f3e4_30"/>
          <p:cNvSpPr txBox="1"/>
          <p:nvPr>
            <p:ph idx="2" type="body"/>
          </p:nvPr>
        </p:nvSpPr>
        <p:spPr>
          <a:xfrm>
            <a:off x="6586000" y="965433"/>
            <a:ext cx="5115900" cy="492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-3810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6" name="Google Shape;46;g1b1a85a42385f3e4_30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1b1a85a42385f3e4_36"/>
          <p:cNvSpPr txBox="1"/>
          <p:nvPr>
            <p:ph idx="1" type="body"/>
          </p:nvPr>
        </p:nvSpPr>
        <p:spPr>
          <a:xfrm>
            <a:off x="415600" y="5640767"/>
            <a:ext cx="7998300" cy="806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/>
        </p:txBody>
      </p:sp>
      <p:sp>
        <p:nvSpPr>
          <p:cNvPr id="49" name="Google Shape;49;g1b1a85a42385f3e4_36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b1a85a42385f3e4_39"/>
          <p:cNvSpPr txBox="1"/>
          <p:nvPr>
            <p:ph hasCustomPrompt="1" type="title"/>
          </p:nvPr>
        </p:nvSpPr>
        <p:spPr>
          <a:xfrm>
            <a:off x="415600" y="1474833"/>
            <a:ext cx="11360700" cy="2618100"/>
          </a:xfrm>
          <a:prstGeom prst="rect">
            <a:avLst/>
          </a:prstGeom>
          <a:noFill/>
          <a:ln>
            <a:noFill/>
          </a:ln>
        </p:spPr>
        <p:txBody>
          <a:bodyPr anchorCtr="0" anchor="b" bIns="121900" lIns="121900" spcFirstLastPara="1" rIns="121900" wrap="square" tIns="12190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2" name="Google Shape;52;g1b1a85a42385f3e4_39"/>
          <p:cNvSpPr txBox="1"/>
          <p:nvPr>
            <p:ph idx="1" type="body"/>
          </p:nvPr>
        </p:nvSpPr>
        <p:spPr>
          <a:xfrm>
            <a:off x="415600" y="4202967"/>
            <a:ext cx="11360700" cy="1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810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53" name="Google Shape;53;g1b1a85a42385f3e4_39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1b1a85a42385f3e4_43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b1a85a42385f3e4_51"/>
          <p:cNvSpPr/>
          <p:nvPr/>
        </p:nvSpPr>
        <p:spPr>
          <a:xfrm>
            <a:off x="16" y="0"/>
            <a:ext cx="40509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g1b1a85a42385f3e4_51"/>
          <p:cNvSpPr/>
          <p:nvPr/>
        </p:nvSpPr>
        <p:spPr>
          <a:xfrm>
            <a:off x="4040071" y="0"/>
            <a:ext cx="63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g1b1a85a42385f3e4_51"/>
          <p:cNvSpPr txBox="1"/>
          <p:nvPr>
            <p:ph type="title"/>
          </p:nvPr>
        </p:nvSpPr>
        <p:spPr>
          <a:xfrm>
            <a:off x="457200" y="594359"/>
            <a:ext cx="32004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  <a:defRPr b="0" sz="36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60" name="Google Shape;60;g1b1a85a42385f3e4_51"/>
          <p:cNvSpPr txBox="1"/>
          <p:nvPr>
            <p:ph idx="1" type="body"/>
          </p:nvPr>
        </p:nvSpPr>
        <p:spPr>
          <a:xfrm>
            <a:off x="4800600" y="731520"/>
            <a:ext cx="6492300" cy="525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61" name="Google Shape;61;g1b1a85a42385f3e4_51"/>
          <p:cNvSpPr txBox="1"/>
          <p:nvPr>
            <p:ph idx="2" type="body"/>
          </p:nvPr>
        </p:nvSpPr>
        <p:spPr>
          <a:xfrm>
            <a:off x="457200" y="2926080"/>
            <a:ext cx="3200400" cy="337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00"/>
              <a:buNone/>
              <a:defRPr sz="15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g1b1a85a42385f3e4_51"/>
          <p:cNvSpPr txBox="1"/>
          <p:nvPr>
            <p:ph idx="10" type="dt"/>
          </p:nvPr>
        </p:nvSpPr>
        <p:spPr>
          <a:xfrm>
            <a:off x="465512" y="6459785"/>
            <a:ext cx="2618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3" name="Google Shape;63;g1b1a85a42385f3e4_51"/>
          <p:cNvSpPr txBox="1"/>
          <p:nvPr>
            <p:ph idx="11" type="ftr"/>
          </p:nvPr>
        </p:nvSpPr>
        <p:spPr>
          <a:xfrm>
            <a:off x="4800600" y="6459785"/>
            <a:ext cx="4648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" name="Google Shape;64;g1b1a85a42385f3e4_51"/>
          <p:cNvSpPr txBox="1"/>
          <p:nvPr>
            <p:ph idx="12" type="sldNum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  <a:defRPr b="0" i="0" sz="105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b1a85a42385f3e4_60"/>
          <p:cNvSpPr/>
          <p:nvPr/>
        </p:nvSpPr>
        <p:spPr>
          <a:xfrm>
            <a:off x="0" y="4953000"/>
            <a:ext cx="12188700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g1b1a85a42385f3e4_60"/>
          <p:cNvSpPr/>
          <p:nvPr/>
        </p:nvSpPr>
        <p:spPr>
          <a:xfrm>
            <a:off x="15" y="4915076"/>
            <a:ext cx="12188700" cy="63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g1b1a85a42385f3e4_60"/>
          <p:cNvSpPr txBox="1"/>
          <p:nvPr>
            <p:ph type="title"/>
          </p:nvPr>
        </p:nvSpPr>
        <p:spPr>
          <a:xfrm>
            <a:off x="1097280" y="5074920"/>
            <a:ext cx="10113600" cy="8229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0">
            <a:no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  <a:defRPr b="0" sz="36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69" name="Google Shape;69;g1b1a85a42385f3e4_60"/>
          <p:cNvSpPr/>
          <p:nvPr>
            <p:ph idx="2" type="pic"/>
          </p:nvPr>
        </p:nvSpPr>
        <p:spPr>
          <a:xfrm>
            <a:off x="15" y="0"/>
            <a:ext cx="12192000" cy="4915200"/>
          </a:xfrm>
          <a:prstGeom prst="rect">
            <a:avLst/>
          </a:prstGeom>
          <a:solidFill>
            <a:srgbClr val="D2CDB0"/>
          </a:solidFill>
          <a:ln>
            <a:noFill/>
          </a:ln>
        </p:spPr>
      </p:sp>
      <p:sp>
        <p:nvSpPr>
          <p:cNvPr id="70" name="Google Shape;70;g1b1a85a42385f3e4_60"/>
          <p:cNvSpPr txBox="1"/>
          <p:nvPr>
            <p:ph idx="1" type="body"/>
          </p:nvPr>
        </p:nvSpPr>
        <p:spPr>
          <a:xfrm>
            <a:off x="1097280" y="5907024"/>
            <a:ext cx="10113300" cy="594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1" name="Google Shape;71;g1b1a85a42385f3e4_60"/>
          <p:cNvSpPr txBox="1"/>
          <p:nvPr>
            <p:ph idx="10" type="dt"/>
          </p:nvPr>
        </p:nvSpPr>
        <p:spPr>
          <a:xfrm>
            <a:off x="1097280" y="6459785"/>
            <a:ext cx="2472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" name="Google Shape;72;g1b1a85a42385f3e4_60"/>
          <p:cNvSpPr txBox="1"/>
          <p:nvPr>
            <p:ph idx="11" type="ftr"/>
          </p:nvPr>
        </p:nvSpPr>
        <p:spPr>
          <a:xfrm>
            <a:off x="3686185" y="6459785"/>
            <a:ext cx="4822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3" name="Google Shape;73;g1b1a85a42385f3e4_60"/>
          <p:cNvSpPr txBox="1"/>
          <p:nvPr>
            <p:ph idx="12" type="sldNum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b1a85a42385f3e4_69"/>
          <p:cNvSpPr txBox="1"/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76" name="Google Shape;76;g1b1a85a42385f3e4_69"/>
          <p:cNvSpPr txBox="1"/>
          <p:nvPr>
            <p:ph idx="1" type="body"/>
          </p:nvPr>
        </p:nvSpPr>
        <p:spPr>
          <a:xfrm>
            <a:off x="1097278" y="1845734"/>
            <a:ext cx="4937700" cy="40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77" name="Google Shape;77;g1b1a85a42385f3e4_69"/>
          <p:cNvSpPr txBox="1"/>
          <p:nvPr>
            <p:ph idx="2" type="body"/>
          </p:nvPr>
        </p:nvSpPr>
        <p:spPr>
          <a:xfrm>
            <a:off x="6217920" y="1845735"/>
            <a:ext cx="4937700" cy="40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○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■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○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■"/>
              <a:defRPr/>
            </a:lvl9pPr>
          </a:lstStyle>
          <a:p/>
        </p:txBody>
      </p:sp>
      <p:sp>
        <p:nvSpPr>
          <p:cNvPr id="78" name="Google Shape;78;g1b1a85a42385f3e4_69"/>
          <p:cNvSpPr txBox="1"/>
          <p:nvPr>
            <p:ph idx="10" type="dt"/>
          </p:nvPr>
        </p:nvSpPr>
        <p:spPr>
          <a:xfrm>
            <a:off x="1097280" y="6459785"/>
            <a:ext cx="2472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" name="Google Shape;79;g1b1a85a42385f3e4_69"/>
          <p:cNvSpPr txBox="1"/>
          <p:nvPr>
            <p:ph idx="11" type="ftr"/>
          </p:nvPr>
        </p:nvSpPr>
        <p:spPr>
          <a:xfrm>
            <a:off x="3686185" y="6459785"/>
            <a:ext cx="4822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0" name="Google Shape;80;g1b1a85a42385f3e4_69"/>
          <p:cNvSpPr txBox="1"/>
          <p:nvPr>
            <p:ph idx="12" type="sldNum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1b1a85a42385f3e4_0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b="0" i="0" sz="37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g1b1a85a42385f3e4_0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900" lIns="121900" spcFirstLastPara="1" rIns="121900" wrap="square" tIns="121900">
            <a:normAutofit/>
          </a:bodyPr>
          <a:lstStyle>
            <a:lvl1pPr indent="-3810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●"/>
              <a:defRPr b="0" i="0" sz="2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92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g1b1a85a42385f3e4_0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b="0" i="0" sz="13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PY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Relationship Id="rId4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09fca20012_0_10"/>
          <p:cNvSpPr txBox="1"/>
          <p:nvPr>
            <p:ph type="ctrTitle"/>
          </p:nvPr>
        </p:nvSpPr>
        <p:spPr>
          <a:xfrm>
            <a:off x="2603900" y="565750"/>
            <a:ext cx="7791000" cy="2836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Arial"/>
              <a:buNone/>
            </a:pPr>
            <a:r>
              <a:rPr b="1" lang="es-PY" sz="4066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Panorama da distribuição dos Grupos de Consumo Responsável (GCRs) no Brasil</a:t>
            </a:r>
            <a:endParaRPr sz="3811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86" name="Google Shape;86;g309fca20012_0_10"/>
          <p:cNvSpPr txBox="1"/>
          <p:nvPr/>
        </p:nvSpPr>
        <p:spPr>
          <a:xfrm>
            <a:off x="6057675" y="3555850"/>
            <a:ext cx="5773200" cy="5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Arial"/>
              <a:buNone/>
            </a:pPr>
            <a:r>
              <a:rPr b="1" i="0" lang="es-PY" sz="2511" u="none" cap="none" strike="noStrike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Por: </a:t>
            </a:r>
            <a:r>
              <a:rPr b="1" lang="es-PY" sz="251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Edilson Niehues Rodrigues Lima</a:t>
            </a:r>
            <a:endParaRPr b="1" i="0" sz="2511" u="none" cap="none" strike="noStrike">
              <a:solidFill>
                <a:schemeClr val="lt1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09fca20012_0_22"/>
          <p:cNvSpPr txBox="1"/>
          <p:nvPr/>
        </p:nvSpPr>
        <p:spPr>
          <a:xfrm>
            <a:off x="344975" y="1381375"/>
            <a:ext cx="11069400" cy="40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Os GCRs atuam como estratégia de resistência, recriando relações de mercado e resgatando um modelo de abastecimento que era comum no passado, mas que se enfraqueceu com o passar dos anos.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Estreitamento de relações entre produtores e consumidores: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Pautado em uma economia de bases justas e benéfico socioambientalmente.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2" name="Google Shape;92;g309fca20012_0_22"/>
          <p:cNvSpPr txBox="1"/>
          <p:nvPr/>
        </p:nvSpPr>
        <p:spPr>
          <a:xfrm>
            <a:off x="413975" y="607150"/>
            <a:ext cx="5767800" cy="10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Introdução</a:t>
            </a:r>
            <a:endParaRPr b="1" sz="4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0cb0cfccfa_0_7"/>
          <p:cNvSpPr txBox="1"/>
          <p:nvPr/>
        </p:nvSpPr>
        <p:spPr>
          <a:xfrm>
            <a:off x="344975" y="1381375"/>
            <a:ext cx="11069400" cy="40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Alinha-se com o paradigma agroecológico da busca por uma nova organização societária.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Renovadas e sustentáveis relações de produção, contrapondo-se aos padrões criados ao longo dos anos pelo modo de produção capitalista e pelos processos de industrialização da agricultura.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8" name="Google Shape;98;g30cb0cfccfa_0_7"/>
          <p:cNvSpPr txBox="1"/>
          <p:nvPr/>
        </p:nvSpPr>
        <p:spPr>
          <a:xfrm>
            <a:off x="413975" y="607150"/>
            <a:ext cx="5767800" cy="10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Introdução</a:t>
            </a:r>
            <a:endParaRPr b="1" sz="4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d4905091d8_0_5"/>
          <p:cNvSpPr txBox="1"/>
          <p:nvPr/>
        </p:nvSpPr>
        <p:spPr>
          <a:xfrm>
            <a:off x="413975" y="2304400"/>
            <a:ext cx="11069400" cy="244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Mapear os Grupos de Consumo Responsável (GCRs) subdivididos em suas diferentes categorias no território brasileiro: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Situar sua abrangência nas diferentes regiões do país, a fim de ilustrar o panorama brasileiro e possivelmente encontrar lacunas e desafios a serem superados, contribuindo assim com uma discussão a nível nacional.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4" name="Google Shape;104;g2d4905091d8_0_5"/>
          <p:cNvSpPr txBox="1"/>
          <p:nvPr/>
        </p:nvSpPr>
        <p:spPr>
          <a:xfrm>
            <a:off x="413975" y="607150"/>
            <a:ext cx="5767800" cy="10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Introdução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05" name="Google Shape;105;g2d4905091d8_0_5"/>
          <p:cNvSpPr txBox="1"/>
          <p:nvPr/>
        </p:nvSpPr>
        <p:spPr>
          <a:xfrm>
            <a:off x="482950" y="1476475"/>
            <a:ext cx="2676900" cy="4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400">
                <a:solidFill>
                  <a:schemeClr val="dk2"/>
                </a:solidFill>
              </a:rPr>
              <a:t>Objetivo</a:t>
            </a:r>
            <a:endParaRPr sz="24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d4905091d8_0_40"/>
          <p:cNvSpPr txBox="1"/>
          <p:nvPr/>
        </p:nvSpPr>
        <p:spPr>
          <a:xfrm>
            <a:off x="413975" y="2097725"/>
            <a:ext cx="11069400" cy="349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Mapeamento da distribuição dos GCRs no Brasil: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Dados do Mapa de Feiras Orgânicas do IDEC (Instituto Brasileiro de Defesa do Consumidor), criado em 2022 e que tem seus dados atualizados constantemente.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Foram compilados os dados referentes à categoria “Grupos de Consumo Responsável (GCRs)”, no mês de Julho de 2024, excluindo as demais categorias que representam outros CCCs, como “Feiras Orgânicas ou Agroecológicas”.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g2d4905091d8_0_40"/>
          <p:cNvSpPr txBox="1"/>
          <p:nvPr/>
        </p:nvSpPr>
        <p:spPr>
          <a:xfrm>
            <a:off x="413975" y="607150"/>
            <a:ext cx="5767800" cy="10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Metodologia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12" name="Google Shape;112;g2d4905091d8_0_40"/>
          <p:cNvSpPr txBox="1"/>
          <p:nvPr/>
        </p:nvSpPr>
        <p:spPr>
          <a:xfrm>
            <a:off x="482950" y="1476475"/>
            <a:ext cx="2676900" cy="4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400">
                <a:solidFill>
                  <a:schemeClr val="dk2"/>
                </a:solidFill>
              </a:rPr>
              <a:t>Fonte de dados</a:t>
            </a:r>
            <a:endParaRPr sz="24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d4905091d8_0_48"/>
          <p:cNvSpPr txBox="1"/>
          <p:nvPr/>
        </p:nvSpPr>
        <p:spPr>
          <a:xfrm>
            <a:off x="413975" y="1924950"/>
            <a:ext cx="11069400" cy="328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Foram confeccionadas tabelas e figuras para ilustrar a distribuição brasileira de GCRs: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Discriminando os dados nas cinco regiões brasileiras e também por estados individualmente;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Permitindo analisar o quão homogênea é essa distribuição e discutir as particularidades encontradas.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8" name="Google Shape;118;g2d4905091d8_0_48"/>
          <p:cNvSpPr txBox="1"/>
          <p:nvPr/>
        </p:nvSpPr>
        <p:spPr>
          <a:xfrm>
            <a:off x="413975" y="607150"/>
            <a:ext cx="5767800" cy="10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Metodologia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19" name="Google Shape;119;g2d4905091d8_0_48"/>
          <p:cNvSpPr txBox="1"/>
          <p:nvPr/>
        </p:nvSpPr>
        <p:spPr>
          <a:xfrm>
            <a:off x="482950" y="1476475"/>
            <a:ext cx="2676900" cy="4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d4905091d8_0_10"/>
          <p:cNvSpPr txBox="1"/>
          <p:nvPr/>
        </p:nvSpPr>
        <p:spPr>
          <a:xfrm>
            <a:off x="561300" y="1878125"/>
            <a:ext cx="11069400" cy="3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Foram registrados 114 Grupos de Consumo Responsável de todas as regiões do Brasil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 maior quantidade de GCRs ficou concentrada na região Sudeste (60%)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Sul (25%)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Nordeste (7%).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As regiões Centro-oeste e Norte são as com menor expressividade de GCRs (4% cada).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5" name="Google Shape;125;g2d4905091d8_0_10"/>
          <p:cNvSpPr txBox="1"/>
          <p:nvPr/>
        </p:nvSpPr>
        <p:spPr>
          <a:xfrm>
            <a:off x="413975" y="607150"/>
            <a:ext cx="6609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Resultados e Discussão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26" name="Google Shape;126;g2d4905091d8_0_10"/>
          <p:cNvSpPr txBox="1"/>
          <p:nvPr/>
        </p:nvSpPr>
        <p:spPr>
          <a:xfrm>
            <a:off x="413975" y="1381450"/>
            <a:ext cx="7589400" cy="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</a:rPr>
              <a:t>Analisando a distribuição nas regiões brasileiras</a:t>
            </a:r>
            <a:endParaRPr sz="22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d4905091d8_0_59"/>
          <p:cNvSpPr txBox="1"/>
          <p:nvPr/>
        </p:nvSpPr>
        <p:spPr>
          <a:xfrm>
            <a:off x="561300" y="2028425"/>
            <a:ext cx="11069400" cy="344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Montserrat"/>
              <a:buChar char="-"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2" name="Google Shape;132;g2d4905091d8_0_59"/>
          <p:cNvSpPr txBox="1"/>
          <p:nvPr/>
        </p:nvSpPr>
        <p:spPr>
          <a:xfrm>
            <a:off x="413975" y="607150"/>
            <a:ext cx="6609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Resultados e Discussão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33" name="Google Shape;133;g2d4905091d8_0_59"/>
          <p:cNvSpPr txBox="1"/>
          <p:nvPr/>
        </p:nvSpPr>
        <p:spPr>
          <a:xfrm>
            <a:off x="413975" y="1381450"/>
            <a:ext cx="7589400" cy="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</a:rPr>
              <a:t>Analisando a distribuição nas regiões brasileiras</a:t>
            </a:r>
            <a:endParaRPr sz="2200">
              <a:solidFill>
                <a:schemeClr val="dk2"/>
              </a:solidFill>
            </a:endParaRPr>
          </a:p>
        </p:txBody>
      </p:sp>
      <p:pic>
        <p:nvPicPr>
          <p:cNvPr id="134" name="Google Shape;134;g2d4905091d8_0_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11900" y="2028425"/>
            <a:ext cx="7200000" cy="360000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0e4e823691_0_0"/>
          <p:cNvSpPr txBox="1"/>
          <p:nvPr/>
        </p:nvSpPr>
        <p:spPr>
          <a:xfrm>
            <a:off x="561300" y="1878125"/>
            <a:ext cx="11069400" cy="3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Foram encontrados resultados que demonstram uma distribuição não homogênea, com 85% dos registros se concentrando no eixo Sul-Sudeste. 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Da divisão de 26 estados e o Distrito Federal, 11 estados não possuem GCRs registrados na plataforma. 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O estado brasileiro que deteve o maior número de GCRs foi São Paulo, com 46 registros (40% do total amostrado).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0" name="Google Shape;140;g30e4e823691_0_0"/>
          <p:cNvSpPr txBox="1"/>
          <p:nvPr/>
        </p:nvSpPr>
        <p:spPr>
          <a:xfrm>
            <a:off x="413975" y="607150"/>
            <a:ext cx="6609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Resultados e Discussão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41" name="Google Shape;141;g30e4e823691_0_0"/>
          <p:cNvSpPr txBox="1"/>
          <p:nvPr/>
        </p:nvSpPr>
        <p:spPr>
          <a:xfrm>
            <a:off x="413975" y="1381450"/>
            <a:ext cx="7589400" cy="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</a:rPr>
              <a:t>Analisando a distribuição nas regiões brasileiras</a:t>
            </a:r>
            <a:endParaRPr sz="22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0e4e823691_0_8"/>
          <p:cNvSpPr txBox="1"/>
          <p:nvPr/>
        </p:nvSpPr>
        <p:spPr>
          <a:xfrm>
            <a:off x="561300" y="1878125"/>
            <a:ext cx="11069400" cy="3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7" name="Google Shape;147;g30e4e823691_0_8"/>
          <p:cNvSpPr txBox="1"/>
          <p:nvPr/>
        </p:nvSpPr>
        <p:spPr>
          <a:xfrm>
            <a:off x="413975" y="381675"/>
            <a:ext cx="6609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Resultados e Discussão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48" name="Google Shape;148;g30e4e823691_0_8"/>
          <p:cNvSpPr txBox="1"/>
          <p:nvPr/>
        </p:nvSpPr>
        <p:spPr>
          <a:xfrm>
            <a:off x="413975" y="1381450"/>
            <a:ext cx="3611700" cy="10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</a:rPr>
              <a:t>Analisando a distribuição nas regiões brasileiras</a:t>
            </a:r>
            <a:endParaRPr sz="2200">
              <a:solidFill>
                <a:schemeClr val="dk2"/>
              </a:solidFill>
            </a:endParaRPr>
          </a:p>
        </p:txBody>
      </p:sp>
      <p:pic>
        <p:nvPicPr>
          <p:cNvPr id="149" name="Google Shape;149;g30e4e823691_0_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89350" y="1373288"/>
            <a:ext cx="6926375" cy="4609366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0e4e823691_0_15"/>
          <p:cNvSpPr txBox="1"/>
          <p:nvPr/>
        </p:nvSpPr>
        <p:spPr>
          <a:xfrm>
            <a:off x="561300" y="1878125"/>
            <a:ext cx="11069400" cy="3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Mesmo com uma distribuição ainda concentrada, observou-se o avanço no estabelecimento de GCRs no país, se comparado ao estudo de Gonçalves &amp; Mascarenhas (2018), que identificou, até o ano da respectiva publicação, 25 iniciativas no Brasil que se configuram dentro do escopo conceitual dos GCRs.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Conferiu-se, portanto, um aumento de 356% neste total aferido.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5" name="Google Shape;155;g30e4e823691_0_15"/>
          <p:cNvSpPr txBox="1"/>
          <p:nvPr/>
        </p:nvSpPr>
        <p:spPr>
          <a:xfrm>
            <a:off x="413975" y="607150"/>
            <a:ext cx="6609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Resultados e Discussão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56" name="Google Shape;156;g30e4e823691_0_15"/>
          <p:cNvSpPr txBox="1"/>
          <p:nvPr/>
        </p:nvSpPr>
        <p:spPr>
          <a:xfrm>
            <a:off x="413975" y="1381450"/>
            <a:ext cx="7589400" cy="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</a:rPr>
              <a:t>Analisando a distribuição nas regiões brasileiras</a:t>
            </a:r>
            <a:endParaRPr sz="22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0e4e823691_0_22"/>
          <p:cNvSpPr txBox="1"/>
          <p:nvPr/>
        </p:nvSpPr>
        <p:spPr>
          <a:xfrm>
            <a:off x="561300" y="1878125"/>
            <a:ext cx="11069400" cy="3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Conclui-se que a distribuição dos GCRs em território nacional é bastante desigual: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Necessitam maiores esforços para criação e mobilização de coletivos de produtores e consumidores para o estabelecimento de GCRs fora do eixo Sul-Sudeste.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2" name="Google Shape;162;g30e4e823691_0_22"/>
          <p:cNvSpPr txBox="1"/>
          <p:nvPr/>
        </p:nvSpPr>
        <p:spPr>
          <a:xfrm>
            <a:off x="413975" y="607150"/>
            <a:ext cx="6609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Conclusões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63" name="Google Shape;163;g30e4e823691_0_22"/>
          <p:cNvSpPr txBox="1"/>
          <p:nvPr/>
        </p:nvSpPr>
        <p:spPr>
          <a:xfrm>
            <a:off x="413975" y="1381450"/>
            <a:ext cx="7589400" cy="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</a:rPr>
              <a:t>Primeiro ponto</a:t>
            </a:r>
            <a:endParaRPr sz="22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0e4e823691_0_29"/>
          <p:cNvSpPr txBox="1"/>
          <p:nvPr/>
        </p:nvSpPr>
        <p:spPr>
          <a:xfrm>
            <a:off x="561300" y="1878125"/>
            <a:ext cx="11069400" cy="35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Políticas públicas com este viés, além de ações que tragam e fomentem este debate nas universidades e nas próprias comunidades, e que sejam orientadas para mobilizar e capacitar esses coletivos, são de suma importância para efetivar tais esforços e tornar o panorama brasileiro mais homogêneo.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-38735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Montserrat"/>
              <a:buChar char="-"/>
            </a:pPr>
            <a:r>
              <a:rPr lang="es-PY" sz="25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Uma atenção especial deve ser dada aos estados que não possuem GCRs já organizados e operacionais.</a:t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5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9" name="Google Shape;169;g30e4e823691_0_29"/>
          <p:cNvSpPr txBox="1"/>
          <p:nvPr/>
        </p:nvSpPr>
        <p:spPr>
          <a:xfrm>
            <a:off x="413975" y="362900"/>
            <a:ext cx="6609600" cy="7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PY" sz="4000">
                <a:solidFill>
                  <a:schemeClr val="dk2"/>
                </a:solidFill>
              </a:rPr>
              <a:t>Conclusões</a:t>
            </a:r>
            <a:endParaRPr b="1" sz="4000">
              <a:solidFill>
                <a:schemeClr val="dk2"/>
              </a:solidFill>
            </a:endParaRPr>
          </a:p>
        </p:txBody>
      </p:sp>
      <p:sp>
        <p:nvSpPr>
          <p:cNvPr id="170" name="Google Shape;170;g30e4e823691_0_29"/>
          <p:cNvSpPr txBox="1"/>
          <p:nvPr/>
        </p:nvSpPr>
        <p:spPr>
          <a:xfrm>
            <a:off x="413975" y="1270925"/>
            <a:ext cx="7589400" cy="60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</a:rPr>
              <a:t>Segundo ponto</a:t>
            </a:r>
            <a:endParaRPr sz="22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d4905091d8_0_20"/>
          <p:cNvSpPr txBox="1"/>
          <p:nvPr/>
        </p:nvSpPr>
        <p:spPr>
          <a:xfrm>
            <a:off x="344975" y="1381375"/>
            <a:ext cx="11069400" cy="40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2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                                                          </a:t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PY" sz="2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                                        OBRIGADO!</a:t>
            </a:r>
            <a:endParaRPr sz="2800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chemeClr val="dk2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6" name="Google Shape;176;g2d4905091d8_0_20"/>
          <p:cNvSpPr txBox="1"/>
          <p:nvPr/>
        </p:nvSpPr>
        <p:spPr>
          <a:xfrm>
            <a:off x="413975" y="607150"/>
            <a:ext cx="5767800" cy="10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2024-10-08T16:17:25Z</dcterms:created>
  <dc:creator>pc2</dc:creator>
</cp:coreProperties>
</file>