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verage" pitchFamily="2" charset="77"/>
      <p:regular r:id="rId22"/>
    </p:embeddedFont>
    <p:embeddedFont>
      <p:font typeface="Oswald" pitchFamily="2" charset="77"/>
      <p:regular r:id="rId23"/>
      <p:bold r:id="rId24"/>
    </p:embeddedFont>
    <p:embeddedFont>
      <p:font typeface="Oswald ExtraLight" pitchFamily="2" charset="77"/>
      <p:regular r:id="rId25"/>
      <p:bold r:id="rId26"/>
    </p:embeddedFont>
    <p:embeddedFont>
      <p:font typeface="Oswald Light" panose="020F030202020403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YQheIti8RPPY2K7wBSIfnDu7L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aad8e210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aad8e210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aad8e210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aad8e210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b22dfe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b22dfe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3e787dd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3e787dd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4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5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46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7" name="Google Shape;17;p4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46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5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5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B6D7A8">
            <a:alpha val="651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 idx="4294967295"/>
          </p:nvPr>
        </p:nvSpPr>
        <p:spPr>
          <a:xfrm>
            <a:off x="2089675" y="718400"/>
            <a:ext cx="69258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>
                <a:solidFill>
                  <a:srgbClr val="000000"/>
                </a:solidFill>
              </a:rPr>
              <a:t>Entomofauna asociada a especies vegetales espontáneas de huertas convencionales y agroecológicas de Córdoba, Argentina</a:t>
            </a:r>
            <a:endParaRPr sz="33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r="23879"/>
          <a:stretch/>
        </p:blipFill>
        <p:spPr>
          <a:xfrm>
            <a:off x="0" y="0"/>
            <a:ext cx="1976224" cy="167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3575"/>
            <a:ext cx="1976225" cy="166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l="19098" t="7497" r="5797" b="7489"/>
          <a:stretch/>
        </p:blipFill>
        <p:spPr>
          <a:xfrm>
            <a:off x="7125" y="3477800"/>
            <a:ext cx="1961973" cy="16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9675" y="3650961"/>
            <a:ext cx="2413125" cy="94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4202" y="3818999"/>
            <a:ext cx="2602361" cy="83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7990" y="3412025"/>
            <a:ext cx="1407485" cy="141984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2089675" y="2692775"/>
            <a:ext cx="68076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2100">
                <a:latin typeface="Oswald Light"/>
                <a:ea typeface="Oswald Light"/>
                <a:cs typeface="Oswald Light"/>
                <a:sym typeface="Oswald Light"/>
              </a:rPr>
              <a:t>Catalina Arisnabarreta</a:t>
            </a:r>
            <a:r>
              <a:rPr lang="es-419" sz="110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lang="es-419" sz="2100">
                <a:latin typeface="Oswald Light"/>
                <a:ea typeface="Oswald Light"/>
                <a:cs typeface="Oswald Light"/>
                <a:sym typeface="Oswald Light"/>
              </a:rPr>
              <a:t>, Martín Videla, Adriana Salvo</a:t>
            </a:r>
            <a:endParaRPr sz="21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2628625" y="3169325"/>
            <a:ext cx="58479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700">
                <a:latin typeface="Oswald Light"/>
                <a:ea typeface="Oswald Light"/>
                <a:cs typeface="Oswald Light"/>
                <a:sym typeface="Oswald Light"/>
              </a:rPr>
              <a:t>carisnabarreta@imbiv.unc.edu.ar</a:t>
            </a:r>
            <a:endParaRPr sz="1700"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4335">
            <a:off x="1748963" y="849275"/>
            <a:ext cx="2951525" cy="4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50" y="2158850"/>
            <a:ext cx="1672400" cy="24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3050248" y="897025"/>
            <a:ext cx="975300" cy="857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1844525" y="1470650"/>
            <a:ext cx="1137300" cy="954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654100" y="2158850"/>
            <a:ext cx="1374300" cy="2230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 rot="-1248350">
            <a:off x="2571413" y="2729751"/>
            <a:ext cx="676516" cy="96535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5107775" y="1273825"/>
            <a:ext cx="37116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 Light"/>
              <a:buChar char="●"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Identificación y clasificación por gremio tr</a:t>
            </a: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ófico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 Light"/>
              <a:buChar char="●"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A</a:t>
            </a: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bundancia de </a:t>
            </a: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enemigos naturales y fitófagos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 Light"/>
              <a:buChar char="●"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Frecuencia de asociación de cada especie con las plantas</a:t>
            </a:r>
            <a:endParaRPr sz="2300" b="0" i="0" u="none" strike="noStrike" cap="non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4161400" y="1126375"/>
            <a:ext cx="859800" cy="3792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772600" y="4343450"/>
            <a:ext cx="113730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419" sz="2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Método 1</a:t>
            </a:r>
            <a:endParaRPr sz="20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2600775" y="4343450"/>
            <a:ext cx="1137300" cy="4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419" sz="2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Método 2</a:t>
            </a:r>
            <a:endParaRPr sz="20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MUESTREO DE INSECTOS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722500" y="4728579"/>
            <a:ext cx="1237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Plantas &lt; 40cm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550675" y="4728579"/>
            <a:ext cx="1237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Plantas &gt; 40cm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/>
        </p:nvSpPr>
        <p:spPr>
          <a:xfrm>
            <a:off x="3504639" y="3705814"/>
            <a:ext cx="5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***</a:t>
            </a:r>
            <a:endParaRPr sz="1400" b="0" i="0" u="none" strike="noStrike" cap="non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6700465" y="3402457"/>
            <a:ext cx="5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419" sz="1400" b="0" i="0" u="none" strike="noStrike" cap="non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***</a:t>
            </a:r>
            <a:endParaRPr sz="1400" b="0" i="0" u="none" strike="noStrike" cap="non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FITÓFAGOS Y ENEMIGOS NATURALES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50" y="1418843"/>
            <a:ext cx="3338861" cy="345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589" y="1418843"/>
            <a:ext cx="3338861" cy="345795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>
            <a:off x="4938785" y="1437598"/>
            <a:ext cx="191100" cy="241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1131571" y="1437598"/>
            <a:ext cx="191100" cy="241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1147059" y="1077576"/>
            <a:ext cx="3039900" cy="431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Abundancia fitófagos vs Tipo de Manejo</a:t>
            </a:r>
            <a:endParaRPr sz="16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5123099" y="1077589"/>
            <a:ext cx="2707800" cy="431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419" sz="16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Abundancia EN vs Tipo de Manejo</a:t>
            </a:r>
            <a:endParaRPr sz="16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3387225" y="4523100"/>
            <a:ext cx="928800" cy="18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3205875" y="4417200"/>
            <a:ext cx="98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i="0" u="none" strike="noStrike" cap="none">
                <a:latin typeface="Oswald ExtraLight"/>
                <a:ea typeface="Oswald ExtraLight"/>
                <a:cs typeface="Oswald ExtraLight"/>
                <a:sym typeface="Oswald ExtraLight"/>
              </a:rPr>
              <a:t>Convencional</a:t>
            </a:r>
            <a:endParaRPr i="0" u="none" strike="noStrike" cap="none"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359550" y="4523100"/>
            <a:ext cx="928800" cy="18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5209900" y="4523100"/>
            <a:ext cx="928800" cy="18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7190900" y="4523100"/>
            <a:ext cx="928800" cy="18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7009550" y="4417200"/>
            <a:ext cx="98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i="0" u="none" strike="noStrike" cap="none">
                <a:latin typeface="Oswald ExtraLight"/>
                <a:ea typeface="Oswald ExtraLight"/>
                <a:cs typeface="Oswald ExtraLight"/>
                <a:sym typeface="Oswald ExtraLight"/>
              </a:rPr>
              <a:t>Convencional</a:t>
            </a:r>
            <a:endParaRPr i="0" u="none" strike="noStrike" cap="none"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1452550" y="4417200"/>
            <a:ext cx="104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>
                <a:latin typeface="Oswald ExtraLight"/>
                <a:ea typeface="Oswald ExtraLight"/>
                <a:cs typeface="Oswald ExtraLight"/>
                <a:sym typeface="Oswald ExtraLight"/>
              </a:rPr>
              <a:t>Agroecológico</a:t>
            </a:r>
            <a:endParaRPr i="0" u="none" strike="noStrike" cap="none"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5302900" y="4417200"/>
            <a:ext cx="104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>
                <a:latin typeface="Oswald ExtraLight"/>
                <a:ea typeface="Oswald ExtraLight"/>
                <a:cs typeface="Oswald ExtraLight"/>
                <a:sym typeface="Oswald ExtraLight"/>
              </a:rPr>
              <a:t>Agroecológico</a:t>
            </a:r>
            <a:endParaRPr i="0" u="none" strike="noStrike" cap="none"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30aad8e2101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650" y="974763"/>
            <a:ext cx="5922701" cy="389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0aad8e2101_0_29"/>
          <p:cNvSpPr/>
          <p:nvPr/>
        </p:nvSpPr>
        <p:spPr>
          <a:xfrm rot="10800000" flipH="1">
            <a:off x="4672550" y="2832262"/>
            <a:ext cx="848100" cy="2307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8" name="Google Shape;238;g30aad8e2101_0_29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RESISTENCIA DE NABILLO A HERBICIDAS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g30aad8e2101_0_29"/>
          <p:cNvSpPr txBox="1"/>
          <p:nvPr/>
        </p:nvSpPr>
        <p:spPr>
          <a:xfrm>
            <a:off x="1502750" y="4795900"/>
            <a:ext cx="603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>
                <a:latin typeface="Oswald Light"/>
                <a:ea typeface="Oswald Light"/>
                <a:cs typeface="Oswald Light"/>
                <a:sym typeface="Oswald Light"/>
              </a:rPr>
              <a:t>Fuente: Oreja et al., 2024.</a:t>
            </a:r>
            <a:endParaRPr sz="5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0"/>
          <p:cNvPicPr preferRelativeResize="0"/>
          <p:nvPr/>
        </p:nvPicPr>
        <p:blipFill rotWithShape="1">
          <a:blip r:embed="rId3">
            <a:alphaModFix/>
          </a:blip>
          <a:srcRect l="44885" t="37510" r="12441" b="8022"/>
          <a:stretch/>
        </p:blipFill>
        <p:spPr>
          <a:xfrm>
            <a:off x="1861288" y="1034475"/>
            <a:ext cx="5406177" cy="386113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5" name="Google Shape;245;p30"/>
          <p:cNvSpPr txBox="1"/>
          <p:nvPr/>
        </p:nvSpPr>
        <p:spPr>
          <a:xfrm>
            <a:off x="1952700" y="4312563"/>
            <a:ext cx="1852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Insectos totales</a:t>
            </a:r>
            <a:endParaRPr sz="1800" b="0" i="0" u="none" strike="noStrike" cap="non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grpSp>
        <p:nvGrpSpPr>
          <p:cNvPr id="246" name="Google Shape;246;p30"/>
          <p:cNvGrpSpPr/>
          <p:nvPr/>
        </p:nvGrpSpPr>
        <p:grpSpPr>
          <a:xfrm>
            <a:off x="368875" y="1856425"/>
            <a:ext cx="1283700" cy="1505725"/>
            <a:chOff x="234775" y="963250"/>
            <a:chExt cx="1283700" cy="1505725"/>
          </a:xfrm>
        </p:grpSpPr>
        <p:sp>
          <p:nvSpPr>
            <p:cNvPr id="247" name="Google Shape;247;p30"/>
            <p:cNvSpPr/>
            <p:nvPr/>
          </p:nvSpPr>
          <p:spPr>
            <a:xfrm>
              <a:off x="234775" y="1402275"/>
              <a:ext cx="264600" cy="27330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 rot="10800000">
              <a:off x="234775" y="1819275"/>
              <a:ext cx="264600" cy="27330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261175" y="2236275"/>
              <a:ext cx="211800" cy="229200"/>
            </a:xfrm>
            <a:prstGeom prst="rect">
              <a:avLst/>
            </a:prstGeom>
            <a:solidFill>
              <a:srgbClr val="FF0080"/>
            </a:solidFill>
            <a:ln w="9525" cap="flat" cmpd="sng">
              <a:solidFill>
                <a:srgbClr val="FF0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50" name="Google Shape;250;p30"/>
            <p:cNvSpPr txBox="1"/>
            <p:nvPr/>
          </p:nvSpPr>
          <p:spPr>
            <a:xfrm>
              <a:off x="234775" y="963250"/>
              <a:ext cx="1155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s-419" sz="2000">
                  <a:latin typeface="Oswald"/>
                  <a:ea typeface="Oswald"/>
                  <a:cs typeface="Oswald"/>
                  <a:sym typeface="Oswald"/>
                </a:rPr>
                <a:t>Planta</a:t>
              </a:r>
              <a:endParaRPr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51" name="Google Shape;251;p30"/>
            <p:cNvSpPr txBox="1"/>
            <p:nvPr/>
          </p:nvSpPr>
          <p:spPr>
            <a:xfrm>
              <a:off x="432175" y="1402225"/>
              <a:ext cx="10863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s-419" sz="2000">
                  <a:latin typeface="Oswald"/>
                  <a:ea typeface="Oswald"/>
                  <a:cs typeface="Oswald"/>
                  <a:sym typeface="Oswald"/>
                </a:rPr>
                <a:t>Sonchus</a:t>
              </a:r>
              <a:endParaRPr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52" name="Google Shape;252;p30"/>
            <p:cNvSpPr txBox="1"/>
            <p:nvPr/>
          </p:nvSpPr>
          <p:spPr>
            <a:xfrm>
              <a:off x="432175" y="1798950"/>
              <a:ext cx="9579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s-419" sz="2000">
                  <a:latin typeface="Oswald"/>
                  <a:ea typeface="Oswald"/>
                  <a:cs typeface="Oswald"/>
                  <a:sym typeface="Oswald"/>
                </a:rPr>
                <a:t> Cardo</a:t>
              </a:r>
              <a:endParaRPr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53" name="Google Shape;253;p30"/>
            <p:cNvSpPr txBox="1"/>
            <p:nvPr/>
          </p:nvSpPr>
          <p:spPr>
            <a:xfrm>
              <a:off x="432175" y="2195675"/>
              <a:ext cx="9579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s-419" sz="2000">
                  <a:latin typeface="Oswald"/>
                  <a:ea typeface="Oswald"/>
                  <a:cs typeface="Oswald"/>
                  <a:sym typeface="Oswald"/>
                </a:rPr>
                <a:t> Nabillo</a:t>
              </a:r>
              <a:endParaRPr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254" name="Google Shape;254;p30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COMPOSICIÓN DE ESPECIES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/>
          <p:cNvPicPr preferRelativeResize="0"/>
          <p:nvPr/>
        </p:nvPicPr>
        <p:blipFill rotWithShape="1">
          <a:blip r:embed="rId3">
            <a:alphaModFix/>
          </a:blip>
          <a:srcRect b="6515"/>
          <a:stretch/>
        </p:blipFill>
        <p:spPr>
          <a:xfrm>
            <a:off x="462725" y="1295838"/>
            <a:ext cx="2193226" cy="303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825" y="1121075"/>
            <a:ext cx="2065824" cy="19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5">
            <a:alphaModFix/>
          </a:blip>
          <a:srcRect l="12155" r="18544"/>
          <a:stretch/>
        </p:blipFill>
        <p:spPr>
          <a:xfrm>
            <a:off x="3738275" y="2931450"/>
            <a:ext cx="2125174" cy="204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6">
            <a:alphaModFix/>
          </a:blip>
          <a:srcRect l="19801" t="10039"/>
          <a:stretch/>
        </p:blipFill>
        <p:spPr>
          <a:xfrm>
            <a:off x="6209800" y="1121063"/>
            <a:ext cx="2065825" cy="19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7">
            <a:alphaModFix/>
          </a:blip>
          <a:srcRect l="5521" t="8178" r="27046" b="9785"/>
          <a:stretch/>
        </p:blipFill>
        <p:spPr>
          <a:xfrm>
            <a:off x="6821350" y="2931450"/>
            <a:ext cx="2125174" cy="204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/>
          <p:nvPr/>
        </p:nvSpPr>
        <p:spPr>
          <a:xfrm>
            <a:off x="6672724" y="2693900"/>
            <a:ext cx="11400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Aphidiinae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3037838" y="2693900"/>
            <a:ext cx="19278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Liorhyssus hyalinus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3913306" y="4597825"/>
            <a:ext cx="17751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solidFill>
                  <a:srgbClr val="1F1F1F"/>
                </a:solidFill>
                <a:latin typeface="Oswald Light"/>
                <a:ea typeface="Oswald Light"/>
                <a:cs typeface="Oswald Light"/>
                <a:sym typeface="Oswald Light"/>
              </a:rPr>
              <a:t>Ensina sonchi</a:t>
            </a:r>
            <a:endParaRPr sz="1800" b="0" i="0" u="none" strike="noStrike" cap="none">
              <a:solidFill>
                <a:srgbClr val="1F1F1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7411225" y="4597825"/>
            <a:ext cx="12267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Pteromalidae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ENTOMOFAUNA ASOCIADA A SONCHUS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4019575" y="1029625"/>
            <a:ext cx="1420500" cy="53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 b="0" i="0" u="none" strike="noStrike" cap="none">
                <a:solidFill>
                  <a:srgbClr val="1F1F1F"/>
                </a:solidFill>
                <a:latin typeface="Oswald Light"/>
                <a:ea typeface="Oswald Light"/>
                <a:cs typeface="Oswald Light"/>
                <a:sym typeface="Oswald Light"/>
              </a:rPr>
              <a:t>Fitófagos</a:t>
            </a:r>
            <a:endParaRPr sz="2300" b="0" i="0" u="none" strike="noStrike" cap="none">
              <a:solidFill>
                <a:srgbClr val="1F1F1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7289275" y="1029625"/>
            <a:ext cx="1470600" cy="53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Parasitoides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225" y="1295825"/>
            <a:ext cx="2193225" cy="30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4">
            <a:alphaModFix/>
          </a:blip>
          <a:srcRect l="24751" t="6288" r="25285" b="24531"/>
          <a:stretch/>
        </p:blipFill>
        <p:spPr>
          <a:xfrm>
            <a:off x="2940150" y="1870575"/>
            <a:ext cx="1686001" cy="177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5">
            <a:alphaModFix/>
          </a:blip>
          <a:srcRect l="18958" t="10583" r="19785" b="22302"/>
          <a:stretch/>
        </p:blipFill>
        <p:spPr>
          <a:xfrm>
            <a:off x="4912852" y="1295817"/>
            <a:ext cx="2023352" cy="166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 rotWithShape="1">
          <a:blip r:embed="rId6">
            <a:alphaModFix/>
          </a:blip>
          <a:srcRect t="16226" b="6973"/>
          <a:stretch/>
        </p:blipFill>
        <p:spPr>
          <a:xfrm>
            <a:off x="7012875" y="2011200"/>
            <a:ext cx="1818244" cy="20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7">
            <a:alphaModFix/>
          </a:blip>
          <a:srcRect l="8117" t="10369" r="15294"/>
          <a:stretch/>
        </p:blipFill>
        <p:spPr>
          <a:xfrm>
            <a:off x="4912850" y="3043550"/>
            <a:ext cx="2023350" cy="166265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 txBox="1"/>
          <p:nvPr/>
        </p:nvSpPr>
        <p:spPr>
          <a:xfrm>
            <a:off x="3072900" y="1410550"/>
            <a:ext cx="1420500" cy="53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 b="0" i="0" u="none" strike="noStrike" cap="none">
                <a:solidFill>
                  <a:srgbClr val="1F1F1F"/>
                </a:solidFill>
                <a:latin typeface="Oswald Light"/>
                <a:ea typeface="Oswald Light"/>
                <a:cs typeface="Oswald Light"/>
                <a:sym typeface="Oswald Light"/>
              </a:rPr>
              <a:t>Fitófagos</a:t>
            </a:r>
            <a:endParaRPr sz="2300" b="0" i="0" u="none" strike="noStrike" cap="none">
              <a:solidFill>
                <a:srgbClr val="1F1F1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6803700" y="1410550"/>
            <a:ext cx="1470600" cy="53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Predadores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7222901" y="3922825"/>
            <a:ext cx="1420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Eriopis connexa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5493287" y="4445775"/>
            <a:ext cx="862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Orius </a:t>
            </a: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sp</a:t>
            </a: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.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4" name="Google Shape;284;p33"/>
          <p:cNvSpPr txBox="1"/>
          <p:nvPr/>
        </p:nvSpPr>
        <p:spPr>
          <a:xfrm>
            <a:off x="4868075" y="2735275"/>
            <a:ext cx="21129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Hippodamia convergens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2940150" y="3644013"/>
            <a:ext cx="16860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Sphinterophyta </a:t>
            </a: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sp</a:t>
            </a: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.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ENTOMOFAUNA ASOCIADA A CARDO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 t="6458" b="4334"/>
          <a:stretch/>
        </p:blipFill>
        <p:spPr>
          <a:xfrm>
            <a:off x="460250" y="1295850"/>
            <a:ext cx="2193225" cy="303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 rotWithShape="1">
          <a:blip r:embed="rId4">
            <a:alphaModFix/>
          </a:blip>
          <a:srcRect l="15463" t="6771" r="22284" b="3186"/>
          <a:stretch/>
        </p:blipFill>
        <p:spPr>
          <a:xfrm>
            <a:off x="4681000" y="1054200"/>
            <a:ext cx="1940974" cy="21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 rotWithShape="1">
          <a:blip r:embed="rId5">
            <a:alphaModFix/>
          </a:blip>
          <a:srcRect l="11728" r="15380"/>
          <a:stretch/>
        </p:blipFill>
        <p:spPr>
          <a:xfrm>
            <a:off x="3680662" y="2903522"/>
            <a:ext cx="1940976" cy="21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 rotWithShape="1">
          <a:blip r:embed="rId6">
            <a:alphaModFix/>
          </a:blip>
          <a:srcRect t="16226" b="6973"/>
          <a:stretch/>
        </p:blipFill>
        <p:spPr>
          <a:xfrm>
            <a:off x="6821400" y="1949350"/>
            <a:ext cx="2090900" cy="240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 rotWithShape="1">
          <a:blip r:embed="rId7">
            <a:alphaModFix/>
          </a:blip>
          <a:srcRect l="17656" t="8314" r="18371" b="11350"/>
          <a:stretch/>
        </p:blipFill>
        <p:spPr>
          <a:xfrm>
            <a:off x="2867901" y="1054189"/>
            <a:ext cx="1751075" cy="201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5"/>
          <p:cNvSpPr txBox="1"/>
          <p:nvPr/>
        </p:nvSpPr>
        <p:spPr>
          <a:xfrm>
            <a:off x="5076688" y="2790425"/>
            <a:ext cx="1171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Nysius</a:t>
            </a: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 sp.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4131013" y="4614100"/>
            <a:ext cx="1171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Chloropidae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ENTOMOFAUNA ASOCIADA A NABILLO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3940900" y="915750"/>
            <a:ext cx="1420500" cy="5388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 b="0" i="0" u="none" strike="noStrike" cap="none">
                <a:solidFill>
                  <a:srgbClr val="1F1F1F"/>
                </a:solidFill>
                <a:latin typeface="Oswald Light"/>
                <a:ea typeface="Oswald Light"/>
                <a:cs typeface="Oswald Light"/>
                <a:sym typeface="Oswald Light"/>
              </a:rPr>
              <a:t>Fitófagos</a:t>
            </a:r>
            <a:endParaRPr sz="2300" b="0" i="0" u="none" strike="noStrike" cap="none">
              <a:solidFill>
                <a:srgbClr val="1F1F1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3157676" y="2744225"/>
            <a:ext cx="1171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Chloropidae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7156601" y="4205875"/>
            <a:ext cx="14205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 b="0" i="1" u="none" strike="noStrike" cap="none">
                <a:latin typeface="Oswald Light"/>
                <a:ea typeface="Oswald Light"/>
                <a:cs typeface="Oswald Light"/>
                <a:sym typeface="Oswald Light"/>
              </a:rPr>
              <a:t>Eriopis connexa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02" name="Google Shape;302;p35"/>
          <p:cNvSpPr txBox="1"/>
          <p:nvPr/>
        </p:nvSpPr>
        <p:spPr>
          <a:xfrm>
            <a:off x="7131550" y="1558975"/>
            <a:ext cx="1470600" cy="53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Predadores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CONCLUSIÓN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3">
            <a:alphaModFix/>
          </a:blip>
          <a:srcRect r="14922" b="47081"/>
          <a:stretch/>
        </p:blipFill>
        <p:spPr>
          <a:xfrm>
            <a:off x="3474983" y="3110306"/>
            <a:ext cx="2106300" cy="178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4">
            <a:alphaModFix/>
          </a:blip>
          <a:srcRect l="9776" r="5139" b="44858"/>
          <a:stretch/>
        </p:blipFill>
        <p:spPr>
          <a:xfrm rot="490">
            <a:off x="3054872" y="1688705"/>
            <a:ext cx="2106300" cy="174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5">
            <a:alphaModFix/>
          </a:blip>
          <a:srcRect t="6458" r="14922" b="43043"/>
          <a:stretch/>
        </p:blipFill>
        <p:spPr>
          <a:xfrm>
            <a:off x="4723415" y="2003197"/>
            <a:ext cx="2106300" cy="1786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1" name="Google Shape;311;p38"/>
          <p:cNvSpPr txBox="1"/>
          <p:nvPr/>
        </p:nvSpPr>
        <p:spPr>
          <a:xfrm>
            <a:off x="566075" y="3200975"/>
            <a:ext cx="2044200" cy="892800"/>
          </a:xfrm>
          <a:prstGeom prst="rect">
            <a:avLst/>
          </a:prstGeom>
          <a:solidFill>
            <a:srgbClr val="B6D7A8">
              <a:alpha val="7025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“Plantas trampa y banco”</a:t>
            </a:r>
            <a:endParaRPr sz="23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895350" y="999675"/>
            <a:ext cx="7353300" cy="53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Conjunto distintivo de insectos, independientemente del tipo de manejo</a:t>
            </a:r>
            <a:endParaRPr sz="23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5987025" y="3091775"/>
            <a:ext cx="3004200" cy="1246800"/>
          </a:xfrm>
          <a:prstGeom prst="rect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Recursos alimenticios particularmente en campos convencionales.</a:t>
            </a:r>
            <a:endParaRPr sz="23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314" name="Google Shape;314;p38"/>
          <p:cNvCxnSpPr>
            <a:endCxn id="313" idx="0"/>
          </p:cNvCxnSpPr>
          <p:nvPr/>
        </p:nvCxnSpPr>
        <p:spPr>
          <a:xfrm>
            <a:off x="6528825" y="2640875"/>
            <a:ext cx="960300" cy="450900"/>
          </a:xfrm>
          <a:prstGeom prst="curvedConnector2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5" name="Google Shape;315;p38"/>
          <p:cNvCxnSpPr/>
          <p:nvPr/>
        </p:nvCxnSpPr>
        <p:spPr>
          <a:xfrm rot="9686515" flipH="1">
            <a:off x="2670205" y="2884758"/>
            <a:ext cx="1324365" cy="592454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8"/>
          <p:cNvCxnSpPr/>
          <p:nvPr/>
        </p:nvCxnSpPr>
        <p:spPr>
          <a:xfrm rot="-1113715">
            <a:off x="2780757" y="3421369"/>
            <a:ext cx="1498449" cy="696809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0aad8e2101_0_67"/>
          <p:cNvPicPr preferRelativeResize="0"/>
          <p:nvPr/>
        </p:nvPicPr>
        <p:blipFill rotWithShape="1">
          <a:blip r:embed="rId3">
            <a:alphaModFix amt="49000"/>
          </a:blip>
          <a:srcRect t="13606"/>
          <a:stretch/>
        </p:blipFill>
        <p:spPr>
          <a:xfrm>
            <a:off x="236263" y="175263"/>
            <a:ext cx="8671475" cy="479297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2" name="Google Shape;322;g30aad8e2101_0_67"/>
          <p:cNvSpPr/>
          <p:nvPr/>
        </p:nvSpPr>
        <p:spPr>
          <a:xfrm>
            <a:off x="3134025" y="2651825"/>
            <a:ext cx="2715300" cy="472500"/>
          </a:xfrm>
          <a:prstGeom prst="rect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3" name="Google Shape;323;g30aad8e2101_0_67"/>
          <p:cNvSpPr txBox="1"/>
          <p:nvPr/>
        </p:nvSpPr>
        <p:spPr>
          <a:xfrm>
            <a:off x="1567725" y="2676713"/>
            <a:ext cx="58479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700">
                <a:latin typeface="Oswald Light"/>
                <a:ea typeface="Oswald Light"/>
                <a:cs typeface="Oswald Light"/>
                <a:sym typeface="Oswald Light"/>
              </a:rPr>
              <a:t>carisnabarreta@imbiv.unc.edu.ar</a:t>
            </a:r>
            <a:endParaRPr sz="17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24" name="Google Shape;324;g30aad8e2101_0_67"/>
          <p:cNvSpPr/>
          <p:nvPr/>
        </p:nvSpPr>
        <p:spPr>
          <a:xfrm>
            <a:off x="658650" y="1182025"/>
            <a:ext cx="7826700" cy="1216500"/>
          </a:xfrm>
          <a:prstGeom prst="rect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5" name="Google Shape;325;g30aad8e2101_0_67"/>
          <p:cNvSpPr txBox="1"/>
          <p:nvPr/>
        </p:nvSpPr>
        <p:spPr>
          <a:xfrm>
            <a:off x="497400" y="1080325"/>
            <a:ext cx="81492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8800">
                <a:latin typeface="Oswald Light"/>
                <a:ea typeface="Oswald Light"/>
                <a:cs typeface="Oswald Light"/>
                <a:sym typeface="Oswald Light"/>
              </a:rPr>
              <a:t>¡MUCHAS GRACIAS!</a:t>
            </a:r>
            <a:endParaRPr sz="88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26" name="Google Shape;326;g30aad8e2101_0_67"/>
          <p:cNvSpPr/>
          <p:nvPr/>
        </p:nvSpPr>
        <p:spPr>
          <a:xfrm>
            <a:off x="3743563" y="3575025"/>
            <a:ext cx="2662500" cy="1083600"/>
          </a:xfrm>
          <a:prstGeom prst="rect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7" name="Google Shape;327;g30aad8e2101_0_67"/>
          <p:cNvSpPr/>
          <p:nvPr/>
        </p:nvSpPr>
        <p:spPr>
          <a:xfrm>
            <a:off x="998400" y="3575025"/>
            <a:ext cx="2662500" cy="1083600"/>
          </a:xfrm>
          <a:prstGeom prst="rect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28" name="Google Shape;328;g30aad8e2101_0_67"/>
          <p:cNvSpPr/>
          <p:nvPr/>
        </p:nvSpPr>
        <p:spPr>
          <a:xfrm>
            <a:off x="6488750" y="3352125"/>
            <a:ext cx="1647900" cy="1529400"/>
          </a:xfrm>
          <a:prstGeom prst="ellipse">
            <a:avLst/>
          </a:prstGeom>
          <a:solidFill>
            <a:srgbClr val="B6D7A8">
              <a:alpha val="651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29" name="Google Shape;329;g30aad8e2101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415" y="3377600"/>
            <a:ext cx="1407485" cy="141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0aad8e2101_0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3627" y="3784574"/>
            <a:ext cx="2602361" cy="83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0aad8e2101_0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100" y="3616536"/>
            <a:ext cx="2413125" cy="94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b22dfed0e_0_0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ANEXO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7" name="Google Shape;337;g30b22dfed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625" y="1857375"/>
            <a:ext cx="24574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0b22dfed0e_0_0"/>
          <p:cNvSpPr txBox="1"/>
          <p:nvPr/>
        </p:nvSpPr>
        <p:spPr>
          <a:xfrm>
            <a:off x="3343199" y="1165175"/>
            <a:ext cx="2457600" cy="46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419" sz="1800">
                <a:latin typeface="Oswald Light"/>
                <a:ea typeface="Oswald Light"/>
                <a:cs typeface="Oswald Light"/>
                <a:sym typeface="Oswald Light"/>
              </a:rPr>
              <a:t>Frecuencia de asociación </a:t>
            </a:r>
            <a:endParaRPr sz="18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339" name="Google Shape;339;g30b22dfed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012" y="3516625"/>
            <a:ext cx="540067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00" y="1354675"/>
            <a:ext cx="4066775" cy="298265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2950" y="1354675"/>
            <a:ext cx="4066775" cy="298265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" name="Google Shape;74;p3"/>
          <p:cNvSpPr txBox="1"/>
          <p:nvPr/>
        </p:nvSpPr>
        <p:spPr>
          <a:xfrm>
            <a:off x="1032925" y="4030925"/>
            <a:ext cx="2738700" cy="5541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Homogeneización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5226225" y="4030925"/>
            <a:ext cx="2738700" cy="5541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Insumos externos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368880" y="1073402"/>
            <a:ext cx="4066800" cy="3466200"/>
          </a:xfrm>
          <a:prstGeom prst="triangle">
            <a:avLst>
              <a:gd name="adj" fmla="val 49624"/>
            </a:avLst>
          </a:prstGeom>
          <a:solidFill>
            <a:srgbClr val="E0E0E0"/>
          </a:solidFill>
          <a:ln w="152400" cap="rnd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63610">
            <a:off x="1646348" y="2369575"/>
            <a:ext cx="1749605" cy="186942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3251550" y="1498875"/>
            <a:ext cx="2640900" cy="538800"/>
          </a:xfrm>
          <a:prstGeom prst="rect">
            <a:avLst/>
          </a:prstGeom>
          <a:solidFill>
            <a:srgbClr val="EDA29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419" sz="2300">
                <a:latin typeface="Oswald Light"/>
                <a:ea typeface="Oswald Light"/>
                <a:cs typeface="Oswald Light"/>
                <a:sym typeface="Oswald Light"/>
              </a:rPr>
              <a:t>Pérdida de biodiversidad</a:t>
            </a:r>
            <a:endParaRPr sz="23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79" name="Google Shape;79;p3"/>
          <p:cNvCxnSpPr/>
          <p:nvPr/>
        </p:nvCxnSpPr>
        <p:spPr>
          <a:xfrm>
            <a:off x="4571999" y="2053525"/>
            <a:ext cx="933900" cy="469500"/>
          </a:xfrm>
          <a:prstGeom prst="bentConnector3">
            <a:avLst>
              <a:gd name="adj1" fmla="val 1116"/>
            </a:avLst>
          </a:prstGeom>
          <a:noFill/>
          <a:ln w="38100" cap="flat" cmpd="sng">
            <a:solidFill>
              <a:srgbClr val="E06666"/>
            </a:solidFill>
            <a:prstDash val="dot"/>
            <a:round/>
            <a:headEnd type="none" w="sm" len="sm"/>
            <a:tailEnd type="stealth" w="med" len="med"/>
          </a:ln>
        </p:spPr>
      </p:cxnSp>
      <p:cxnSp>
        <p:nvCxnSpPr>
          <p:cNvPr id="80" name="Google Shape;80;p3"/>
          <p:cNvCxnSpPr/>
          <p:nvPr/>
        </p:nvCxnSpPr>
        <p:spPr>
          <a:xfrm flipH="1">
            <a:off x="3667711" y="2059525"/>
            <a:ext cx="894300" cy="457500"/>
          </a:xfrm>
          <a:prstGeom prst="bentConnector3">
            <a:avLst>
              <a:gd name="adj1" fmla="val -2283"/>
            </a:avLst>
          </a:prstGeom>
          <a:noFill/>
          <a:ln w="38100" cap="flat" cmpd="sng">
            <a:solidFill>
              <a:srgbClr val="E06666"/>
            </a:solidFill>
            <a:prstDash val="dot"/>
            <a:round/>
            <a:headEnd type="none" w="sm" len="sm"/>
            <a:tailEnd type="stealth" w="med" len="med"/>
          </a:ln>
        </p:spPr>
      </p:cxnSp>
      <p:sp>
        <p:nvSpPr>
          <p:cNvPr id="81" name="Google Shape;81;p3"/>
          <p:cNvSpPr/>
          <p:nvPr/>
        </p:nvSpPr>
        <p:spPr>
          <a:xfrm>
            <a:off x="4692930" y="1073402"/>
            <a:ext cx="4066800" cy="3466200"/>
          </a:xfrm>
          <a:prstGeom prst="triangle">
            <a:avLst>
              <a:gd name="adj" fmla="val 49624"/>
            </a:avLst>
          </a:prstGeom>
          <a:solidFill>
            <a:srgbClr val="E0E0E0"/>
          </a:solidFill>
          <a:ln w="152400" cap="rnd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1625" y="1498875"/>
            <a:ext cx="3627925" cy="36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376500" y="19420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AGRICULTURA CONVENCIONAL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>
            <a:alpha val="65190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 l="4259" t="9417" r="19129" b="6647"/>
          <a:stretch/>
        </p:blipFill>
        <p:spPr>
          <a:xfrm>
            <a:off x="744375" y="1239400"/>
            <a:ext cx="4426350" cy="324637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9" name="Google Shape;89;p5"/>
          <p:cNvSpPr txBox="1"/>
          <p:nvPr/>
        </p:nvSpPr>
        <p:spPr>
          <a:xfrm>
            <a:off x="0" y="215625"/>
            <a:ext cx="62199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INTENSIFICACIÓN ECOLÓGICA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5819575" y="4087200"/>
            <a:ext cx="27387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Servicios ecosistémicos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6228325" y="2084250"/>
            <a:ext cx="19212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Conservación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t="27946" b="16383"/>
          <a:stretch/>
        </p:blipFill>
        <p:spPr>
          <a:xfrm>
            <a:off x="6006063" y="386250"/>
            <a:ext cx="2365725" cy="19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5">
            <a:alphaModFix/>
          </a:blip>
          <a:srcRect l="45929" t="3162" r="8406" b="34458"/>
          <a:stretch/>
        </p:blipFill>
        <p:spPr>
          <a:xfrm>
            <a:off x="5397488" y="2574100"/>
            <a:ext cx="1984500" cy="159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6">
            <a:alphaModFix/>
          </a:blip>
          <a:srcRect l="17942" t="27686" r="45558" b="25338"/>
          <a:stretch/>
        </p:blipFill>
        <p:spPr>
          <a:xfrm>
            <a:off x="6995862" y="2574100"/>
            <a:ext cx="1984500" cy="159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CONTROL BIOLÓGICO CONSERVATIVO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r="16722"/>
          <a:stretch/>
        </p:blipFill>
        <p:spPr>
          <a:xfrm>
            <a:off x="796238" y="1392775"/>
            <a:ext cx="4060825" cy="2982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" name="Google Shape;101;p6"/>
          <p:cNvSpPr txBox="1"/>
          <p:nvPr/>
        </p:nvSpPr>
        <p:spPr>
          <a:xfrm>
            <a:off x="5989962" y="1392775"/>
            <a:ext cx="25188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Recursos alimenticios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5861412" y="2607038"/>
            <a:ext cx="27759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Hospederos alternativos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6690013" y="3821325"/>
            <a:ext cx="11187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Refugio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04" name="Google Shape;104;p6"/>
          <p:cNvCxnSpPr>
            <a:stCxn id="100" idx="3"/>
            <a:endCxn id="101" idx="1"/>
          </p:cNvCxnSpPr>
          <p:nvPr/>
        </p:nvCxnSpPr>
        <p:spPr>
          <a:xfrm rot="10800000" flipH="1">
            <a:off x="4857062" y="1669700"/>
            <a:ext cx="1132800" cy="1214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5" name="Google Shape;105;p6"/>
          <p:cNvCxnSpPr>
            <a:stCxn id="103" idx="1"/>
            <a:endCxn id="100" idx="3"/>
          </p:cNvCxnSpPr>
          <p:nvPr/>
        </p:nvCxnSpPr>
        <p:spPr>
          <a:xfrm rot="10800000">
            <a:off x="4857013" y="2883975"/>
            <a:ext cx="1833000" cy="1214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106" name="Google Shape;106;p6"/>
          <p:cNvCxnSpPr>
            <a:endCxn id="102" idx="1"/>
          </p:cNvCxnSpPr>
          <p:nvPr/>
        </p:nvCxnSpPr>
        <p:spPr>
          <a:xfrm>
            <a:off x="4857012" y="2884088"/>
            <a:ext cx="100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3e787ddb2_0_0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VEGETACIÓN ESPONTÁNEA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2" name="Google Shape;112;g2d3e787ddb2_0_0"/>
          <p:cNvPicPr preferRelativeResize="0"/>
          <p:nvPr/>
        </p:nvPicPr>
        <p:blipFill rotWithShape="1">
          <a:blip r:embed="rId3">
            <a:alphaModFix/>
          </a:blip>
          <a:srcRect b="2515"/>
          <a:stretch/>
        </p:blipFill>
        <p:spPr>
          <a:xfrm>
            <a:off x="779962" y="1043936"/>
            <a:ext cx="2904063" cy="379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254" y="1445236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486" y="2154652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6703" y="1445251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3605" y="2217030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d3e787ddb2_0_0"/>
          <p:cNvPicPr preferRelativeResize="0"/>
          <p:nvPr/>
        </p:nvPicPr>
        <p:blipFill rotWithShape="1">
          <a:blip r:embed="rId5">
            <a:alphaModFix/>
          </a:blip>
          <a:srcRect b="2515"/>
          <a:stretch/>
        </p:blipFill>
        <p:spPr>
          <a:xfrm>
            <a:off x="4664574" y="1043935"/>
            <a:ext cx="2904063" cy="379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d3e787ddb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8540" y="1384980"/>
            <a:ext cx="2550130" cy="336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3e787ddb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56862">
            <a:off x="6125541" y="1314264"/>
            <a:ext cx="932585" cy="71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d3e787ddb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56862" flipH="1">
            <a:off x="5406885" y="1314264"/>
            <a:ext cx="932585" cy="712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d3e787ddb2_0_0"/>
          <p:cNvSpPr/>
          <p:nvPr/>
        </p:nvSpPr>
        <p:spPr>
          <a:xfrm>
            <a:off x="5407413" y="1125313"/>
            <a:ext cx="1652400" cy="1016700"/>
          </a:xfrm>
          <a:prstGeom prst="ellipse">
            <a:avLst/>
          </a:prstGeom>
          <a:noFill/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2" name="Google Shape;122;g2d3e787ddb2_0_0"/>
          <p:cNvPicPr preferRelativeResize="0"/>
          <p:nvPr/>
        </p:nvPicPr>
        <p:blipFill rotWithShape="1">
          <a:blip r:embed="rId8">
            <a:alphaModFix/>
          </a:blip>
          <a:srcRect t="20276" b="21241"/>
          <a:stretch/>
        </p:blipFill>
        <p:spPr>
          <a:xfrm>
            <a:off x="6489250" y="3053445"/>
            <a:ext cx="400702" cy="35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d3e787ddb2_0_0"/>
          <p:cNvPicPr preferRelativeResize="0"/>
          <p:nvPr/>
        </p:nvPicPr>
        <p:blipFill rotWithShape="1">
          <a:blip r:embed="rId8">
            <a:alphaModFix/>
          </a:blip>
          <a:srcRect t="20276" b="21241"/>
          <a:stretch/>
        </p:blipFill>
        <p:spPr>
          <a:xfrm>
            <a:off x="6263478" y="3523765"/>
            <a:ext cx="270450" cy="2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d3e787ddb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61324">
            <a:off x="6234808" y="2716515"/>
            <a:ext cx="909598" cy="69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d3e787ddb2_0_0"/>
          <p:cNvSpPr txBox="1"/>
          <p:nvPr/>
        </p:nvSpPr>
        <p:spPr>
          <a:xfrm>
            <a:off x="6986525" y="1043913"/>
            <a:ext cx="143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Insectívoras</a:t>
            </a:r>
            <a:endParaRPr sz="15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6" name="Google Shape;126;g2d3e787ddb2_0_0"/>
          <p:cNvSpPr/>
          <p:nvPr/>
        </p:nvSpPr>
        <p:spPr>
          <a:xfrm>
            <a:off x="6263475" y="2715250"/>
            <a:ext cx="967200" cy="808500"/>
          </a:xfrm>
          <a:prstGeom prst="ellipse">
            <a:avLst/>
          </a:prstGeom>
          <a:noFill/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g2d3e787ddb2_0_0"/>
          <p:cNvSpPr txBox="1"/>
          <p:nvPr/>
        </p:nvSpPr>
        <p:spPr>
          <a:xfrm>
            <a:off x="7146775" y="2788250"/>
            <a:ext cx="9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Banco</a:t>
            </a:r>
            <a:endParaRPr sz="15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8" name="Google Shape;128;g2d3e787ddb2_0_0"/>
          <p:cNvSpPr txBox="1"/>
          <p:nvPr/>
        </p:nvSpPr>
        <p:spPr>
          <a:xfrm>
            <a:off x="4636588" y="2371500"/>
            <a:ext cx="9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Trampa</a:t>
            </a:r>
            <a:endParaRPr sz="15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29" name="Google Shape;129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67" y="2078836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336" y="2925602"/>
            <a:ext cx="690215" cy="7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d3e787ddb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1490" y="2293851"/>
            <a:ext cx="690215" cy="70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d3e787ddb2_0_0"/>
          <p:cNvSpPr/>
          <p:nvPr/>
        </p:nvSpPr>
        <p:spPr>
          <a:xfrm rot="702623">
            <a:off x="5528047" y="2133599"/>
            <a:ext cx="690267" cy="1467554"/>
          </a:xfrm>
          <a:prstGeom prst="ellipse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3" name="Google Shape;133;g2d3e787ddb2_0_0"/>
          <p:cNvSpPr txBox="1"/>
          <p:nvPr/>
        </p:nvSpPr>
        <p:spPr>
          <a:xfrm>
            <a:off x="1612638" y="4502575"/>
            <a:ext cx="1238700" cy="507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100">
                <a:latin typeface="Oswald Light"/>
                <a:ea typeface="Oswald Light"/>
                <a:cs typeface="Oswald Light"/>
                <a:sym typeface="Oswald Light"/>
              </a:rPr>
              <a:t>Cultivo</a:t>
            </a:r>
            <a:endParaRPr sz="21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4" name="Google Shape;134;g2d3e787ddb2_0_0"/>
          <p:cNvSpPr txBox="1"/>
          <p:nvPr/>
        </p:nvSpPr>
        <p:spPr>
          <a:xfrm>
            <a:off x="4872948" y="4532550"/>
            <a:ext cx="2487300" cy="507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100">
                <a:latin typeface="Oswald Light"/>
                <a:ea typeface="Oswald Light"/>
                <a:cs typeface="Oswald Light"/>
                <a:sym typeface="Oswald Light"/>
              </a:rPr>
              <a:t>Plantas espontáneas</a:t>
            </a:r>
            <a:endParaRPr sz="21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35" name="Google Shape;135;g2d3e787ddb2_0_0"/>
          <p:cNvCxnSpPr/>
          <p:nvPr/>
        </p:nvCxnSpPr>
        <p:spPr>
          <a:xfrm>
            <a:off x="1372175" y="1490050"/>
            <a:ext cx="260100" cy="1797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g2d3e787ddb2_0_0"/>
          <p:cNvCxnSpPr/>
          <p:nvPr/>
        </p:nvCxnSpPr>
        <p:spPr>
          <a:xfrm flipH="1">
            <a:off x="2930375" y="1501750"/>
            <a:ext cx="195900" cy="1680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g2d3e787ddb2_0_0"/>
          <p:cNvCxnSpPr/>
          <p:nvPr/>
        </p:nvCxnSpPr>
        <p:spPr>
          <a:xfrm flipH="1">
            <a:off x="3017925" y="2323725"/>
            <a:ext cx="195900" cy="1680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g2d3e787ddb2_0_0"/>
          <p:cNvCxnSpPr/>
          <p:nvPr/>
        </p:nvCxnSpPr>
        <p:spPr>
          <a:xfrm>
            <a:off x="5458325" y="3003275"/>
            <a:ext cx="260100" cy="1797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g2d3e787ddb2_0_0"/>
          <p:cNvCxnSpPr/>
          <p:nvPr/>
        </p:nvCxnSpPr>
        <p:spPr>
          <a:xfrm>
            <a:off x="5548200" y="2217025"/>
            <a:ext cx="260100" cy="1797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g2d3e787ddb2_0_0"/>
          <p:cNvCxnSpPr/>
          <p:nvPr/>
        </p:nvCxnSpPr>
        <p:spPr>
          <a:xfrm>
            <a:off x="5661650" y="2529850"/>
            <a:ext cx="271800" cy="13260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REGIÓN ALIMENTARIA DE CÓRDOBA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3">
            <a:alphaModFix/>
          </a:blip>
          <a:srcRect t="13606"/>
          <a:stretch/>
        </p:blipFill>
        <p:spPr>
          <a:xfrm>
            <a:off x="4859100" y="1144925"/>
            <a:ext cx="3416250" cy="3406426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12"/>
          <p:cNvPicPr preferRelativeResize="0"/>
          <p:nvPr/>
        </p:nvPicPr>
        <p:blipFill rotWithShape="1">
          <a:blip r:embed="rId4">
            <a:alphaModFix/>
          </a:blip>
          <a:srcRect l="29189" t="16078" r="28166" b="4049"/>
          <a:stretch/>
        </p:blipFill>
        <p:spPr>
          <a:xfrm>
            <a:off x="896700" y="1144925"/>
            <a:ext cx="3416249" cy="3406424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12"/>
          <p:cNvSpPr/>
          <p:nvPr/>
        </p:nvSpPr>
        <p:spPr>
          <a:xfrm>
            <a:off x="2412075" y="1144925"/>
            <a:ext cx="1900800" cy="838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2220225" y="3700375"/>
            <a:ext cx="1000500" cy="838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833725" y="4538575"/>
            <a:ext cx="12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>
                <a:latin typeface="Oswald Light"/>
                <a:ea typeface="Oswald Light"/>
                <a:cs typeface="Oswald Light"/>
                <a:sym typeface="Oswald Light"/>
              </a:rPr>
              <a:t>Fuente: IDECOR</a:t>
            </a:r>
            <a:endParaRPr sz="5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5307837" y="4275500"/>
            <a:ext cx="2518800" cy="5541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>
                <a:latin typeface="Oswald Light"/>
                <a:ea typeface="Oswald Light"/>
                <a:cs typeface="Oswald Light"/>
                <a:sym typeface="Oswald Light"/>
              </a:rPr>
              <a:t>   Cultivos hortícolas</a:t>
            </a:r>
            <a:endParaRPr sz="2400" b="0" i="0" u="none" strike="noStrike" cap="non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5426225" y="4444850"/>
            <a:ext cx="218100" cy="215400"/>
          </a:xfrm>
          <a:prstGeom prst="rect">
            <a:avLst/>
          </a:prstGeom>
          <a:solidFill>
            <a:srgbClr val="F7D700"/>
          </a:solidFill>
          <a:ln w="9525" cap="flat" cmpd="sng">
            <a:solidFill>
              <a:srgbClr val="F7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OBJETIVO 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 amt="90000"/>
          </a:blip>
          <a:srcRect l="1476" t="1367" r="714" b="31916"/>
          <a:stretch/>
        </p:blipFill>
        <p:spPr>
          <a:xfrm>
            <a:off x="368875" y="1027775"/>
            <a:ext cx="8391000" cy="378041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/>
          <p:nvPr/>
        </p:nvSpPr>
        <p:spPr>
          <a:xfrm>
            <a:off x="793063" y="1555800"/>
            <a:ext cx="7542600" cy="2339700"/>
          </a:xfrm>
          <a:prstGeom prst="rect">
            <a:avLst/>
          </a:prstGeom>
          <a:solidFill>
            <a:srgbClr val="B6D7A8">
              <a:alpha val="7025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0" name="Google Shape;160;p13"/>
          <p:cNvSpPr txBox="1"/>
          <p:nvPr/>
        </p:nvSpPr>
        <p:spPr>
          <a:xfrm>
            <a:off x="800700" y="1474318"/>
            <a:ext cx="7527326" cy="233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2000" dirty="0"/>
              <a:t>Estudiar la </a:t>
            </a:r>
            <a:r>
              <a:rPr lang="es-419" sz="2000" b="1" dirty="0"/>
              <a:t>entomofauna asociada a especies vegetales</a:t>
            </a:r>
            <a:r>
              <a:rPr lang="es-419" sz="2000" dirty="0"/>
              <a:t> frecuentes en campos hortícolas del centro de Argentina (</a:t>
            </a:r>
            <a:r>
              <a:rPr lang="es-419" sz="2000" b="1" i="1" dirty="0"/>
              <a:t>Sonchus</a:t>
            </a:r>
            <a:r>
              <a:rPr lang="es-419" sz="2000" i="1" dirty="0"/>
              <a:t> </a:t>
            </a:r>
            <a:r>
              <a:rPr lang="es-419" sz="2000" b="1" i="1" dirty="0"/>
              <a:t>oleraceus</a:t>
            </a:r>
            <a:r>
              <a:rPr lang="es-419" sz="2000" dirty="0"/>
              <a:t> L., </a:t>
            </a:r>
            <a:r>
              <a:rPr lang="es-419" sz="2000" b="1" i="1" dirty="0"/>
              <a:t>Carduus thoermeri</a:t>
            </a:r>
            <a:r>
              <a:rPr lang="es-419" sz="2000" dirty="0"/>
              <a:t> L. ambas Asteraceae e </a:t>
            </a:r>
            <a:r>
              <a:rPr lang="es-419" sz="2000" b="1" i="1" dirty="0"/>
              <a:t>Hirschfeldia incana</a:t>
            </a:r>
            <a:r>
              <a:rPr lang="es-419" sz="2000" dirty="0"/>
              <a:t> L., Brassicaceae)  y evaluar el </a:t>
            </a:r>
            <a:r>
              <a:rPr lang="es-419" sz="2000" b="1" dirty="0"/>
              <a:t>efecto del tipo de manejo</a:t>
            </a:r>
            <a:r>
              <a:rPr lang="es-419" sz="2000" dirty="0"/>
              <a:t> (agroecológico vs convencional) </a:t>
            </a:r>
            <a:r>
              <a:rPr lang="es-419" sz="2000" b="1" dirty="0"/>
              <a:t>sobre la abundancia y composición específica</a:t>
            </a:r>
            <a:r>
              <a:rPr lang="es-419" sz="2000" dirty="0"/>
              <a:t> de dichas comunidades de insectos.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l="33803" t="14068" r="27407" b="9179"/>
          <a:stretch/>
        </p:blipFill>
        <p:spPr>
          <a:xfrm>
            <a:off x="562325" y="1024400"/>
            <a:ext cx="4678700" cy="3870975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18"/>
          <p:cNvSpPr txBox="1"/>
          <p:nvPr/>
        </p:nvSpPr>
        <p:spPr>
          <a:xfrm>
            <a:off x="6511558" y="1317190"/>
            <a:ext cx="2090400" cy="538800"/>
          </a:xfrm>
          <a:prstGeom prst="rect">
            <a:avLst/>
          </a:prstGeom>
          <a:solidFill>
            <a:srgbClr val="EDA29B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Convencionales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 l="72353" t="21440" r="9227" b="28016"/>
          <a:stretch/>
        </p:blipFill>
        <p:spPr>
          <a:xfrm>
            <a:off x="5648150" y="2125147"/>
            <a:ext cx="699107" cy="79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l="50840" t="21784" r="30738" b="27672"/>
          <a:stretch/>
        </p:blipFill>
        <p:spPr>
          <a:xfrm>
            <a:off x="5648150" y="1218589"/>
            <a:ext cx="699107" cy="79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6511558" y="2268425"/>
            <a:ext cx="2090400" cy="538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Agroecológicos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5405600" y="3098251"/>
            <a:ext cx="3983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2 muestreos 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993963" y="4083699"/>
            <a:ext cx="1414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Primavera 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7897541" y="4083699"/>
            <a:ext cx="1036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Verano </a:t>
            </a:r>
            <a:endParaRPr sz="2300" b="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cxnSp>
        <p:nvCxnSpPr>
          <p:cNvPr id="173" name="Google Shape;173;p18"/>
          <p:cNvCxnSpPr>
            <a:stCxn id="170" idx="2"/>
          </p:cNvCxnSpPr>
          <p:nvPr/>
        </p:nvCxnSpPr>
        <p:spPr>
          <a:xfrm flipH="1">
            <a:off x="6606950" y="3637051"/>
            <a:ext cx="790500" cy="530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18"/>
          <p:cNvCxnSpPr>
            <a:stCxn id="170" idx="2"/>
          </p:cNvCxnSpPr>
          <p:nvPr/>
        </p:nvCxnSpPr>
        <p:spPr>
          <a:xfrm>
            <a:off x="7397450" y="3637051"/>
            <a:ext cx="962700" cy="52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5" name="Google Shape;175;p18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ÁREA DE ESTUDIO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t="6458" b="4334"/>
          <a:stretch/>
        </p:blipFill>
        <p:spPr>
          <a:xfrm>
            <a:off x="6078313" y="1013925"/>
            <a:ext cx="2187787" cy="2956460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900" y="1013925"/>
            <a:ext cx="2187786" cy="2956459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5">
            <a:alphaModFix/>
          </a:blip>
          <a:srcRect b="6515"/>
          <a:stretch/>
        </p:blipFill>
        <p:spPr>
          <a:xfrm>
            <a:off x="3478107" y="1013925"/>
            <a:ext cx="2187787" cy="2956461"/>
          </a:xfrm>
          <a:prstGeom prst="rect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19"/>
          <p:cNvSpPr txBox="1"/>
          <p:nvPr/>
        </p:nvSpPr>
        <p:spPr>
          <a:xfrm>
            <a:off x="1076833" y="3734637"/>
            <a:ext cx="1789800" cy="5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Cardo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3677039" y="3734637"/>
            <a:ext cx="1789800" cy="5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Sonchus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6277246" y="3734637"/>
            <a:ext cx="1789800" cy="53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Nabillo</a:t>
            </a:r>
            <a:endParaRPr sz="23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368875" y="246950"/>
            <a:ext cx="839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>
                <a:latin typeface="Oswald"/>
                <a:ea typeface="Oswald"/>
                <a:cs typeface="Oswald"/>
                <a:sym typeface="Oswald"/>
              </a:rPr>
              <a:t>MUESTREO DE PLANTAS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2374525" y="4495775"/>
            <a:ext cx="4379700" cy="538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i="0" u="none" strike="noStrike" cap="none">
                <a:latin typeface="Oswald Light"/>
                <a:ea typeface="Oswald Light"/>
                <a:cs typeface="Oswald Light"/>
                <a:sym typeface="Oswald Light"/>
              </a:rPr>
              <a:t>Hasta 4 plantas de cada especie </a:t>
            </a:r>
            <a:endParaRPr sz="2300" i="0" u="none" strike="noStrike" cap="none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3681238" y="4207500"/>
            <a:ext cx="1781400" cy="153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6280275" y="4205475"/>
            <a:ext cx="1781400" cy="153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6287963" y="3969438"/>
            <a:ext cx="176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s-419" i="1" dirty="0">
                <a:latin typeface="Oswald"/>
                <a:ea typeface="Oswald"/>
                <a:cs typeface="Oswald"/>
                <a:sym typeface="Oswald"/>
              </a:rPr>
              <a:t>Hirschfeldia incana </a:t>
            </a: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)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085250" y="4207500"/>
            <a:ext cx="1781400" cy="153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3687675" y="3971254"/>
            <a:ext cx="176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s-419" i="1" dirty="0">
                <a:latin typeface="Oswald"/>
                <a:ea typeface="Oswald"/>
                <a:cs typeface="Oswald"/>
                <a:sym typeface="Oswald"/>
              </a:rPr>
              <a:t>Sonchus oleraceus </a:t>
            </a: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)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1098150" y="3980307"/>
            <a:ext cx="1768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s-419" i="1" dirty="0">
                <a:latin typeface="Oswald"/>
                <a:ea typeface="Oswald"/>
                <a:cs typeface="Oswald"/>
                <a:sym typeface="Oswald"/>
              </a:rPr>
              <a:t>Carduus thoermeri </a:t>
            </a:r>
            <a:r>
              <a:rPr lang="es-419" dirty="0">
                <a:latin typeface="Oswald"/>
                <a:ea typeface="Oswald"/>
                <a:cs typeface="Oswald"/>
                <a:sym typeface="Oswald"/>
              </a:rPr>
              <a:t>)</a:t>
            </a:r>
            <a:endParaRPr dirty="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Presentación en pantalla (16:9)</PresentationFormat>
  <Paragraphs>95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Oswald Light</vt:lpstr>
      <vt:lpstr>Arial</vt:lpstr>
      <vt:lpstr>Oswald ExtraLight</vt:lpstr>
      <vt:lpstr>Oswald</vt:lpstr>
      <vt:lpstr>Average</vt:lpstr>
      <vt:lpstr>Slate</vt:lpstr>
      <vt:lpstr>Entomofauna asociada a especies vegetales espontáneas de huertas convencionales y agroecológicas de Córdoba, Argentina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Fabian Arisnabarreta</cp:lastModifiedBy>
  <cp:revision>2</cp:revision>
  <dcterms:modified xsi:type="dcterms:W3CDTF">2024-10-21T21:14:09Z</dcterms:modified>
</cp:coreProperties>
</file>