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</p:sldMasterIdLst>
  <p:notesMasterIdLst>
    <p:notesMasterId r:id="rId25"/>
  </p:notesMasterIdLst>
  <p:sldIdLst>
    <p:sldId id="256" r:id="rId3"/>
    <p:sldId id="260" r:id="rId4"/>
    <p:sldId id="264" r:id="rId5"/>
    <p:sldId id="262" r:id="rId6"/>
    <p:sldId id="265" r:id="rId7"/>
    <p:sldId id="263" r:id="rId8"/>
    <p:sldId id="276" r:id="rId9"/>
    <p:sldId id="267" r:id="rId10"/>
    <p:sldId id="268" r:id="rId11"/>
    <p:sldId id="272" r:id="rId12"/>
    <p:sldId id="271" r:id="rId13"/>
    <p:sldId id="273" r:id="rId14"/>
    <p:sldId id="274" r:id="rId15"/>
    <p:sldId id="278" r:id="rId16"/>
    <p:sldId id="283" r:id="rId17"/>
    <p:sldId id="280" r:id="rId18"/>
    <p:sldId id="279" r:id="rId19"/>
    <p:sldId id="281" r:id="rId20"/>
    <p:sldId id="282" r:id="rId21"/>
    <p:sldId id="275" r:id="rId22"/>
    <p:sldId id="269" r:id="rId23"/>
    <p:sldId id="270" r:id="rId24"/>
  </p:sldIdLst>
  <p:sldSz cx="12192000" cy="685800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Montserrat" charset="0"/>
      <p:regular r:id="rId30"/>
      <p:bold r:id="rId31"/>
      <p:italic r:id="rId32"/>
      <p:boldItalic r:id="rId33"/>
    </p:embeddedFont>
    <p:embeddedFont>
      <p:font typeface="Raleway" charset="0"/>
      <p:regular r:id="rId34"/>
      <p:bold r:id="rId35"/>
      <p:italic r:id="rId36"/>
      <p:boldItalic r:id="rId37"/>
    </p:embeddedFont>
    <p:embeddedFont>
      <p:font typeface="Wingdings 2" pitchFamily="18" charset="2"/>
      <p:regular r:id="rId38"/>
    </p:embeddedFont>
    <p:embeddedFont>
      <p:font typeface="Constantia" pitchFamily="18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HkkcJmeXzEdDCos9kevw+NVkm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77" d="100"/>
          <a:sy n="77" d="100"/>
        </p:scale>
        <p:origin x="15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77522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9fca200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9fca200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b1a85a42385f3e4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1b1a85a42385f3e4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1b1a85a42385f3e4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b1a85a42385f3e4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1b1a85a42385f3e4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1b1a85a42385f3e4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b1a85a42385f3e4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1a85a42385f3e4_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b1a85a42385f3e4_4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b1a85a42385f3e4_4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g1b1a85a42385f3e4_4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g1b1a85a42385f3e4_4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b1a85a42385f3e4_51"/>
          <p:cNvSpPr/>
          <p:nvPr/>
        </p:nvSpPr>
        <p:spPr>
          <a:xfrm>
            <a:off x="16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58;g1b1a85a42385f3e4_51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g1b1a85a42385f3e4_5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b1a85a42385f3e4_51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1b1a85a42385f3e4_5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g1b1a85a42385f3e4_5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g1b1a85a42385f3e4_51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g1b1a85a42385f3e4_5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1a85a42385f3e4_60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g1b1a85a42385f3e4_60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1b1a85a42385f3e4_6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b1a85a42385f3e4_6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70" name="Google Shape;70;g1b1a85a42385f3e4_6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g1b1a85a42385f3e4_6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g1b1a85a42385f3e4_6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g1b1a85a42385f3e4_6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1a85a42385f3e4_6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b1a85a42385f3e4_69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g1b1a85a42385f3e4_69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1b1a85a42385f3e4_6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g1b1a85a42385f3e4_6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g1b1a85a42385f3e4_6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29 Marcador de fecha">
            <a:extLst>
              <a:ext uri="{FF2B5EF4-FFF2-40B4-BE49-F238E27FC236}">
                <a16:creationId xmlns:a16="http://schemas.microsoft.com/office/drawing/2014/main" xmlns="" id="{06774164-2522-4854-8154-19555662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5BEE6-B7F7-49B8-888B-2764368E98F3}" type="datetimeFigureOut">
              <a:rPr lang="es-A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20/10/2024</a:t>
            </a:fld>
            <a:endParaRPr lang="es-AR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18 Marcador de pie de página">
            <a:extLst>
              <a:ext uri="{FF2B5EF4-FFF2-40B4-BE49-F238E27FC236}">
                <a16:creationId xmlns:a16="http://schemas.microsoft.com/office/drawing/2014/main" xmlns="" id="{EEB19BBE-4CBA-447D-8B55-B419145F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26 Marcador de número de diapositiva">
            <a:extLst>
              <a:ext uri="{FF2B5EF4-FFF2-40B4-BE49-F238E27FC236}">
                <a16:creationId xmlns:a16="http://schemas.microsoft.com/office/drawing/2014/main" xmlns="" id="{A294FCBE-9929-44BD-AB2E-054D70F0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F70C7F92-85DC-485B-AE81-1D8B9E44EFC2}" type="slidenum">
              <a:rPr lang="es-AR" altLang="es-AR"/>
              <a:pPr/>
              <a:t>‹Nº›</a:t>
            </a:fld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612506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9 Marcador de fecha">
            <a:extLst>
              <a:ext uri="{FF2B5EF4-FFF2-40B4-BE49-F238E27FC236}">
                <a16:creationId xmlns:a16="http://schemas.microsoft.com/office/drawing/2014/main" xmlns="" id="{EB50CAB5-D75C-44F8-92B2-DE0A064FA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FC628-D4AE-42F7-91C8-C43B0189402B}" type="datetimeFigureOut">
              <a:rPr lang="es-A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20/10/2024</a:t>
            </a:fld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21 Marcador de pie de página">
            <a:extLst>
              <a:ext uri="{FF2B5EF4-FFF2-40B4-BE49-F238E27FC236}">
                <a16:creationId xmlns:a16="http://schemas.microsoft.com/office/drawing/2014/main" xmlns="" id="{EC72B2B2-006F-4755-8F54-0CAB16F5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17 Marcador de número de diapositiva">
            <a:extLst>
              <a:ext uri="{FF2B5EF4-FFF2-40B4-BE49-F238E27FC236}">
                <a16:creationId xmlns:a16="http://schemas.microsoft.com/office/drawing/2014/main" xmlns="" id="{503659B3-1079-46A1-99A7-FB4D6B7F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FD9E5-14DC-424D-A04C-1AFBDEAD2BCA}" type="slidenum">
              <a:rPr lang="es-AR" altLang="es-AR"/>
              <a:pPr/>
              <a:t>‹Nº›</a:t>
            </a:fld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819834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FF9A3C15-CB05-4692-B0CD-A62806065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77A12-2AE4-43D1-8AB8-60994B9A4754}" type="datetimeFigureOut">
              <a:rPr lang="es-A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20/10/2024</a:t>
            </a:fld>
            <a:endParaRPr lang="es-AR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54EBB413-8BC2-47F2-8202-CB9CC818F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A61F19B7-1EF1-4023-9B4B-2008FD928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5E603174-1D0D-4B11-93C6-1C076EE3D70F}" type="slidenum">
              <a:rPr lang="es-AR" altLang="es-AR"/>
              <a:pPr/>
              <a:t>‹Nº›</a:t>
            </a:fld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3115192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9 Marcador de fecha">
            <a:extLst>
              <a:ext uri="{FF2B5EF4-FFF2-40B4-BE49-F238E27FC236}">
                <a16:creationId xmlns:a16="http://schemas.microsoft.com/office/drawing/2014/main" xmlns="" id="{EB50CAB5-D75C-44F8-92B2-DE0A064FA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A9805-B883-4059-A545-7A95F9462487}" type="datetimeFigureOut">
              <a:rPr lang="es-A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20/10/2024</a:t>
            </a:fld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21 Marcador de pie de página">
            <a:extLst>
              <a:ext uri="{FF2B5EF4-FFF2-40B4-BE49-F238E27FC236}">
                <a16:creationId xmlns:a16="http://schemas.microsoft.com/office/drawing/2014/main" xmlns="" id="{EC72B2B2-006F-4755-8F54-0CAB16F5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17 Marcador de número de diapositiva">
            <a:extLst>
              <a:ext uri="{FF2B5EF4-FFF2-40B4-BE49-F238E27FC236}">
                <a16:creationId xmlns:a16="http://schemas.microsoft.com/office/drawing/2014/main" xmlns="" id="{503659B3-1079-46A1-99A7-FB4D6B7F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FF597-EEF5-40AF-9BB9-1F5752492EB5}" type="slidenum">
              <a:rPr lang="es-AR" altLang="es-AR"/>
              <a:pPr/>
              <a:t>‹Nº›</a:t>
            </a:fld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207233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b1a85a42385f3e4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1b1a85a42385f3e4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193476" y="1859900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476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9 Marcador de fecha">
            <a:extLst>
              <a:ext uri="{FF2B5EF4-FFF2-40B4-BE49-F238E27FC236}">
                <a16:creationId xmlns:a16="http://schemas.microsoft.com/office/drawing/2014/main" xmlns="" id="{EB50CAB5-D75C-44F8-92B2-DE0A064FA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8EDE9-A8CE-4AF0-8E3D-CD90E7710F79}" type="datetimeFigureOut">
              <a:rPr lang="es-A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20/10/2024</a:t>
            </a:fld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21 Marcador de pie de página">
            <a:extLst>
              <a:ext uri="{FF2B5EF4-FFF2-40B4-BE49-F238E27FC236}">
                <a16:creationId xmlns:a16="http://schemas.microsoft.com/office/drawing/2014/main" xmlns="" id="{EC72B2B2-006F-4755-8F54-0CAB16F5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17 Marcador de número de diapositiva">
            <a:extLst>
              <a:ext uri="{FF2B5EF4-FFF2-40B4-BE49-F238E27FC236}">
                <a16:creationId xmlns:a16="http://schemas.microsoft.com/office/drawing/2014/main" xmlns="" id="{503659B3-1079-46A1-99A7-FB4D6B7F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157A1-CC38-46AC-BE9C-4604F646788B}" type="slidenum">
              <a:rPr lang="es-AR" altLang="es-AR"/>
              <a:pPr/>
              <a:t>‹Nº›</a:t>
            </a:fld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244102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9 Marcador de fecha">
            <a:extLst>
              <a:ext uri="{FF2B5EF4-FFF2-40B4-BE49-F238E27FC236}">
                <a16:creationId xmlns:a16="http://schemas.microsoft.com/office/drawing/2014/main" xmlns="" id="{EB50CAB5-D75C-44F8-92B2-DE0A064FA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A84E2-5E99-49BE-A6B6-441E54184C5D}" type="datetimeFigureOut">
              <a:rPr lang="es-A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20/10/2024</a:t>
            </a:fld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21 Marcador de pie de página">
            <a:extLst>
              <a:ext uri="{FF2B5EF4-FFF2-40B4-BE49-F238E27FC236}">
                <a16:creationId xmlns:a16="http://schemas.microsoft.com/office/drawing/2014/main" xmlns="" id="{EC72B2B2-006F-4755-8F54-0CAB16F5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17 Marcador de número de diapositiva">
            <a:extLst>
              <a:ext uri="{FF2B5EF4-FFF2-40B4-BE49-F238E27FC236}">
                <a16:creationId xmlns:a16="http://schemas.microsoft.com/office/drawing/2014/main" xmlns="" id="{503659B3-1079-46A1-99A7-FB4D6B7F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9C99F-C6CB-4E73-BE31-87801272EA71}" type="slidenum">
              <a:rPr lang="es-AR" altLang="es-AR"/>
              <a:pPr/>
              <a:t>‹Nº›</a:t>
            </a:fld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1362837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>
            <a:extLst>
              <a:ext uri="{FF2B5EF4-FFF2-40B4-BE49-F238E27FC236}">
                <a16:creationId xmlns:a16="http://schemas.microsoft.com/office/drawing/2014/main" xmlns="" id="{EB50CAB5-D75C-44F8-92B2-DE0A064FA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8993C-EDB8-4349-B774-F6F2DBCD1E6D}" type="datetimeFigureOut">
              <a:rPr lang="es-A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20/10/2024</a:t>
            </a:fld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1 Marcador de pie de página">
            <a:extLst>
              <a:ext uri="{FF2B5EF4-FFF2-40B4-BE49-F238E27FC236}">
                <a16:creationId xmlns:a16="http://schemas.microsoft.com/office/drawing/2014/main" xmlns="" id="{EC72B2B2-006F-4755-8F54-0CAB16F5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17 Marcador de número de diapositiva">
            <a:extLst>
              <a:ext uri="{FF2B5EF4-FFF2-40B4-BE49-F238E27FC236}">
                <a16:creationId xmlns:a16="http://schemas.microsoft.com/office/drawing/2014/main" xmlns="" id="{503659B3-1079-46A1-99A7-FB4D6B7F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1752E-7F9E-4335-8234-CA8A87B05D1C}" type="slidenum">
              <a:rPr lang="es-AR" altLang="es-AR"/>
              <a:pPr/>
              <a:t>‹Nº›</a:t>
            </a:fld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834499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9 Marcador de fecha">
            <a:extLst>
              <a:ext uri="{FF2B5EF4-FFF2-40B4-BE49-F238E27FC236}">
                <a16:creationId xmlns:a16="http://schemas.microsoft.com/office/drawing/2014/main" xmlns="" id="{EB50CAB5-D75C-44F8-92B2-DE0A064FA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6BAA-3A5E-4873-9D26-E813B081315B}" type="datetimeFigureOut">
              <a:rPr lang="es-A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20/10/2024</a:t>
            </a:fld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21 Marcador de pie de página">
            <a:extLst>
              <a:ext uri="{FF2B5EF4-FFF2-40B4-BE49-F238E27FC236}">
                <a16:creationId xmlns:a16="http://schemas.microsoft.com/office/drawing/2014/main" xmlns="" id="{EC72B2B2-006F-4755-8F54-0CAB16F5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17 Marcador de número de diapositiva">
            <a:extLst>
              <a:ext uri="{FF2B5EF4-FFF2-40B4-BE49-F238E27FC236}">
                <a16:creationId xmlns:a16="http://schemas.microsoft.com/office/drawing/2014/main" xmlns="" id="{503659B3-1079-46A1-99A7-FB4D6B7F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C2356-5022-4C9D-AAF5-1E5481FF6CE9}" type="slidenum">
              <a:rPr lang="es-AR" altLang="es-AR"/>
              <a:pPr/>
              <a:t>‹Nº›</a:t>
            </a:fld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3205469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ortar y redondear rectángulo de esquina sencilla">
            <a:extLst>
              <a:ext uri="{FF2B5EF4-FFF2-40B4-BE49-F238E27FC236}">
                <a16:creationId xmlns:a16="http://schemas.microsoft.com/office/drawing/2014/main" xmlns="" id="{6D167697-9D40-4035-9657-6ACA94DFA8BE}"/>
              </a:ext>
            </a:extLst>
          </p:cNvPr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sp>
        <p:nvSpPr>
          <p:cNvPr id="6" name="5 Triángulo rectángulo">
            <a:extLst>
              <a:ext uri="{FF2B5EF4-FFF2-40B4-BE49-F238E27FC236}">
                <a16:creationId xmlns:a16="http://schemas.microsoft.com/office/drawing/2014/main" xmlns="" id="{7DEA735F-F434-4109-9ED4-D673FBE10809}"/>
              </a:ext>
            </a:extLst>
          </p:cNvPr>
          <p:cNvSpPr/>
          <p:nvPr/>
        </p:nvSpPr>
        <p:spPr>
          <a:xfrm rot="420000" flipV="1">
            <a:off x="10672342" y="5359563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sp>
        <p:nvSpPr>
          <p:cNvPr id="7" name="6 Forma libre">
            <a:extLst>
              <a:ext uri="{FF2B5EF4-FFF2-40B4-BE49-F238E27FC236}">
                <a16:creationId xmlns:a16="http://schemas.microsoft.com/office/drawing/2014/main" xmlns="" id="{5AC70494-1DFC-419A-A2CF-44B8A84CF68F}"/>
              </a:ext>
            </a:extLst>
          </p:cNvPr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 dirty="0">
              <a:solidFill>
                <a:prstClr val="black"/>
              </a:solidFill>
              <a:latin typeface="Constantia"/>
              <a:ea typeface="+mn-ea"/>
              <a:cs typeface="Arial" pitchFamily="34" charset="0"/>
            </a:endParaRPr>
          </a:p>
        </p:txBody>
      </p:sp>
      <p:sp>
        <p:nvSpPr>
          <p:cNvPr id="8" name="7 Forma libre">
            <a:extLst>
              <a:ext uri="{FF2B5EF4-FFF2-40B4-BE49-F238E27FC236}">
                <a16:creationId xmlns:a16="http://schemas.microsoft.com/office/drawing/2014/main" xmlns="" id="{38B25484-2A72-44D5-840A-A08EAC73BB58}"/>
              </a:ext>
            </a:extLst>
          </p:cNvPr>
          <p:cNvSpPr>
            <a:spLocks/>
          </p:cNvSpPr>
          <p:nvPr/>
        </p:nvSpPr>
        <p:spPr bwMode="auto">
          <a:xfrm flipV="1">
            <a:off x="5842000" y="621998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 dirty="0">
              <a:solidFill>
                <a:prstClr val="black"/>
              </a:solidFill>
              <a:latin typeface="Constantia"/>
              <a:ea typeface="+mn-ea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dirty="0"/>
              <a:t>Haga clic en el icono para agregar una imagen</a:t>
            </a:r>
            <a:endParaRPr lang="en-US" noProof="0" dirty="0"/>
          </a:p>
        </p:txBody>
      </p:sp>
      <p:sp>
        <p:nvSpPr>
          <p:cNvPr id="9" name="4 Marcador de fecha">
            <a:extLst>
              <a:ext uri="{FF2B5EF4-FFF2-40B4-BE49-F238E27FC236}">
                <a16:creationId xmlns:a16="http://schemas.microsoft.com/office/drawing/2014/main" xmlns="" id="{452FB565-6B57-44C9-A174-E668B3255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7841D-BEED-4A27-8AFE-8FBDD0911FB4}" type="datetimeFigureOut">
              <a:rPr lang="es-A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20/10/2024</a:t>
            </a:fld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5 Marcador de pie de página">
            <a:extLst>
              <a:ext uri="{FF2B5EF4-FFF2-40B4-BE49-F238E27FC236}">
                <a16:creationId xmlns:a16="http://schemas.microsoft.com/office/drawing/2014/main" xmlns="" id="{97A64F6C-7189-43F2-BA2B-62D95D3F5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6 Marcador de número de diapositiva">
            <a:extLst>
              <a:ext uri="{FF2B5EF4-FFF2-40B4-BE49-F238E27FC236}">
                <a16:creationId xmlns:a16="http://schemas.microsoft.com/office/drawing/2014/main" xmlns="" id="{E375296A-8655-4E4C-B259-6F68F7942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356513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D0F29DFE-4EAA-4626-8569-865EA608E620}" type="slidenum">
              <a:rPr lang="es-AR" altLang="es-AR"/>
              <a:pPr/>
              <a:t>‹Nº›</a:t>
            </a:fld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2479667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9 Marcador de fecha">
            <a:extLst>
              <a:ext uri="{FF2B5EF4-FFF2-40B4-BE49-F238E27FC236}">
                <a16:creationId xmlns:a16="http://schemas.microsoft.com/office/drawing/2014/main" xmlns="" id="{EB50CAB5-D75C-44F8-92B2-DE0A064FA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3B1EA-8453-45C9-ABCB-11181AD26CAC}" type="datetimeFigureOut">
              <a:rPr lang="es-A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20/10/2024</a:t>
            </a:fld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21 Marcador de pie de página">
            <a:extLst>
              <a:ext uri="{FF2B5EF4-FFF2-40B4-BE49-F238E27FC236}">
                <a16:creationId xmlns:a16="http://schemas.microsoft.com/office/drawing/2014/main" xmlns="" id="{EC72B2B2-006F-4755-8F54-0CAB16F5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17 Marcador de número de diapositiva">
            <a:extLst>
              <a:ext uri="{FF2B5EF4-FFF2-40B4-BE49-F238E27FC236}">
                <a16:creationId xmlns:a16="http://schemas.microsoft.com/office/drawing/2014/main" xmlns="" id="{503659B3-1079-46A1-99A7-FB4D6B7F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BC7DD-49FC-464A-8192-D6A639A796B6}" type="slidenum">
              <a:rPr lang="es-AR" altLang="es-AR"/>
              <a:pPr/>
              <a:t>‹Nº›</a:t>
            </a:fld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3548428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9 Marcador de fecha">
            <a:extLst>
              <a:ext uri="{FF2B5EF4-FFF2-40B4-BE49-F238E27FC236}">
                <a16:creationId xmlns:a16="http://schemas.microsoft.com/office/drawing/2014/main" xmlns="" id="{EB50CAB5-D75C-44F8-92B2-DE0A064FA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1784B-D322-4F0C-B7BE-02B04A102EEF}" type="datetimeFigureOut">
              <a:rPr lang="es-A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20/10/2024</a:t>
            </a:fld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21 Marcador de pie de página">
            <a:extLst>
              <a:ext uri="{FF2B5EF4-FFF2-40B4-BE49-F238E27FC236}">
                <a16:creationId xmlns:a16="http://schemas.microsoft.com/office/drawing/2014/main" xmlns="" id="{EC72B2B2-006F-4755-8F54-0CAB16F5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17 Marcador de número de diapositiva">
            <a:extLst>
              <a:ext uri="{FF2B5EF4-FFF2-40B4-BE49-F238E27FC236}">
                <a16:creationId xmlns:a16="http://schemas.microsoft.com/office/drawing/2014/main" xmlns="" id="{503659B3-1079-46A1-99A7-FB4D6B7F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F3DBF-7F95-40B2-BBAD-AA3C759179FD}" type="slidenum">
              <a:rPr lang="es-AR" altLang="es-AR"/>
              <a:pPr/>
              <a:t>‹Nº›</a:t>
            </a:fld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1020093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 noGrp="1"/>
          </p:cNvSpPr>
          <p:nvPr>
            <p:ph type="title"/>
          </p:nvPr>
        </p:nvSpPr>
        <p:spPr>
          <a:xfrm>
            <a:off x="609600" y="292095"/>
            <a:ext cx="10972800" cy="13843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abla"/>
          <p:cNvSpPr txBox="1">
            <a:spLocks noGrp="1"/>
          </p:cNvSpPr>
          <p:nvPr>
            <p:ph type="tbl" idx="1"/>
          </p:nvPr>
        </p:nvSpPr>
        <p:spPr>
          <a:xfrm>
            <a:off x="609600" y="1904996"/>
            <a:ext cx="10972800" cy="4114800"/>
          </a:xfrm>
        </p:spPr>
        <p:txBody>
          <a:bodyPr>
            <a:normAutofit/>
          </a:bodyPr>
          <a:lstStyle>
            <a:lvl1pPr>
              <a:defRPr lang="es-AR"/>
            </a:lvl1pPr>
          </a:lstStyle>
          <a:p>
            <a:pPr lvl="0"/>
            <a:endParaRPr lang="es-AR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DE10D16-5BAE-4B9E-AB29-D9AC86D4A2D8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s-ES"/>
            </a:lvl1pPr>
          </a:lstStyle>
          <a:p>
            <a:pPr>
              <a:defRPr/>
            </a:pPr>
            <a:endParaRPr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104F35-5440-47A1-82AD-301783A9E63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s-ES"/>
            </a:lvl1pPr>
          </a:lstStyle>
          <a:p>
            <a:pPr>
              <a:defRPr/>
            </a:pPr>
            <a:endParaRPr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F2C5056-9AA3-4701-8B98-6BA740A9B02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45C75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5926004-C340-446D-8152-C681716883AC}" type="slidenum">
              <a:rPr lang="es-ES" altLang="es-AR"/>
              <a:pPr/>
              <a:t>‹Nº›</a:t>
            </a:fld>
            <a:endParaRPr lang="es-ES" altLang="es-AR" dirty="0"/>
          </a:p>
        </p:txBody>
      </p:sp>
    </p:spTree>
    <p:extLst>
      <p:ext uri="{BB962C8B-B14F-4D97-AF65-F5344CB8AC3E}">
        <p14:creationId xmlns:p14="http://schemas.microsoft.com/office/powerpoint/2010/main" val="2213283917"/>
      </p:ext>
    </p:extLst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b1a85a42385f3e4_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b1a85a42385f3e4_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1b1a85a42385f3e4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b1a85a42385f3e4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b1a85a42385f3e4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1b1a85a42385f3e4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b1a85a42385f3e4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b1a85a42385f3e4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b1a85a42385f3e4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1b1a85a42385f3e4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1b1a85a42385f3e4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b1a85a42385f3e4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1b1a85a42385f3e4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b1a85a42385f3e4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g1b1a85a42385f3e4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1b1a85a42385f3e4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1b1a85a42385f3e4_3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1b1a85a42385f3e4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b1a85a42385f3e4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1b1a85a42385f3e4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b1a85a42385f3e4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1b1a85a42385f3e4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1b1a85a42385f3e4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>
            <a:extLst>
              <a:ext uri="{FF2B5EF4-FFF2-40B4-BE49-F238E27FC236}">
                <a16:creationId xmlns:a16="http://schemas.microsoft.com/office/drawing/2014/main" xmlns="" id="{963E62DA-4E9A-4875-860D-CF6795A17248}"/>
              </a:ext>
            </a:extLst>
          </p:cNvPr>
          <p:cNvSpPr>
            <a:spLocks/>
          </p:cNvSpPr>
          <p:nvPr/>
        </p:nvSpPr>
        <p:spPr bwMode="auto">
          <a:xfrm>
            <a:off x="-12700" y="-7935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 dirty="0">
              <a:solidFill>
                <a:prstClr val="black"/>
              </a:solidFill>
              <a:latin typeface="Constantia"/>
              <a:ea typeface="+mn-ea"/>
              <a:cs typeface="Arial" pitchFamily="34" charset="0"/>
            </a:endParaRPr>
          </a:p>
        </p:txBody>
      </p:sp>
      <p:sp>
        <p:nvSpPr>
          <p:cNvPr id="8" name="7 Forma libre">
            <a:extLst>
              <a:ext uri="{FF2B5EF4-FFF2-40B4-BE49-F238E27FC236}">
                <a16:creationId xmlns:a16="http://schemas.microsoft.com/office/drawing/2014/main" xmlns="" id="{81E799B2-6B84-4BC3-9626-26105D2CF7D6}"/>
              </a:ext>
            </a:extLst>
          </p:cNvPr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 dirty="0">
              <a:solidFill>
                <a:prstClr val="black"/>
              </a:solidFill>
              <a:latin typeface="Constantia"/>
              <a:ea typeface="+mn-ea"/>
              <a:cs typeface="Arial" pitchFamily="34" charset="0"/>
            </a:endParaRPr>
          </a:p>
        </p:txBody>
      </p:sp>
      <p:sp>
        <p:nvSpPr>
          <p:cNvPr id="1028" name="8 Marcador de título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n-US" altLang="es-AR" smtClean="0"/>
          </a:p>
        </p:txBody>
      </p:sp>
      <p:sp>
        <p:nvSpPr>
          <p:cNvPr id="1029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935166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n-US" altLang="es-AR" smtClean="0"/>
          </a:p>
        </p:txBody>
      </p:sp>
      <p:sp>
        <p:nvSpPr>
          <p:cNvPr id="10" name="9 Marcador de fecha">
            <a:extLst>
              <a:ext uri="{FF2B5EF4-FFF2-40B4-BE49-F238E27FC236}">
                <a16:creationId xmlns:a16="http://schemas.microsoft.com/office/drawing/2014/main" xmlns="" id="{EB50CAB5-D75C-44F8-92B2-DE0A064FA1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51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560313AC-B0E2-4B4F-99BD-AEE1E6880D38}" type="datetimeFigureOut">
              <a:rPr lang="es-AR" kern="1200">
                <a:solidFill>
                  <a:srgbClr val="04617B">
                    <a:shade val="90000"/>
                  </a:srgbClr>
                </a:solidFill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20/10/2024</a:t>
            </a:fld>
            <a:endParaRPr lang="es-AR" kern="1200" dirty="0">
              <a:solidFill>
                <a:srgbClr val="04617B">
                  <a:shade val="90000"/>
                </a:srgbClr>
              </a:solidFill>
              <a:ea typeface="+mn-ea"/>
            </a:endParaRPr>
          </a:p>
        </p:txBody>
      </p:sp>
      <p:sp>
        <p:nvSpPr>
          <p:cNvPr id="22" name="21 Marcador de pie de página">
            <a:extLst>
              <a:ext uri="{FF2B5EF4-FFF2-40B4-BE49-F238E27FC236}">
                <a16:creationId xmlns:a16="http://schemas.microsoft.com/office/drawing/2014/main" xmlns="" id="{EC72B2B2-006F-4755-8F54-0CAB16F5F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6000" y="635651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s-AR" kern="1200" dirty="0">
              <a:solidFill>
                <a:srgbClr val="04617B">
                  <a:shade val="90000"/>
                </a:srgbClr>
              </a:solidFill>
              <a:ea typeface="+mn-ea"/>
            </a:endParaRPr>
          </a:p>
        </p:txBody>
      </p:sp>
      <p:sp>
        <p:nvSpPr>
          <p:cNvPr id="18" name="17 Marcador de número de diapositiva">
            <a:extLst>
              <a:ext uri="{FF2B5EF4-FFF2-40B4-BE49-F238E27FC236}">
                <a16:creationId xmlns:a16="http://schemas.microsoft.com/office/drawing/2014/main" xmlns="" id="{503659B3-1079-46A1-99A7-FB4D6B7F2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356513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321C7737-EBA5-479C-9383-D3A45E1BB417}" type="slidenum">
              <a:rPr lang="es-AR" altLang="es-AR" kern="1200">
                <a:latin typeface="Arial" pitchFamily="34" charset="0"/>
                <a:ea typeface="+mn-ea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‹Nº›</a:t>
            </a:fld>
            <a:endParaRPr lang="es-AR" altLang="es-AR" kern="12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033" name="1 Grupo"/>
          <p:cNvGrpSpPr>
            <a:grpSpLocks/>
          </p:cNvGrpSpPr>
          <p:nvPr/>
        </p:nvGrpSpPr>
        <p:grpSpPr bwMode="auto">
          <a:xfrm>
            <a:off x="-25398" y="203200"/>
            <a:ext cx="12240684" cy="647700"/>
            <a:chOff x="-19045" y="216550"/>
            <a:chExt cx="9180548" cy="649224"/>
          </a:xfrm>
        </p:grpSpPr>
        <p:sp>
          <p:nvSpPr>
            <p:cNvPr id="12" name="11 Forma libre">
              <a:extLst>
                <a:ext uri="{FF2B5EF4-FFF2-40B4-BE49-F238E27FC236}">
                  <a16:creationId xmlns:a16="http://schemas.microsoft.com/office/drawing/2014/main" xmlns="" id="{575A171D-8822-4977-B22E-03E2CAF93D59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8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" name="12 Forma libre">
              <a:extLst>
                <a:ext uri="{FF2B5EF4-FFF2-40B4-BE49-F238E27FC236}">
                  <a16:creationId xmlns:a16="http://schemas.microsoft.com/office/drawing/2014/main" xmlns="" id="{238FB9C7-786F-47F3-BC2C-5CF211FF9ED7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80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995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9fca20012_0_10"/>
          <p:cNvSpPr txBox="1">
            <a:spLocks noGrp="1"/>
          </p:cNvSpPr>
          <p:nvPr>
            <p:ph type="ctrTitle"/>
          </p:nvPr>
        </p:nvSpPr>
        <p:spPr>
          <a:xfrm>
            <a:off x="2603900" y="-163875"/>
            <a:ext cx="77910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l">
              <a:lnSpc>
                <a:spcPct val="85000"/>
              </a:lnSpc>
              <a:buClr>
                <a:srgbClr val="262626"/>
              </a:buClr>
              <a:buSzPts val="8000"/>
            </a:pPr>
            <a:r>
              <a:rPr lang="es-MX" sz="4400" b="1" dirty="0"/>
              <a:t>La prohibición de </a:t>
            </a:r>
            <a:r>
              <a:rPr lang="es-MX" sz="4400" b="1" dirty="0"/>
              <a:t>clorpirifos</a:t>
            </a:r>
            <a:r>
              <a:rPr lang="es-MX" sz="4400" b="1" dirty="0"/>
              <a:t> y su reemplazo por estrategias agroecológicas en la fruticultura</a:t>
            </a:r>
            <a:r>
              <a:rPr lang="es-AR" sz="8000" dirty="0"/>
              <a:t/>
            </a:r>
            <a:br>
              <a:rPr lang="es-AR" sz="8000" dirty="0"/>
            </a:br>
            <a:endParaRPr sz="381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" name="Google Shape;86;g309fca20012_0_10"/>
          <p:cNvSpPr txBox="1"/>
          <p:nvPr/>
        </p:nvSpPr>
        <p:spPr>
          <a:xfrm>
            <a:off x="6629200" y="3555850"/>
            <a:ext cx="52017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PY" sz="2511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Por: </a:t>
            </a:r>
            <a:r>
              <a:rPr lang="es-PY" sz="2511" b="1" dirty="0" smtClean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Javier Souza </a:t>
            </a:r>
            <a:r>
              <a:rPr lang="es-PY" sz="2511" b="1" dirty="0" smtClean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Casadinho</a:t>
            </a:r>
            <a:endParaRPr sz="2511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2442098"/>
            <a:ext cx="1058007" cy="108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276166"/>
              </p:ext>
            </p:extLst>
          </p:nvPr>
        </p:nvGraphicFramePr>
        <p:xfrm>
          <a:off x="9230050" y="2347342"/>
          <a:ext cx="211137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o" r:id="rId6" imgW="4003040" imgH="1772920" progId="Word.Document.8">
                  <p:embed/>
                </p:oleObj>
              </mc:Choice>
              <mc:Fallback>
                <p:oleObj name="Documento" r:id="rId6" imgW="4003040" imgH="1772920" progId="Word.Document.8">
                  <p:embed/>
                  <p:pic>
                    <p:nvPicPr>
                      <p:cNvPr id="0" name="7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0050" y="2347342"/>
                        <a:ext cx="2111375" cy="1009650"/>
                      </a:xfrm>
                      <a:prstGeom prst="rect">
                        <a:avLst/>
                      </a:prstGeom>
                      <a:solidFill>
                        <a:srgbClr val="CC99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Inclusión de biodiversidad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b="1" dirty="0"/>
              <a:t>Se observó la </a:t>
            </a:r>
            <a:r>
              <a:rPr lang="es-MX" sz="2800" b="1" dirty="0">
                <a:solidFill>
                  <a:srgbClr val="FF0000"/>
                </a:solidFill>
              </a:rPr>
              <a:t>asociación de árboles frutales</a:t>
            </a:r>
            <a:r>
              <a:rPr lang="es-MX" b="1" dirty="0"/>
              <a:t>, como naranjos (Citrus </a:t>
            </a:r>
            <a:r>
              <a:rPr lang="es-MX" b="1" dirty="0"/>
              <a:t>sinensis</a:t>
            </a:r>
            <a:r>
              <a:rPr lang="es-MX" b="1" dirty="0"/>
              <a:t>), mandarinas (Citrus </a:t>
            </a:r>
            <a:r>
              <a:rPr lang="es-MX" b="1" dirty="0"/>
              <a:t>reticulata</a:t>
            </a:r>
            <a:r>
              <a:rPr lang="es-MX" b="1" dirty="0"/>
              <a:t>), pomelos (Citrus </a:t>
            </a:r>
            <a:r>
              <a:rPr lang="es-MX" b="1" dirty="0"/>
              <a:t>paradiso</a:t>
            </a:r>
            <a:r>
              <a:rPr lang="es-MX" b="1" dirty="0"/>
              <a:t>), junto a </a:t>
            </a:r>
            <a:r>
              <a:rPr lang="es-MX" b="1" dirty="0">
                <a:solidFill>
                  <a:srgbClr val="FF0000"/>
                </a:solidFill>
              </a:rPr>
              <a:t>hileras de cultivo de yerba mate</a:t>
            </a:r>
            <a:r>
              <a:rPr lang="es-MX" b="1" dirty="0"/>
              <a:t> (</a:t>
            </a:r>
            <a:r>
              <a:rPr lang="es-MX" b="1" dirty="0"/>
              <a:t>Ilex</a:t>
            </a:r>
            <a:r>
              <a:rPr lang="es-MX" b="1" dirty="0"/>
              <a:t> </a:t>
            </a:r>
            <a:r>
              <a:rPr lang="es-MX" b="1" dirty="0"/>
              <a:t>paraguariensis</a:t>
            </a:r>
            <a:r>
              <a:rPr lang="es-MX" b="1" dirty="0"/>
              <a:t>) y Avena(Avena sativa</a:t>
            </a:r>
            <a:r>
              <a:rPr lang="es-MX" b="1" dirty="0" smtClean="0"/>
              <a:t>)</a:t>
            </a:r>
          </a:p>
          <a:p>
            <a:r>
              <a:rPr lang="es-MX" b="1" dirty="0" smtClean="0">
                <a:solidFill>
                  <a:srgbClr val="FF0000"/>
                </a:solidFill>
              </a:rPr>
              <a:t>Dejar </a:t>
            </a:r>
            <a:r>
              <a:rPr lang="es-MX" b="1" dirty="0">
                <a:solidFill>
                  <a:srgbClr val="FF0000"/>
                </a:solidFill>
              </a:rPr>
              <a:t>crecer </a:t>
            </a:r>
            <a:r>
              <a:rPr lang="es-MX" b="1" dirty="0" smtClean="0">
                <a:solidFill>
                  <a:srgbClr val="FF0000"/>
                </a:solidFill>
              </a:rPr>
              <a:t>libremente </a:t>
            </a:r>
            <a:r>
              <a:rPr lang="es-MX" b="1" dirty="0">
                <a:solidFill>
                  <a:srgbClr val="FF0000"/>
                </a:solidFill>
              </a:rPr>
              <a:t>plantas silvestres </a:t>
            </a:r>
            <a:r>
              <a:rPr lang="es-MX" b="1" dirty="0"/>
              <a:t>entre los árboles de manzano, cítricos, vides y nogales(</a:t>
            </a:r>
            <a:r>
              <a:rPr lang="es-MX" b="1" dirty="0"/>
              <a:t>Juglans</a:t>
            </a:r>
            <a:r>
              <a:rPr lang="es-MX" b="1" dirty="0"/>
              <a:t> regia). </a:t>
            </a:r>
            <a:endParaRPr lang="es-MX" b="1" dirty="0" smtClean="0"/>
          </a:p>
          <a:p>
            <a:r>
              <a:rPr lang="es-MX" b="1" dirty="0" smtClean="0">
                <a:solidFill>
                  <a:srgbClr val="FF0000"/>
                </a:solidFill>
              </a:rPr>
              <a:t>Cultivo </a:t>
            </a:r>
            <a:r>
              <a:rPr lang="es-MX" b="1" dirty="0">
                <a:solidFill>
                  <a:srgbClr val="FF0000"/>
                </a:solidFill>
              </a:rPr>
              <a:t>de membrillo </a:t>
            </a:r>
            <a:r>
              <a:rPr lang="es-MX" b="1" dirty="0"/>
              <a:t>(</a:t>
            </a:r>
            <a:r>
              <a:rPr lang="es-MX" b="1" dirty="0"/>
              <a:t>Cydonia</a:t>
            </a:r>
            <a:r>
              <a:rPr lang="es-MX" b="1" dirty="0"/>
              <a:t> oblonga) entre </a:t>
            </a:r>
            <a:r>
              <a:rPr lang="es-MX" b="1" dirty="0">
                <a:solidFill>
                  <a:srgbClr val="FF0000"/>
                </a:solidFill>
              </a:rPr>
              <a:t>plantas de alfalfa </a:t>
            </a:r>
            <a:r>
              <a:rPr lang="es-MX" b="1" dirty="0"/>
              <a:t>(</a:t>
            </a:r>
            <a:r>
              <a:rPr lang="es-MX" b="1" dirty="0"/>
              <a:t>Medicago</a:t>
            </a:r>
            <a:r>
              <a:rPr lang="es-MX" b="1" dirty="0"/>
              <a:t> sativa). </a:t>
            </a:r>
            <a:endParaRPr lang="es-MX" b="1" dirty="0" smtClean="0"/>
          </a:p>
          <a:p>
            <a:r>
              <a:rPr lang="es-MX" b="1" dirty="0" smtClean="0">
                <a:solidFill>
                  <a:srgbClr val="FF0000"/>
                </a:solidFill>
              </a:rPr>
              <a:t>Siembra </a:t>
            </a:r>
            <a:r>
              <a:rPr lang="es-MX" b="1" dirty="0">
                <a:solidFill>
                  <a:srgbClr val="FF0000"/>
                </a:solidFill>
              </a:rPr>
              <a:t>de abonos verdes</a:t>
            </a:r>
            <a:r>
              <a:rPr lang="es-MX" b="1" dirty="0"/>
              <a:t> como la alfalfa, cebada (</a:t>
            </a:r>
            <a:r>
              <a:rPr lang="es-MX" b="1" dirty="0"/>
              <a:t>Secale</a:t>
            </a:r>
            <a:r>
              <a:rPr lang="es-MX" b="1" dirty="0"/>
              <a:t> </a:t>
            </a:r>
            <a:r>
              <a:rPr lang="es-MX" b="1" dirty="0"/>
              <a:t>cereale</a:t>
            </a:r>
            <a:r>
              <a:rPr lang="es-MX" b="1" dirty="0"/>
              <a:t>) y Vicia (Vicia Sativa) entre plantas cítricas (naranjos, mandarinos, etc.), vides y manzanos. </a:t>
            </a:r>
            <a:endParaRPr lang="es-MX" b="1" dirty="0" smtClean="0"/>
          </a:p>
          <a:p>
            <a:r>
              <a:rPr lang="es-MX" b="1" dirty="0" smtClean="0">
                <a:solidFill>
                  <a:srgbClr val="FF0000"/>
                </a:solidFill>
              </a:rPr>
              <a:t>Inclusión </a:t>
            </a:r>
            <a:r>
              <a:rPr lang="es-MX" b="1" dirty="0">
                <a:solidFill>
                  <a:srgbClr val="FF0000"/>
                </a:solidFill>
              </a:rPr>
              <a:t>de plantas medicinales</a:t>
            </a:r>
            <a:r>
              <a:rPr lang="es-MX" b="1" dirty="0"/>
              <a:t>: ruda (Ruda </a:t>
            </a:r>
            <a:r>
              <a:rPr lang="es-MX" b="1" dirty="0"/>
              <a:t>sp</a:t>
            </a:r>
            <a:r>
              <a:rPr lang="es-MX" b="1" dirty="0"/>
              <a:t>.), menta (</a:t>
            </a:r>
            <a:r>
              <a:rPr lang="es-MX" b="1" dirty="0"/>
              <a:t>Mentha</a:t>
            </a:r>
            <a:r>
              <a:rPr lang="es-MX" b="1" dirty="0"/>
              <a:t> </a:t>
            </a:r>
            <a:r>
              <a:rPr lang="es-MX" b="1" dirty="0"/>
              <a:t>sp</a:t>
            </a:r>
            <a:r>
              <a:rPr lang="es-MX" b="1" dirty="0"/>
              <a:t>.), melisa (Melissa </a:t>
            </a:r>
            <a:r>
              <a:rPr lang="es-MX" b="1" dirty="0"/>
              <a:t>sp</a:t>
            </a:r>
            <a:r>
              <a:rPr lang="es-MX" b="1" dirty="0"/>
              <a:t>.), en la </a:t>
            </a:r>
            <a:r>
              <a:rPr lang="es-MX" b="1" dirty="0">
                <a:solidFill>
                  <a:srgbClr val="FF0000"/>
                </a:solidFill>
              </a:rPr>
              <a:t>base de la planta </a:t>
            </a:r>
            <a:r>
              <a:rPr lang="es-MX" b="1" dirty="0"/>
              <a:t>a fin de atraer insectos benéficos.</a:t>
            </a:r>
            <a:endParaRPr lang="es-AR" b="1" dirty="0"/>
          </a:p>
          <a:p>
            <a:r>
              <a:rPr lang="es-MX" b="1" dirty="0"/>
              <a:t>También se </a:t>
            </a:r>
            <a:r>
              <a:rPr lang="es-MX" b="1" dirty="0">
                <a:solidFill>
                  <a:srgbClr val="FF0000"/>
                </a:solidFill>
              </a:rPr>
              <a:t>colocan colmenas </a:t>
            </a:r>
            <a:r>
              <a:rPr lang="es-MX" b="1" dirty="0"/>
              <a:t>entre las plantas a fin de favorecer la polinización y el rendimiento de  los cultivos.</a:t>
            </a:r>
            <a:endParaRPr lang="es-AR" b="1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24962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Abonado de los suelos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smtClean="0"/>
              <a:t>Aporte </a:t>
            </a:r>
            <a:r>
              <a:rPr lang="es-MX" dirty="0"/>
              <a:t>de </a:t>
            </a:r>
            <a:r>
              <a:rPr lang="es-MX" b="1" dirty="0">
                <a:solidFill>
                  <a:srgbClr val="FF0000"/>
                </a:solidFill>
              </a:rPr>
              <a:t>abono animal </a:t>
            </a:r>
            <a:r>
              <a:rPr lang="es-MX" dirty="0"/>
              <a:t>parcialmente descompuesto o abono compuesto (compost) en la </a:t>
            </a:r>
            <a:r>
              <a:rPr lang="es-MX" b="1" dirty="0">
                <a:solidFill>
                  <a:srgbClr val="FF0000"/>
                </a:solidFill>
              </a:rPr>
              <a:t>base de la planta </a:t>
            </a:r>
            <a:r>
              <a:rPr lang="es-MX" dirty="0"/>
              <a:t>o proyección de la copa de los frutales. Se suele poner estiércol fresco en invierno y abono compuesto maduro o estabilizado en primavera. </a:t>
            </a:r>
            <a:endParaRPr lang="es-MX" dirty="0" smtClean="0"/>
          </a:p>
          <a:p>
            <a:r>
              <a:rPr lang="es-MX" dirty="0" smtClean="0">
                <a:solidFill>
                  <a:srgbClr val="FF0000"/>
                </a:solidFill>
              </a:rPr>
              <a:t>Colocar </a:t>
            </a:r>
            <a:r>
              <a:rPr lang="es-MX" dirty="0">
                <a:solidFill>
                  <a:srgbClr val="FF0000"/>
                </a:solidFill>
              </a:rPr>
              <a:t>tierra de bosque o monte en la base de la planta </a:t>
            </a:r>
            <a:r>
              <a:rPr lang="es-MX" dirty="0"/>
              <a:t>(“</a:t>
            </a:r>
            <a:r>
              <a:rPr lang="es-MX" dirty="0"/>
              <a:t>Micorrizar</a:t>
            </a:r>
            <a:r>
              <a:rPr lang="es-MX" dirty="0"/>
              <a:t>” la tierra). </a:t>
            </a:r>
            <a:endParaRPr lang="es-MX" dirty="0" smtClean="0"/>
          </a:p>
          <a:p>
            <a:r>
              <a:rPr lang="es-MX" dirty="0" smtClean="0"/>
              <a:t>Se </a:t>
            </a:r>
            <a:r>
              <a:rPr lang="es-MX" b="1" dirty="0">
                <a:solidFill>
                  <a:srgbClr val="FF0000"/>
                </a:solidFill>
              </a:rPr>
              <a:t>utiliza abono foliar </a:t>
            </a:r>
            <a:r>
              <a:rPr lang="es-MX" dirty="0"/>
              <a:t>confeccionado a base de sales minerales y estiércol animal (</a:t>
            </a:r>
            <a:r>
              <a:rPr lang="es-MX" dirty="0"/>
              <a:t>supermagro</a:t>
            </a:r>
            <a:r>
              <a:rPr lang="es-MX" dirty="0"/>
              <a:t>) en la época de crecimiento de las plantas (hojas Verdes). </a:t>
            </a:r>
            <a:endParaRPr lang="es-MX" dirty="0" smtClean="0"/>
          </a:p>
          <a:p>
            <a:r>
              <a:rPr lang="es-MX" b="1" dirty="0" smtClean="0">
                <a:solidFill>
                  <a:srgbClr val="FF0000"/>
                </a:solidFill>
              </a:rPr>
              <a:t>Pasto </a:t>
            </a:r>
            <a:r>
              <a:rPr lang="es-MX" b="1" dirty="0">
                <a:solidFill>
                  <a:srgbClr val="FF0000"/>
                </a:solidFill>
              </a:rPr>
              <a:t>y hojas secas  y viruta de madera </a:t>
            </a:r>
            <a:r>
              <a:rPr lang="es-MX" dirty="0"/>
              <a:t>en la base de las plantas. </a:t>
            </a:r>
            <a:endParaRPr lang="es-MX" dirty="0" smtClean="0"/>
          </a:p>
          <a:p>
            <a:r>
              <a:rPr lang="es-MX" dirty="0" smtClean="0"/>
              <a:t>Por </a:t>
            </a:r>
            <a:r>
              <a:rPr lang="es-MX" dirty="0"/>
              <a:t>último se </a:t>
            </a:r>
            <a:r>
              <a:rPr lang="es-MX" b="1" dirty="0">
                <a:solidFill>
                  <a:srgbClr val="FF0000"/>
                </a:solidFill>
              </a:rPr>
              <a:t>aplican sales minerales</a:t>
            </a:r>
            <a:r>
              <a:rPr lang="es-MX" dirty="0"/>
              <a:t> (sulfato de hierro, sulfato de cobre, sulfato de calcio y sulfato de magnesio) en la </a:t>
            </a:r>
            <a:r>
              <a:rPr lang="es-MX" b="1" dirty="0">
                <a:solidFill>
                  <a:srgbClr val="FF0000"/>
                </a:solidFill>
              </a:rPr>
              <a:t>base de la planta</a:t>
            </a:r>
            <a:r>
              <a:rPr lang="es-MX" dirty="0"/>
              <a:t>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62811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Frutales </a:t>
            </a:r>
            <a:r>
              <a:rPr lang="es-MX" b="1" dirty="0"/>
              <a:t>de carozo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s-MX" dirty="0"/>
              <a:t>1-Para el caso de Arañuelas (parda y roja), cochinillas (coma, violeta, acanalada), </a:t>
            </a:r>
            <a:r>
              <a:rPr lang="es-MX" dirty="0"/>
              <a:t>Erinosis</a:t>
            </a:r>
            <a:r>
              <a:rPr lang="es-MX" dirty="0"/>
              <a:t> del peral, pulgones: </a:t>
            </a:r>
            <a:r>
              <a:rPr lang="es-MX" b="1" dirty="0">
                <a:solidFill>
                  <a:srgbClr val="FF0000"/>
                </a:solidFill>
              </a:rPr>
              <a:t>Aceite de </a:t>
            </a:r>
            <a:r>
              <a:rPr lang="es-MX" b="1" dirty="0" smtClean="0">
                <a:solidFill>
                  <a:srgbClr val="FF0000"/>
                </a:solidFill>
              </a:rPr>
              <a:t>verano</a:t>
            </a:r>
            <a:r>
              <a:rPr lang="es-MX" b="1" dirty="0" smtClean="0"/>
              <a:t>, </a:t>
            </a:r>
            <a:r>
              <a:rPr lang="es-MX" b="1" dirty="0">
                <a:solidFill>
                  <a:srgbClr val="FF0000"/>
                </a:solidFill>
              </a:rPr>
              <a:t>Aceite de </a:t>
            </a:r>
            <a:r>
              <a:rPr lang="es-MX" b="1" dirty="0" smtClean="0">
                <a:solidFill>
                  <a:srgbClr val="FF0000"/>
                </a:solidFill>
              </a:rPr>
              <a:t>invierno, </a:t>
            </a:r>
            <a:r>
              <a:rPr lang="es-MX" b="1" dirty="0">
                <a:solidFill>
                  <a:srgbClr val="FF0000"/>
                </a:solidFill>
              </a:rPr>
              <a:t>Polisulfuro</a:t>
            </a:r>
            <a:r>
              <a:rPr lang="es-MX" b="1" dirty="0">
                <a:solidFill>
                  <a:srgbClr val="FF0000"/>
                </a:solidFill>
              </a:rPr>
              <a:t> de calcio y Jabón potásico. Aplicación de productos comerciales a base de sangre vacuna  aminoácidos</a:t>
            </a:r>
            <a:r>
              <a:rPr lang="es-MX" dirty="0"/>
              <a:t>.</a:t>
            </a:r>
            <a:endParaRPr lang="es-AR" dirty="0"/>
          </a:p>
          <a:p>
            <a:r>
              <a:rPr lang="es-MX" dirty="0"/>
              <a:t>2-Para el caso de Arañuelas en general y hongos</a:t>
            </a:r>
            <a:r>
              <a:rPr lang="es-MX" b="1" dirty="0"/>
              <a:t>: </a:t>
            </a:r>
            <a:r>
              <a:rPr lang="es-MX" b="1" dirty="0">
                <a:solidFill>
                  <a:srgbClr val="FF0000"/>
                </a:solidFill>
              </a:rPr>
              <a:t>Azufre en polvo </a:t>
            </a:r>
            <a:r>
              <a:rPr lang="es-MX" b="1" dirty="0" smtClean="0">
                <a:solidFill>
                  <a:srgbClr val="FF0000"/>
                </a:solidFill>
              </a:rPr>
              <a:t>mojable</a:t>
            </a:r>
            <a:r>
              <a:rPr lang="es-MX" b="1" dirty="0" smtClean="0">
                <a:solidFill>
                  <a:srgbClr val="FF0000"/>
                </a:solidFill>
              </a:rPr>
              <a:t>, </a:t>
            </a:r>
            <a:r>
              <a:rPr lang="es-MX" b="1" dirty="0">
                <a:solidFill>
                  <a:srgbClr val="FF0000"/>
                </a:solidFill>
              </a:rPr>
              <a:t>Producto comercial a base de </a:t>
            </a:r>
            <a:r>
              <a:rPr lang="es-MX" b="1" dirty="0">
                <a:solidFill>
                  <a:srgbClr val="FF0000"/>
                </a:solidFill>
              </a:rPr>
              <a:t>neem</a:t>
            </a:r>
            <a:r>
              <a:rPr lang="es-MX" b="1" dirty="0">
                <a:solidFill>
                  <a:srgbClr val="FF0000"/>
                </a:solidFill>
              </a:rPr>
              <a:t> y Mezcla </a:t>
            </a:r>
            <a:r>
              <a:rPr lang="es-MX" b="1" dirty="0">
                <a:solidFill>
                  <a:srgbClr val="FF0000"/>
                </a:solidFill>
              </a:rPr>
              <a:t>sulfocalcica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MX" dirty="0" smtClean="0"/>
              <a:t>3-Para </a:t>
            </a:r>
            <a:r>
              <a:rPr lang="es-MX" dirty="0"/>
              <a:t>el caso de </a:t>
            </a:r>
            <a:r>
              <a:rPr lang="es-MX" dirty="0"/>
              <a:t>Carpocapsa</a:t>
            </a:r>
            <a:r>
              <a:rPr lang="es-MX" dirty="0"/>
              <a:t> (</a:t>
            </a:r>
            <a:r>
              <a:rPr lang="es-MX" dirty="0"/>
              <a:t>Cidia</a:t>
            </a:r>
            <a:r>
              <a:rPr lang="es-MX" dirty="0"/>
              <a:t> </a:t>
            </a:r>
            <a:r>
              <a:rPr lang="es-MX" dirty="0"/>
              <a:t>pomonella</a:t>
            </a:r>
            <a:r>
              <a:rPr lang="es-MX" dirty="0"/>
              <a:t>): </a:t>
            </a:r>
            <a:r>
              <a:rPr lang="es-MX" b="1" dirty="0">
                <a:solidFill>
                  <a:srgbClr val="FF0000"/>
                </a:solidFill>
              </a:rPr>
              <a:t>Uso de trampas de feromonas. Aplicación de  </a:t>
            </a:r>
            <a:r>
              <a:rPr lang="es-MX" b="1" dirty="0">
                <a:solidFill>
                  <a:srgbClr val="FF0000"/>
                </a:solidFill>
              </a:rPr>
              <a:t>Bacillus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>
                <a:solidFill>
                  <a:srgbClr val="FF0000"/>
                </a:solidFill>
              </a:rPr>
              <a:t>thuringiensis</a:t>
            </a:r>
            <a:r>
              <a:rPr lang="es-MX" b="1" dirty="0">
                <a:solidFill>
                  <a:srgbClr val="FF0000"/>
                </a:solidFill>
              </a:rPr>
              <a:t> (</a:t>
            </a:r>
            <a:r>
              <a:rPr lang="es-MX" b="1" dirty="0">
                <a:solidFill>
                  <a:srgbClr val="FF0000"/>
                </a:solidFill>
              </a:rPr>
              <a:t>Dipel</a:t>
            </a:r>
            <a:r>
              <a:rPr lang="es-MX" b="1" dirty="0">
                <a:solidFill>
                  <a:srgbClr val="FF0000"/>
                </a:solidFill>
              </a:rPr>
              <a:t>), de </a:t>
            </a:r>
            <a:r>
              <a:rPr lang="es-MX" b="1" dirty="0">
                <a:solidFill>
                  <a:srgbClr val="FF0000"/>
                </a:solidFill>
              </a:rPr>
              <a:t>Granulovirus</a:t>
            </a:r>
            <a:r>
              <a:rPr lang="es-MX" b="1" dirty="0">
                <a:solidFill>
                  <a:srgbClr val="FF0000"/>
                </a:solidFill>
              </a:rPr>
              <a:t> y de </a:t>
            </a:r>
            <a:r>
              <a:rPr lang="es-MX" b="1" dirty="0">
                <a:solidFill>
                  <a:srgbClr val="FF0000"/>
                </a:solidFill>
              </a:rPr>
              <a:t>Trichogramma</a:t>
            </a:r>
            <a:r>
              <a:rPr lang="es-MX" b="1" dirty="0">
                <a:solidFill>
                  <a:srgbClr val="FF0000"/>
                </a:solidFill>
              </a:rPr>
              <a:t>. Colocar cartón corrugado</a:t>
            </a:r>
            <a:r>
              <a:rPr lang="es-MX" dirty="0"/>
              <a:t> alrededor de las ramas principales y el tronco antes del invierno</a:t>
            </a:r>
            <a:r>
              <a:rPr lang="es-MX" dirty="0" smtClean="0"/>
              <a:t>.. </a:t>
            </a:r>
            <a:r>
              <a:rPr lang="es-MX" b="1" dirty="0">
                <a:solidFill>
                  <a:srgbClr val="FF0000"/>
                </a:solidFill>
              </a:rPr>
              <a:t>Utilización de producto comercial a base de feromonas sexuales</a:t>
            </a:r>
            <a:endParaRPr lang="es-AR" b="1" dirty="0">
              <a:solidFill>
                <a:srgbClr val="FF0000"/>
              </a:solidFill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5143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14205"/>
          </a:xfrm>
        </p:spPr>
        <p:txBody>
          <a:bodyPr>
            <a:normAutofit/>
          </a:bodyPr>
          <a:lstStyle/>
          <a:p>
            <a:r>
              <a:rPr lang="es-MX" dirty="0"/>
              <a:t>B- frutales cítricos (limón, naranja, mandarina, pomelo</a:t>
            </a:r>
            <a:r>
              <a:rPr lang="es-MX" dirty="0" smtClean="0"/>
              <a:t>)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smtClean="0"/>
              <a:t>1-Para </a:t>
            </a:r>
            <a:r>
              <a:rPr lang="es-MX" dirty="0"/>
              <a:t>el caso de Ácaros (del tostado, de la lepra, Plateado), Cochinillas (delta, blanda, negra, hemisférica y  roja australiana):</a:t>
            </a:r>
            <a:r>
              <a:rPr lang="es-MX" b="1" dirty="0"/>
              <a:t> </a:t>
            </a:r>
            <a:r>
              <a:rPr lang="es-MX" b="1" dirty="0">
                <a:solidFill>
                  <a:srgbClr val="FF0000"/>
                </a:solidFill>
              </a:rPr>
              <a:t>Aplicación de Aceite de primavera </a:t>
            </a:r>
            <a:r>
              <a:rPr lang="es-MX" dirty="0"/>
              <a:t>/ verano 1, 3 litros de aceite/100litros de agua, </a:t>
            </a:r>
            <a:r>
              <a:rPr lang="es-MX" b="1" dirty="0">
                <a:solidFill>
                  <a:srgbClr val="FF0000"/>
                </a:solidFill>
              </a:rPr>
              <a:t>Aplicación de Azufre en polvo </a:t>
            </a:r>
            <a:r>
              <a:rPr lang="es-MX" b="1" dirty="0" smtClean="0">
                <a:solidFill>
                  <a:srgbClr val="FF0000"/>
                </a:solidFill>
              </a:rPr>
              <a:t>mojable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dirty="0"/>
              <a:t>(antes de la floración), Aplicación de </a:t>
            </a:r>
            <a:r>
              <a:rPr lang="es-MX" b="1" dirty="0">
                <a:solidFill>
                  <a:srgbClr val="FF0000"/>
                </a:solidFill>
              </a:rPr>
              <a:t>Jabón potásico</a:t>
            </a:r>
            <a:r>
              <a:rPr lang="es-MX" dirty="0"/>
              <a:t>, </a:t>
            </a:r>
            <a:endParaRPr lang="es-MX" dirty="0" smtClean="0"/>
          </a:p>
          <a:p>
            <a:r>
              <a:rPr lang="es-MX" dirty="0" smtClean="0"/>
              <a:t>2-Para </a:t>
            </a:r>
            <a:r>
              <a:rPr lang="es-MX" dirty="0"/>
              <a:t>el caso de la mosca de la fruta:</a:t>
            </a:r>
            <a:r>
              <a:rPr lang="es-MX" b="1" dirty="0"/>
              <a:t> </a:t>
            </a:r>
            <a:r>
              <a:rPr lang="es-MX" b="1" dirty="0">
                <a:solidFill>
                  <a:srgbClr val="FF0000"/>
                </a:solidFill>
              </a:rPr>
              <a:t>Uso de trampas con sustancias atractivas. Cría y dispersión de machos estériles. Utilización de aves caseras (gallinas) para consumo de pupas en el suelo. Utilización de pozos (mosqueros) para enterrar fruta atacada. </a:t>
            </a:r>
            <a:endParaRPr lang="es-MX" b="1" dirty="0" smtClean="0">
              <a:solidFill>
                <a:srgbClr val="FF0000"/>
              </a:solidFill>
            </a:endParaRPr>
          </a:p>
          <a:p>
            <a:endParaRPr lang="es-MX" b="1" dirty="0">
              <a:solidFill>
                <a:srgbClr val="FF0000"/>
              </a:solidFill>
            </a:endParaRPr>
          </a:p>
          <a:p>
            <a:r>
              <a:rPr lang="es-MX" dirty="0" smtClean="0">
                <a:solidFill>
                  <a:schemeClr val="tx1"/>
                </a:solidFill>
              </a:rPr>
              <a:t>3-</a:t>
            </a:r>
            <a:r>
              <a:rPr lang="es-MX" dirty="0" smtClean="0"/>
              <a:t>Para </a:t>
            </a:r>
            <a:r>
              <a:rPr lang="es-MX" dirty="0"/>
              <a:t>el caso de Mosca blancas:</a:t>
            </a:r>
            <a:r>
              <a:rPr lang="es-MX" b="1" dirty="0"/>
              <a:t> </a:t>
            </a:r>
            <a:r>
              <a:rPr lang="es-MX" b="1" dirty="0">
                <a:solidFill>
                  <a:srgbClr val="FF0000"/>
                </a:solidFill>
              </a:rPr>
              <a:t>Trampas de color con sustancias adhesivas o trampa de botellas de plástico con sustancias atractivas por ejemplo restos de vino o vinagre. Aplicación de alcohol de ajo, de cocimiento de cola de caballo y de alcohol de </a:t>
            </a:r>
            <a:r>
              <a:rPr lang="es-MX" b="1" dirty="0" smtClean="0">
                <a:solidFill>
                  <a:srgbClr val="FF0000"/>
                </a:solidFill>
              </a:rPr>
              <a:t>ruda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76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848" y="0"/>
            <a:ext cx="12192041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89" y="116632"/>
            <a:ext cx="465584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265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5122" name="Picture 2" descr="C:\Users\hp\Downloads\20240511_1157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32656"/>
            <a:ext cx="1099071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327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5122" name="Picture 2" descr="C:\Users\hp\Downloads\20240705_181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95" y="215900"/>
            <a:ext cx="11201761" cy="66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153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/>
            </a:r>
            <a:br>
              <a:rPr lang="es-AR" dirty="0"/>
            </a:b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098" name="Picture 2" descr="C:\Users\hp\Downloads\20240625_122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17" y="-175532"/>
            <a:ext cx="15630071" cy="703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 descr="Imagen que contiene árbol, exterior, hierba&#10;&#10;Descripción generada con confianza muy alta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CEEBA8CD-00B3-47D5-B9B1-29FC57ACD7C8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536" y="-406216"/>
            <a:ext cx="3421961" cy="43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85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88640"/>
            <a:ext cx="691276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 descr="Imagen que contiene persona, exterior, parado, hombre&#10;&#10;Descripción generada automáticament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88640"/>
            <a:ext cx="4896544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540" y="2924944"/>
            <a:ext cx="3758052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897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8194" name="Picture 2" descr="C:\Users\hp\Downloads\20240816_100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03176" y="1199184"/>
            <a:ext cx="64855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0"/>
            <a:ext cx="5624863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341267"/>
            <a:ext cx="5904656" cy="3291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642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1271464" y="332656"/>
            <a:ext cx="10211811" cy="476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2400" dirty="0"/>
              <a:t>El Insecticida </a:t>
            </a:r>
            <a:r>
              <a:rPr lang="es-MX" sz="2400" dirty="0"/>
              <a:t>Clorpirifos</a:t>
            </a:r>
            <a:r>
              <a:rPr lang="es-MX" sz="2400" dirty="0"/>
              <a:t> se halla dentro del grupo químico de los organofosforados, si bien está prohibido en Argentina se halla registrado en varios países de América Latina.  </a:t>
            </a:r>
            <a:endParaRPr lang="es-MX" sz="2400" dirty="0" smtClean="0"/>
          </a:p>
          <a:p>
            <a:pPr lvl="0"/>
            <a:r>
              <a:rPr lang="es-MX" sz="2400" dirty="0" smtClean="0"/>
              <a:t>El </a:t>
            </a:r>
            <a:r>
              <a:rPr lang="es-MX" sz="2400" dirty="0"/>
              <a:t>mismo se ha utilizado en áreas rurales para tratar cultivos agrícolas y en  áreas urbanas en el control de parásitos en </a:t>
            </a:r>
            <a:r>
              <a:rPr lang="es-MX" sz="2400" dirty="0" smtClean="0"/>
              <a:t>mascotas  hormigas. </a:t>
            </a:r>
          </a:p>
          <a:p>
            <a:pPr lvl="0"/>
            <a:endParaRPr lang="es-MX" sz="2400" dirty="0"/>
          </a:p>
          <a:p>
            <a:pPr lvl="0"/>
            <a:r>
              <a:rPr lang="es-MX" sz="2400" dirty="0" smtClean="0"/>
              <a:t>Dadas </a:t>
            </a:r>
            <a:r>
              <a:rPr lang="es-MX" sz="2400" dirty="0"/>
              <a:t>sus características químicas y </a:t>
            </a:r>
            <a:r>
              <a:rPr lang="es-MX" sz="2400" dirty="0" smtClean="0"/>
              <a:t>ecotoxicológícas</a:t>
            </a:r>
            <a:r>
              <a:rPr lang="es-MX" sz="2400" dirty="0"/>
              <a:t>, el </a:t>
            </a:r>
            <a:r>
              <a:rPr lang="es-MX" sz="2400" dirty="0" smtClean="0"/>
              <a:t>clorpirifos</a:t>
            </a:r>
            <a:r>
              <a:rPr lang="es-MX" sz="2400" dirty="0" smtClean="0"/>
              <a:t> </a:t>
            </a:r>
            <a:r>
              <a:rPr lang="es-MX" sz="2400" dirty="0"/>
              <a:t>es considerado un plaguicida altamente peligroso (PAP) siendo postulado para ingresar al Convenio de Estocolmo sobre sustancias orgánicas persistentes, buscando su prohibición y reemplazo por estrategias y prácticas agroecológicas</a:t>
            </a: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C- vides (</a:t>
            </a:r>
            <a:r>
              <a:rPr lang="es-MX" b="1" dirty="0"/>
              <a:t>Vitis</a:t>
            </a:r>
            <a:r>
              <a:rPr lang="es-MX" b="1" dirty="0"/>
              <a:t> vinífera)</a:t>
            </a:r>
            <a:r>
              <a:rPr lang="es-AR" dirty="0"/>
              <a:t/>
            </a:r>
            <a:br>
              <a:rPr lang="es-AR" dirty="0"/>
            </a:b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1-Para </a:t>
            </a:r>
            <a:r>
              <a:rPr lang="es-MX" dirty="0"/>
              <a:t>el manejo de pulgones:</a:t>
            </a:r>
            <a:r>
              <a:rPr lang="es-MX" b="1" dirty="0"/>
              <a:t> </a:t>
            </a:r>
            <a:r>
              <a:rPr lang="es-MX" dirty="0">
                <a:solidFill>
                  <a:srgbClr val="FF0000"/>
                </a:solidFill>
              </a:rPr>
              <a:t>Aplicar producto comercial a base de </a:t>
            </a:r>
            <a:r>
              <a:rPr lang="es-MX" dirty="0">
                <a:solidFill>
                  <a:srgbClr val="FF0000"/>
                </a:solidFill>
              </a:rPr>
              <a:t>Neem</a:t>
            </a:r>
            <a:r>
              <a:rPr lang="es-MX" dirty="0">
                <a:solidFill>
                  <a:srgbClr val="FF0000"/>
                </a:solidFill>
              </a:rPr>
              <a:t>. Colocar bandas de cartón corrugado</a:t>
            </a:r>
            <a:r>
              <a:rPr lang="es-MX" dirty="0"/>
              <a:t>. Aplicación de preparados </a:t>
            </a:r>
            <a:r>
              <a:rPr lang="es-MX" dirty="0"/>
              <a:t>biodinamicos</a:t>
            </a:r>
            <a:r>
              <a:rPr lang="es-MX" dirty="0"/>
              <a:t>.</a:t>
            </a:r>
            <a:endParaRPr lang="es-AR" dirty="0"/>
          </a:p>
          <a:p>
            <a:r>
              <a:rPr lang="es-MX" dirty="0"/>
              <a:t>2-Para el caso de Filoxera</a:t>
            </a:r>
            <a:r>
              <a:rPr lang="es-MX" b="1" dirty="0"/>
              <a:t>: </a:t>
            </a:r>
            <a:r>
              <a:rPr lang="es-MX" dirty="0"/>
              <a:t>Mejorar las condiciones del </a:t>
            </a:r>
            <a:r>
              <a:rPr lang="es-MX" dirty="0">
                <a:solidFill>
                  <a:srgbClr val="FF0000"/>
                </a:solidFill>
              </a:rPr>
              <a:t>suelo mediante el abonado</a:t>
            </a:r>
            <a:r>
              <a:rPr lang="es-MX" dirty="0"/>
              <a:t>. Evitar estrés hídrico. Incorporar orujo </a:t>
            </a:r>
            <a:r>
              <a:rPr lang="es-MX" dirty="0" smtClean="0"/>
              <a:t>al </a:t>
            </a:r>
            <a:r>
              <a:rPr lang="es-MX" dirty="0"/>
              <a:t>pie de la planta. Incorporar coberturas vivas; centeno y vicia entre las líneas del cultivo vid. </a:t>
            </a:r>
            <a:r>
              <a:rPr lang="es-MX" dirty="0">
                <a:solidFill>
                  <a:srgbClr val="FF0000"/>
                </a:solidFill>
              </a:rPr>
              <a:t>Aplicación de preparados </a:t>
            </a:r>
            <a:r>
              <a:rPr lang="es-MX" dirty="0" smtClean="0">
                <a:solidFill>
                  <a:srgbClr val="FF0000"/>
                </a:solidFill>
              </a:rPr>
              <a:t>biodinámicas.</a:t>
            </a:r>
            <a:r>
              <a:rPr lang="es-MX" dirty="0" smtClean="0"/>
              <a:t> </a:t>
            </a:r>
            <a:r>
              <a:rPr lang="es-MX" dirty="0"/>
              <a:t>Aplicación de productos comerciales en base a sangre vacuna  aminoácidos</a:t>
            </a:r>
            <a:r>
              <a:rPr lang="es-MX" dirty="0" smtClean="0"/>
              <a:t>.</a:t>
            </a:r>
            <a:endParaRPr lang="es-AR" dirty="0"/>
          </a:p>
          <a:p>
            <a:r>
              <a:rPr lang="es-MX" dirty="0"/>
              <a:t>3-Para el caso de los Ácaros</a:t>
            </a:r>
            <a:r>
              <a:rPr lang="es-MX" b="1" dirty="0"/>
              <a:t>: </a:t>
            </a:r>
            <a:r>
              <a:rPr lang="es-MX" dirty="0"/>
              <a:t>Aplicación de azufre </a:t>
            </a:r>
            <a:r>
              <a:rPr lang="es-MX" dirty="0"/>
              <a:t>micronizado</a:t>
            </a:r>
            <a:endParaRPr lang="es-AR" dirty="0"/>
          </a:p>
          <a:p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01480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Conclusiones</a:t>
            </a:r>
            <a:r>
              <a:rPr lang="es-AR" dirty="0"/>
              <a:t/>
            </a:r>
            <a:br>
              <a:rPr lang="es-AR" dirty="0"/>
            </a:b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97280" y="1556792"/>
            <a:ext cx="10058400" cy="4312242"/>
          </a:xfrm>
        </p:spPr>
        <p:txBody>
          <a:bodyPr>
            <a:normAutofit/>
          </a:bodyPr>
          <a:lstStyle/>
          <a:p>
            <a:r>
              <a:rPr lang="es-MX" dirty="0" smtClean="0"/>
              <a:t>Existe </a:t>
            </a:r>
            <a:r>
              <a:rPr lang="es-MX" dirty="0"/>
              <a:t>información disponible y preveniente de diferentes tipos de investigaciones  (en laboratorio, monitoreo comunitarios, estudios retrospectivos, etc.), que demuestran el efecto en la salud </a:t>
            </a:r>
            <a:r>
              <a:rPr lang="es-MX" dirty="0"/>
              <a:t>sociambiental</a:t>
            </a:r>
            <a:r>
              <a:rPr lang="es-MX" dirty="0"/>
              <a:t> proveniente de la utilización del insecticida </a:t>
            </a:r>
            <a:r>
              <a:rPr lang="es-MX" dirty="0" smtClean="0"/>
              <a:t>Clorpirifos</a:t>
            </a:r>
            <a:r>
              <a:rPr lang="es-MX" dirty="0" smtClean="0"/>
              <a:t>.</a:t>
            </a:r>
            <a:endParaRPr lang="es-MX" dirty="0" smtClean="0"/>
          </a:p>
          <a:p>
            <a:r>
              <a:rPr lang="es-MX" dirty="0" smtClean="0"/>
              <a:t>Este </a:t>
            </a:r>
            <a:r>
              <a:rPr lang="es-MX" dirty="0"/>
              <a:t>plaguicida es capaz de contaminar a los bienes comunes naturales y  a todos los seres vivos incluidos los humanos sobre los cuales causa enfermedades agudas y de tipo crónico. </a:t>
            </a: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115696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Conclusiones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Existen estrategias, prácticas y tecnologías apropiadas, que incluidas en el paradigma </a:t>
            </a:r>
            <a:r>
              <a:rPr lang="es-MX" dirty="0" smtClean="0"/>
              <a:t>agroecológico, </a:t>
            </a:r>
            <a:r>
              <a:rPr lang="es-MX" dirty="0"/>
              <a:t>posibilitan la recreación de sistemas productivos viables desde el punto de vista económico, sustentables al recrear sus propias condiciones de existencia y </a:t>
            </a:r>
            <a:r>
              <a:rPr lang="es-MX" dirty="0"/>
              <a:t>resilientes</a:t>
            </a:r>
            <a:r>
              <a:rPr lang="es-MX" dirty="0"/>
              <a:t> a los cambios económicos y en el clima. Es posible producir sin la utilización de este plaguicida por lo cual no existen barreras para su inclusión en el convenio de Estocolmo</a:t>
            </a:r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14871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1271464" y="332656"/>
            <a:ext cx="10211811" cy="476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es-MX" sz="2400" dirty="0" smtClean="0"/>
          </a:p>
          <a:p>
            <a:pPr lvl="0"/>
            <a:r>
              <a:rPr lang="es-MX" sz="2800" b="1" dirty="0" smtClean="0"/>
              <a:t>Características; </a:t>
            </a:r>
            <a:r>
              <a:rPr lang="es-MX" sz="2800" b="1" dirty="0" smtClean="0"/>
              <a:t>Bioacumulacion</a:t>
            </a:r>
            <a:r>
              <a:rPr lang="es-MX" sz="2800" b="1" dirty="0" smtClean="0"/>
              <a:t>, efecto saltamontes, traslado a grandes distancias, Alta persistencia en el ambiente</a:t>
            </a:r>
            <a:endParaRPr lang="es-MX" sz="2800" b="1" dirty="0"/>
          </a:p>
          <a:p>
            <a:pPr lvl="0"/>
            <a:endParaRPr lang="es-MX" sz="2800" b="1" dirty="0" smtClean="0"/>
          </a:p>
          <a:p>
            <a:pPr lvl="0"/>
            <a:r>
              <a:rPr lang="es-MX" sz="2800" b="1" dirty="0"/>
              <a:t>Se trata de un producto extremadamente tóxico para peces, muy tóxico para aves y altamente tóxico para las abejas</a:t>
            </a:r>
          </a:p>
          <a:p>
            <a:pPr lvl="0"/>
            <a:endParaRPr lang="es-MX" sz="2800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03" y="4063480"/>
            <a:ext cx="5662706" cy="25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199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/>
              <a:t>Objetivos. </a:t>
            </a:r>
            <a:endParaRPr lang="es-AR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/>
              <a:t>Analizar </a:t>
            </a:r>
            <a:r>
              <a:rPr lang="es-MX" sz="3200" b="1" dirty="0"/>
              <a:t>las características toxicológicas  y el efecto </a:t>
            </a:r>
            <a:r>
              <a:rPr lang="es-MX" sz="3200" b="1" dirty="0"/>
              <a:t>socioambiental</a:t>
            </a:r>
            <a:r>
              <a:rPr lang="es-MX" sz="3200" b="1" dirty="0"/>
              <a:t> del </a:t>
            </a:r>
            <a:r>
              <a:rPr lang="es-MX" sz="3200" b="1" dirty="0"/>
              <a:t>clorpirifos</a:t>
            </a:r>
            <a:r>
              <a:rPr lang="es-MX" sz="3200" b="1" dirty="0"/>
              <a:t> así como describir las estrategias, tecnologías y prácticas puestas en juego por productores frutícolas de diversas zonas de la Argentina</a:t>
            </a:r>
            <a:endParaRPr lang="es-AR" sz="3200" b="1" dirty="0"/>
          </a:p>
        </p:txBody>
      </p:sp>
    </p:spTree>
    <p:extLst>
      <p:ext uri="{BB962C8B-B14F-4D97-AF65-F5344CB8AC3E}">
        <p14:creationId xmlns:p14="http://schemas.microsoft.com/office/powerpoint/2010/main" val="2728793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1271464" y="332656"/>
            <a:ext cx="10211811" cy="476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es-MX" sz="2400" dirty="0" smtClean="0"/>
          </a:p>
          <a:p>
            <a:pPr lvl="0"/>
            <a:endParaRPr lang="es-MX" sz="2400" dirty="0"/>
          </a:p>
          <a:p>
            <a:pPr lvl="0"/>
            <a:r>
              <a:rPr lang="es-MX" sz="3200" b="1" dirty="0" smtClean="0"/>
              <a:t>Metodología</a:t>
            </a:r>
          </a:p>
          <a:p>
            <a:pPr lvl="0"/>
            <a:endParaRPr lang="es-MX" sz="2400" dirty="0" smtClean="0"/>
          </a:p>
          <a:p>
            <a:pPr lvl="0"/>
            <a:r>
              <a:rPr lang="es-MX" sz="2400" dirty="0" smtClean="0"/>
              <a:t>Se </a:t>
            </a:r>
            <a:r>
              <a:rPr lang="es-MX" sz="2400" dirty="0"/>
              <a:t>utilizó una estrategia metodológica de tipo cualitativo basada en la revisión de bibliografía  específica a fin de conocer las características y el  efecto </a:t>
            </a:r>
            <a:r>
              <a:rPr lang="es-MX" sz="2400" dirty="0"/>
              <a:t>socioambiental</a:t>
            </a:r>
            <a:r>
              <a:rPr lang="es-MX" sz="2400" dirty="0"/>
              <a:t> del </a:t>
            </a:r>
            <a:r>
              <a:rPr lang="es-MX" sz="2400" dirty="0"/>
              <a:t>Clorpirifos</a:t>
            </a:r>
            <a:r>
              <a:rPr lang="es-MX" sz="2400" dirty="0"/>
              <a:t> así como la visita a predios agroecológicos. Se visitaron y entrevistaron a 18 productores/as ubicados en las provincias de Catamarca, Entre Ríos, La Rioja, Mendoza y Misiones. Durante las visitas se entrevistó a los agricultoras/es y realizó observación participante y no participante</a:t>
            </a:r>
          </a:p>
        </p:txBody>
      </p:sp>
    </p:spTree>
    <p:extLst>
      <p:ext uri="{BB962C8B-B14F-4D97-AF65-F5344CB8AC3E}">
        <p14:creationId xmlns:p14="http://schemas.microsoft.com/office/powerpoint/2010/main" val="3429199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Introducción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2800" b="1" dirty="0"/>
              <a:t>En el caso del cultivo de frutales y hortalizas su utilización es generalizada y dadas las condiciones de almacenamiento, dosificación y  de aplicación tanto los productores como los consumidores están sujetos a exposiciones continuas y por ende a sufrir intoxicaciones agudas y crónicas</a:t>
            </a:r>
            <a:r>
              <a:rPr lang="es-MX" dirty="0"/>
              <a:t>. 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23236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Efecto en la salud </a:t>
            </a:r>
            <a:r>
              <a:rPr lang="es-ES" dirty="0" smtClean="0"/>
              <a:t>socioambiental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s-MX" dirty="0"/>
              <a:t>La toxicidad del </a:t>
            </a:r>
            <a:r>
              <a:rPr lang="es-MX" dirty="0"/>
              <a:t>Clorpirifos</a:t>
            </a:r>
            <a:r>
              <a:rPr lang="es-MX" dirty="0"/>
              <a:t> se ha asociado a </a:t>
            </a:r>
            <a:r>
              <a:rPr lang="es-MX" sz="3200" dirty="0">
                <a:solidFill>
                  <a:srgbClr val="FF0000"/>
                </a:solidFill>
              </a:rPr>
              <a:t>disfunciones neurológicas, alteraciones endocrinas y enfermedades cardiovasculares</a:t>
            </a:r>
            <a:r>
              <a:rPr lang="es-MX" dirty="0"/>
              <a:t> (ECV). También puede inducir anomalías en el desarrollo y el comportamiento, neoplasias hematológicas, </a:t>
            </a:r>
            <a:r>
              <a:rPr lang="es-MX" dirty="0"/>
              <a:t>genotoxicidad</a:t>
            </a:r>
            <a:r>
              <a:rPr lang="es-MX" dirty="0"/>
              <a:t>, aberraciones histopatológicas, </a:t>
            </a:r>
            <a:r>
              <a:rPr lang="es-MX" sz="3500" dirty="0">
                <a:solidFill>
                  <a:srgbClr val="FF0000"/>
                </a:solidFill>
              </a:rPr>
              <a:t>inmunotoxicidad</a:t>
            </a:r>
            <a:r>
              <a:rPr lang="es-MX" sz="3500" dirty="0">
                <a:solidFill>
                  <a:srgbClr val="FF0000"/>
                </a:solidFill>
              </a:rPr>
              <a:t> y estrés oxidativo</a:t>
            </a:r>
            <a:r>
              <a:rPr lang="es-MX" dirty="0"/>
              <a:t>, como demuestran los modelos animales. Además, también se ha informado de irritación ocular y defectos dermatológicos debidos a la toxicidad del </a:t>
            </a:r>
            <a:r>
              <a:rPr lang="es-MX" dirty="0"/>
              <a:t>clorpirifos</a:t>
            </a:r>
            <a:r>
              <a:rPr lang="es-MX" dirty="0"/>
              <a:t>. (Hafiz </a:t>
            </a:r>
            <a:r>
              <a:rPr lang="es-MX" dirty="0"/>
              <a:t>Ubaid</a:t>
            </a:r>
            <a:r>
              <a:rPr lang="es-MX" dirty="0"/>
              <a:t> </a:t>
            </a:r>
            <a:r>
              <a:rPr lang="es-MX" dirty="0"/>
              <a:t>ur</a:t>
            </a:r>
            <a:r>
              <a:rPr lang="es-MX" dirty="0"/>
              <a:t> </a:t>
            </a:r>
            <a:r>
              <a:rPr lang="es-MX" dirty="0"/>
              <a:t>Rahman</a:t>
            </a:r>
            <a:r>
              <a:rPr lang="es-MX" dirty="0"/>
              <a:t>, et al, 2021</a:t>
            </a:r>
            <a:r>
              <a:rPr lang="es-MX" dirty="0" smtClean="0"/>
              <a:t>)</a:t>
            </a:r>
          </a:p>
          <a:p>
            <a:pPr lvl="0"/>
            <a:r>
              <a:rPr lang="es-MX" dirty="0"/>
              <a:t>Clorpirifos</a:t>
            </a:r>
            <a:r>
              <a:rPr lang="es-MX" dirty="0"/>
              <a:t> puede </a:t>
            </a:r>
            <a:r>
              <a:rPr lang="es-MX" sz="3000" dirty="0">
                <a:solidFill>
                  <a:srgbClr val="FF0000"/>
                </a:solidFill>
              </a:rPr>
              <a:t>afectar a la población de la </a:t>
            </a:r>
            <a:r>
              <a:rPr lang="es-MX" sz="3000" dirty="0">
                <a:solidFill>
                  <a:srgbClr val="FF0000"/>
                </a:solidFill>
              </a:rPr>
              <a:t>microflora</a:t>
            </a:r>
            <a:r>
              <a:rPr lang="es-MX" sz="3000" dirty="0">
                <a:solidFill>
                  <a:srgbClr val="FF0000"/>
                </a:solidFill>
              </a:rPr>
              <a:t> del suelo </a:t>
            </a:r>
            <a:r>
              <a:rPr lang="es-MX" dirty="0"/>
              <a:t>e inhibir el ciclo de importantes nutrientes del suelo, incluida la fijación de nitrógeno por bacterias. (</a:t>
            </a:r>
            <a:r>
              <a:rPr lang="es-MX" dirty="0"/>
              <a:t>Kamt</a:t>
            </a:r>
            <a:r>
              <a:rPr lang="es-MX" dirty="0"/>
              <a:t> Quezada, M.  2020). </a:t>
            </a:r>
            <a:endParaRPr lang="es-MX" b="1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37323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Utilización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97280" y="1700808"/>
            <a:ext cx="10058400" cy="4168226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Frutales de carozo</a:t>
            </a:r>
            <a:r>
              <a:rPr lang="es-ES" b="1" dirty="0"/>
              <a:t>:</a:t>
            </a:r>
            <a:r>
              <a:rPr lang="es-ES" dirty="0"/>
              <a:t> </a:t>
            </a:r>
            <a:r>
              <a:rPr lang="es-ES" dirty="0" smtClean="0"/>
              <a:t>Cochinilla </a:t>
            </a:r>
            <a:r>
              <a:rPr lang="es-ES" dirty="0"/>
              <a:t>blanca (</a:t>
            </a:r>
            <a:r>
              <a:rPr lang="es-ES" dirty="0"/>
              <a:t>Pseudaulacaspis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.), cochinilla coma (</a:t>
            </a:r>
            <a:r>
              <a:rPr lang="es-ES" dirty="0"/>
              <a:t>Mytilococcus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 y piojo de San José (</a:t>
            </a:r>
            <a:r>
              <a:rPr lang="es-ES" dirty="0"/>
              <a:t>Quadraspidiotus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.). </a:t>
            </a:r>
            <a:endParaRPr lang="es-ES" dirty="0" smtClean="0"/>
          </a:p>
          <a:p>
            <a:r>
              <a:rPr lang="es-ES" b="1" dirty="0" smtClean="0">
                <a:solidFill>
                  <a:srgbClr val="FF0000"/>
                </a:solidFill>
              </a:rPr>
              <a:t>Frutales </a:t>
            </a:r>
            <a:r>
              <a:rPr lang="es-ES" b="1" dirty="0">
                <a:solidFill>
                  <a:srgbClr val="FF0000"/>
                </a:solidFill>
              </a:rPr>
              <a:t>cítricos</a:t>
            </a:r>
            <a:r>
              <a:rPr lang="es-ES" b="1" dirty="0"/>
              <a:t>:</a:t>
            </a:r>
            <a:r>
              <a:rPr lang="es-ES" dirty="0"/>
              <a:t> </a:t>
            </a:r>
            <a:r>
              <a:rPr lang="es-ES" dirty="0" smtClean="0"/>
              <a:t>Cochinillas </a:t>
            </a:r>
            <a:r>
              <a:rPr lang="es-ES" dirty="0"/>
              <a:t>(</a:t>
            </a:r>
            <a:r>
              <a:rPr lang="es-ES" dirty="0"/>
              <a:t>Coccus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., </a:t>
            </a:r>
            <a:r>
              <a:rPr lang="es-ES" dirty="0"/>
              <a:t>Ceroplastes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., </a:t>
            </a:r>
            <a:r>
              <a:rPr lang="es-ES" dirty="0"/>
              <a:t>Lecanium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., </a:t>
            </a:r>
            <a:r>
              <a:rPr lang="es-ES" dirty="0"/>
              <a:t>Pseudococuus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.), Acaro de la yema (Acera </a:t>
            </a:r>
            <a:r>
              <a:rPr lang="es-ES" dirty="0"/>
              <a:t>sp</a:t>
            </a:r>
            <a:r>
              <a:rPr lang="es-ES" dirty="0"/>
              <a:t>.) Cochinilla Blanca (</a:t>
            </a:r>
            <a:r>
              <a:rPr lang="es-ES" dirty="0"/>
              <a:t>Aspidiotus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.), </a:t>
            </a:r>
            <a:r>
              <a:rPr lang="es-ES" dirty="0"/>
              <a:t>cochillina</a:t>
            </a:r>
            <a:r>
              <a:rPr lang="es-ES" dirty="0"/>
              <a:t> roja australiana (</a:t>
            </a:r>
            <a:r>
              <a:rPr lang="es-ES" dirty="0"/>
              <a:t>Aonidiella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.), Pulgones (</a:t>
            </a:r>
            <a:r>
              <a:rPr lang="es-ES" dirty="0"/>
              <a:t>Aphis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., </a:t>
            </a:r>
            <a:r>
              <a:rPr lang="es-ES" dirty="0"/>
              <a:t>Toxopterra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 y cochinilla roja común (</a:t>
            </a:r>
            <a:r>
              <a:rPr lang="es-ES" dirty="0"/>
              <a:t>Chrusomphalus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.). </a:t>
            </a:r>
            <a:endParaRPr lang="es-ES" dirty="0" smtClean="0"/>
          </a:p>
          <a:p>
            <a:r>
              <a:rPr lang="es-ES" b="1" dirty="0" smtClean="0">
                <a:solidFill>
                  <a:srgbClr val="FF0000"/>
                </a:solidFill>
              </a:rPr>
              <a:t>Frutales </a:t>
            </a:r>
            <a:r>
              <a:rPr lang="es-ES" b="1" dirty="0">
                <a:solidFill>
                  <a:srgbClr val="FF0000"/>
                </a:solidFill>
              </a:rPr>
              <a:t>de pepita</a:t>
            </a:r>
            <a:r>
              <a:rPr lang="es-ES" b="1" dirty="0"/>
              <a:t>: </a:t>
            </a:r>
            <a:r>
              <a:rPr lang="es-ES" dirty="0" smtClean="0"/>
              <a:t> </a:t>
            </a:r>
            <a:r>
              <a:rPr lang="es-ES" dirty="0"/>
              <a:t>Ácaros o arañuelas (</a:t>
            </a:r>
            <a:r>
              <a:rPr lang="es-ES" dirty="0"/>
              <a:t>Tetranychus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, </a:t>
            </a:r>
            <a:r>
              <a:rPr lang="es-ES" dirty="0"/>
              <a:t>Panonychus</a:t>
            </a:r>
            <a:r>
              <a:rPr lang="es-ES" dirty="0"/>
              <a:t>, </a:t>
            </a:r>
            <a:r>
              <a:rPr lang="es-ES" dirty="0"/>
              <a:t>sp</a:t>
            </a:r>
            <a:r>
              <a:rPr lang="es-ES" dirty="0"/>
              <a:t>.), Piojo de San José ( (</a:t>
            </a:r>
            <a:r>
              <a:rPr lang="es-ES" dirty="0"/>
              <a:t>Quadraspidiotus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.), </a:t>
            </a:r>
            <a:r>
              <a:rPr lang="es-ES" dirty="0"/>
              <a:t>Pulgon</a:t>
            </a:r>
            <a:r>
              <a:rPr lang="es-ES" dirty="0"/>
              <a:t> lanígero del Manzano (</a:t>
            </a:r>
            <a:r>
              <a:rPr lang="es-ES" dirty="0"/>
              <a:t>Eriosoma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 Gusano de la para (</a:t>
            </a:r>
            <a:r>
              <a:rPr lang="es-ES" dirty="0"/>
              <a:t>Cydia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.),  </a:t>
            </a:r>
            <a:r>
              <a:rPr lang="es-ES" dirty="0"/>
              <a:t>Psilido</a:t>
            </a:r>
            <a:r>
              <a:rPr lang="es-ES" dirty="0"/>
              <a:t> del peral (</a:t>
            </a:r>
            <a:r>
              <a:rPr lang="es-ES" dirty="0"/>
              <a:t>Psylla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.), Cochinilla del manzano (</a:t>
            </a:r>
            <a:r>
              <a:rPr lang="es-ES" dirty="0"/>
              <a:t>Lepidosaphes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 y Bicho canasto (</a:t>
            </a:r>
            <a:r>
              <a:rPr lang="es-ES" dirty="0"/>
              <a:t>Oiketicus</a:t>
            </a:r>
            <a:r>
              <a:rPr lang="es-ES" dirty="0"/>
              <a:t> </a:t>
            </a:r>
            <a:r>
              <a:rPr lang="es-ES" dirty="0"/>
              <a:t>sp</a:t>
            </a:r>
            <a:r>
              <a:rPr lang="es-ES" dirty="0"/>
              <a:t>.). </a:t>
            </a:r>
            <a:r>
              <a:rPr lang="es-ES" b="1" dirty="0"/>
              <a:t>Vid </a:t>
            </a:r>
            <a:r>
              <a:rPr lang="es-ES" dirty="0"/>
              <a:t>(</a:t>
            </a:r>
            <a:r>
              <a:rPr lang="es-ES" dirty="0"/>
              <a:t>Vitis</a:t>
            </a:r>
            <a:r>
              <a:rPr lang="es-ES" dirty="0"/>
              <a:t> vinífera</a:t>
            </a:r>
            <a:r>
              <a:rPr lang="es-ES" b="1" dirty="0"/>
              <a:t>):  </a:t>
            </a:r>
            <a:r>
              <a:rPr lang="es-ES" dirty="0"/>
              <a:t>Filoxera de la vid</a:t>
            </a:r>
            <a:r>
              <a:rPr lang="es-ES" b="1" dirty="0"/>
              <a:t> (</a:t>
            </a:r>
            <a:r>
              <a:rPr lang="es-MX" dirty="0"/>
              <a:t>Dactylosphaera</a:t>
            </a:r>
            <a:r>
              <a:rPr lang="es-MX" dirty="0"/>
              <a:t> </a:t>
            </a:r>
            <a:r>
              <a:rPr lang="es-MX" dirty="0"/>
              <a:t>vitifoliae</a:t>
            </a:r>
            <a:r>
              <a:rPr lang="es-MX" dirty="0"/>
              <a:t>). </a:t>
            </a:r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19757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Resultados y </a:t>
            </a:r>
            <a:r>
              <a:rPr lang="es-ES" dirty="0" smtClean="0"/>
              <a:t>discusión</a:t>
            </a:r>
            <a:endParaRPr lang="es-A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Las estrategias planteadas y prácticas  empleadas en cada </a:t>
            </a:r>
            <a:r>
              <a:rPr lang="es-MX" dirty="0"/>
              <a:t>agroecosistema</a:t>
            </a:r>
            <a:r>
              <a:rPr lang="es-MX" dirty="0"/>
              <a:t>, por cada familia productora y dentro de un dado territorio, depende de factores ambientales, sociales, económicos, culturales y sociales. En los casos analizados y desde la propuesta productiva, se trata de </a:t>
            </a:r>
            <a:r>
              <a:rPr lang="es-MX" sz="2800" b="1" dirty="0">
                <a:solidFill>
                  <a:srgbClr val="FF0000"/>
                </a:solidFill>
              </a:rPr>
              <a:t>enriquecer a los </a:t>
            </a:r>
            <a:r>
              <a:rPr lang="es-MX" sz="2800" b="1" dirty="0">
                <a:solidFill>
                  <a:srgbClr val="FF0000"/>
                </a:solidFill>
              </a:rPr>
              <a:t>agroecosistemas</a:t>
            </a:r>
            <a:r>
              <a:rPr lang="es-MX" sz="2800" b="1" dirty="0">
                <a:solidFill>
                  <a:srgbClr val="FF0000"/>
                </a:solidFill>
              </a:rPr>
              <a:t> favoreciendo la autorregulación de los organismos </a:t>
            </a:r>
            <a:r>
              <a:rPr lang="es-MX" dirty="0"/>
              <a:t>vivos a partir de las interacciones entre las especies “perjudiciales”, sus predadores y </a:t>
            </a:r>
            <a:r>
              <a:rPr lang="es-MX" dirty="0" smtClean="0"/>
              <a:t>parásitos, a </a:t>
            </a:r>
            <a:r>
              <a:rPr lang="es-MX" dirty="0"/>
              <a:t>partir de las posibilidades que brindan los procesos de enmascaramiento, la alelopatía, la confusión y el suministro de alimento a los insectos benéficos (polen y néctar). </a:t>
            </a:r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1528304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j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j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1527</Words>
  <Application>Microsoft Office PowerPoint</Application>
  <PresentationFormat>Personalizado</PresentationFormat>
  <Paragraphs>60</Paragraphs>
  <Slides>22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Arial</vt:lpstr>
      <vt:lpstr>Calibri</vt:lpstr>
      <vt:lpstr>Montserrat</vt:lpstr>
      <vt:lpstr>Raleway</vt:lpstr>
      <vt:lpstr>Wingdings 2</vt:lpstr>
      <vt:lpstr>Constantia</vt:lpstr>
      <vt:lpstr>Simple Light</vt:lpstr>
      <vt:lpstr>Flujo</vt:lpstr>
      <vt:lpstr>Documento</vt:lpstr>
      <vt:lpstr>La prohibición de clorpirifos y su reemplazo por estrategias agroecológicas en la fruticultura </vt:lpstr>
      <vt:lpstr>Presentación de PowerPoint</vt:lpstr>
      <vt:lpstr>Presentación de PowerPoint</vt:lpstr>
      <vt:lpstr>Objetivos. </vt:lpstr>
      <vt:lpstr>Presentación de PowerPoint</vt:lpstr>
      <vt:lpstr>Introducción</vt:lpstr>
      <vt:lpstr>Efecto en la salud socioambiental</vt:lpstr>
      <vt:lpstr>Utilización</vt:lpstr>
      <vt:lpstr>Resultados y discusión</vt:lpstr>
      <vt:lpstr>Inclusión de biodiversidad</vt:lpstr>
      <vt:lpstr>Abonado de los suelos</vt:lpstr>
      <vt:lpstr>Frutales de carozo</vt:lpstr>
      <vt:lpstr>B- frutales cítricos (limón, naranja, mandarina, pomelo)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C- vides (Vitis vinífera) </vt:lpstr>
      <vt:lpstr>Conclusiones </vt:lpstr>
      <vt:lpstr>Conclusiones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prohibición de clorpirifos y su reemplazo por estrategias agroecológicas en la fruticultura</dc:title>
  <dc:creator>pc2</dc:creator>
  <cp:lastModifiedBy>hp</cp:lastModifiedBy>
  <cp:revision>12</cp:revision>
  <dcterms:created xsi:type="dcterms:W3CDTF">2024-10-08T16:17:25Z</dcterms:created>
  <dcterms:modified xsi:type="dcterms:W3CDTF">2024-10-20T12:15:07Z</dcterms:modified>
</cp:coreProperties>
</file>