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28800425" cy="35999738"/>
  <p:notesSz cx="6858000" cy="9144000"/>
  <p:embeddedFontLst>
    <p:embeddedFont>
      <p:font typeface="Montserrat" panose="00000500000000000000" pitchFamily="2" charset="0"/>
      <p:regular r:id="rId4"/>
      <p:bold r:id="rId5"/>
      <p:italic r:id="rId6"/>
      <p:boldItalic r:id="rId7"/>
    </p:embeddedFont>
    <p:embeddedFont>
      <p:font typeface="Raleway" pitchFamily="2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339">
          <p15:clr>
            <a:srgbClr val="747775"/>
          </p15:clr>
        </p15:guide>
        <p15:guide id="2" pos="907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472" y="16"/>
      </p:cViewPr>
      <p:guideLst>
        <p:guide orient="horz" pos="11339"/>
        <p:guide pos="90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eu%20Drive\001%20UERGS\publica&#231;&#245;es\semillas%20criollas\DADOS%20BRUTO\taxa%20e%20IVG%20criol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gráfico!$B$1</c:f>
              <c:strCache>
                <c:ptCount val="1"/>
                <c:pt idx="0">
                  <c:v>Germinabilidade (%)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gráfico!$A$2:$A$5</c:f>
              <c:strCache>
                <c:ptCount val="4"/>
                <c:pt idx="0">
                  <c:v>Amendoim/2021</c:v>
                </c:pt>
                <c:pt idx="1">
                  <c:v>Amendoim/2023</c:v>
                </c:pt>
                <c:pt idx="2">
                  <c:v>Milho catete/2023</c:v>
                </c:pt>
                <c:pt idx="3">
                  <c:v>Feijão-de-porco/2023</c:v>
                </c:pt>
              </c:strCache>
            </c:strRef>
          </c:cat>
          <c:val>
            <c:numRef>
              <c:f>gráfico!$B$2:$B$5</c:f>
              <c:numCache>
                <c:formatCode>0.00</c:formatCode>
                <c:ptCount val="4"/>
                <c:pt idx="0">
                  <c:v>58</c:v>
                </c:pt>
                <c:pt idx="1">
                  <c:v>59</c:v>
                </c:pt>
                <c:pt idx="2">
                  <c:v>56</c:v>
                </c:pt>
                <c:pt idx="3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5A-42EC-98AB-763C0CEAB2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5844800"/>
        <c:axId val="1855871680"/>
      </c:barChart>
      <c:lineChart>
        <c:grouping val="standard"/>
        <c:varyColors val="0"/>
        <c:ser>
          <c:idx val="1"/>
          <c:order val="1"/>
          <c:tx>
            <c:strRef>
              <c:f>gráfico!$D$1</c:f>
              <c:strCache>
                <c:ptCount val="1"/>
                <c:pt idx="0">
                  <c:v>Tempo de Germinação (dias)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gráfico!$A$2:$A$5</c:f>
              <c:strCache>
                <c:ptCount val="4"/>
                <c:pt idx="0">
                  <c:v>Amendoim/2021</c:v>
                </c:pt>
                <c:pt idx="1">
                  <c:v>Amendoim/2023</c:v>
                </c:pt>
                <c:pt idx="2">
                  <c:v>Milho catete/2023</c:v>
                </c:pt>
                <c:pt idx="3">
                  <c:v>Feijão-de-porco/2023</c:v>
                </c:pt>
              </c:strCache>
            </c:strRef>
          </c:cat>
          <c:val>
            <c:numRef>
              <c:f>gráfico!$D$2:$D$5</c:f>
              <c:numCache>
                <c:formatCode>0.00</c:formatCode>
                <c:ptCount val="4"/>
                <c:pt idx="0" formatCode="General">
                  <c:v>9.2333333333333325</c:v>
                </c:pt>
                <c:pt idx="1">
                  <c:v>9.3407738095238102</c:v>
                </c:pt>
                <c:pt idx="2" formatCode="General">
                  <c:v>8.4026785714285701</c:v>
                </c:pt>
                <c:pt idx="3" formatCode="General">
                  <c:v>1.5478230103230104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5A-42EC-98AB-763C0CEAB2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3622447"/>
        <c:axId val="763621487"/>
      </c:lineChart>
      <c:catAx>
        <c:axId val="185584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5871680"/>
        <c:crosses val="autoZero"/>
        <c:auto val="1"/>
        <c:lblAlgn val="ctr"/>
        <c:lblOffset val="100"/>
        <c:noMultiLvlLbl val="0"/>
      </c:catAx>
      <c:valAx>
        <c:axId val="1855871680"/>
        <c:scaling>
          <c:orientation val="minMax"/>
          <c:max val="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5844800"/>
        <c:crosses val="autoZero"/>
        <c:crossBetween val="between"/>
        <c:majorUnit val="10"/>
      </c:valAx>
      <c:valAx>
        <c:axId val="763621487"/>
        <c:scaling>
          <c:orientation val="minMax"/>
          <c:max val="12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63622447"/>
        <c:crosses val="max"/>
        <c:crossBetween val="between"/>
      </c:valAx>
      <c:catAx>
        <c:axId val="76362244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63621487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00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57741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81759" y="5211374"/>
            <a:ext cx="26836500" cy="14367000"/>
          </a:xfrm>
          <a:prstGeom prst="rect">
            <a:avLst/>
          </a:prstGeom>
        </p:spPr>
        <p:txBody>
          <a:bodyPr spcFirstLastPara="1" wrap="square" lIns="400025" tIns="400025" rIns="400025" bIns="4000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700"/>
              <a:buNone/>
              <a:defRPr sz="2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2700"/>
              <a:buNone/>
              <a:defRPr sz="2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2700"/>
              <a:buNone/>
              <a:defRPr sz="2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2700"/>
              <a:buNone/>
              <a:defRPr sz="2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2700"/>
              <a:buNone/>
              <a:defRPr sz="2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2700"/>
              <a:buNone/>
              <a:defRPr sz="2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2700"/>
              <a:buNone/>
              <a:defRPr sz="2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2700"/>
              <a:buNone/>
              <a:defRPr sz="2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2700"/>
              <a:buNone/>
              <a:defRPr sz="227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81732" y="19836395"/>
            <a:ext cx="26836500" cy="5547000"/>
          </a:xfrm>
          <a:prstGeom prst="rect">
            <a:avLst/>
          </a:prstGeom>
        </p:spPr>
        <p:txBody>
          <a:bodyPr spcFirstLastPara="1" wrap="square" lIns="400025" tIns="400025" rIns="400025" bIns="4000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26684906" y="32638438"/>
            <a:ext cx="1728000" cy="2755500"/>
          </a:xfrm>
          <a:prstGeom prst="rect">
            <a:avLst/>
          </a:prstGeom>
        </p:spPr>
        <p:txBody>
          <a:bodyPr spcFirstLastPara="1" wrap="square" lIns="400025" tIns="400025" rIns="400025" bIns="4000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981732" y="7741907"/>
            <a:ext cx="26836500" cy="13743000"/>
          </a:xfrm>
          <a:prstGeom prst="rect">
            <a:avLst/>
          </a:prstGeom>
        </p:spPr>
        <p:txBody>
          <a:bodyPr spcFirstLastPara="1" wrap="square" lIns="400025" tIns="400025" rIns="400025" bIns="4000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500"/>
              <a:buNone/>
              <a:defRPr sz="52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500"/>
              <a:buNone/>
              <a:defRPr sz="5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500"/>
              <a:buNone/>
              <a:defRPr sz="5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500"/>
              <a:buNone/>
              <a:defRPr sz="5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500"/>
              <a:buNone/>
              <a:defRPr sz="5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500"/>
              <a:buNone/>
              <a:defRPr sz="5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500"/>
              <a:buNone/>
              <a:defRPr sz="5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500"/>
              <a:buNone/>
              <a:defRPr sz="5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500"/>
              <a:buNone/>
              <a:defRPr sz="525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981732" y="22062817"/>
            <a:ext cx="26836500" cy="9105000"/>
          </a:xfrm>
          <a:prstGeom prst="rect">
            <a:avLst/>
          </a:prstGeom>
        </p:spPr>
        <p:txBody>
          <a:bodyPr spcFirstLastPara="1" wrap="square" lIns="400025" tIns="400025" rIns="400025" bIns="400025" anchor="t" anchorCtr="0">
            <a:normAutofit/>
          </a:bodyPr>
          <a:lstStyle>
            <a:lvl1pPr marL="457200" lvl="0" indent="-730250" algn="ctr">
              <a:spcBef>
                <a:spcPts val="0"/>
              </a:spcBef>
              <a:spcAft>
                <a:spcPts val="0"/>
              </a:spcAft>
              <a:buSzPts val="7900"/>
              <a:buChar char="●"/>
              <a:defRPr/>
            </a:lvl1pPr>
            <a:lvl2pPr marL="914400" lvl="1" indent="-622300" algn="ctr">
              <a:spcBef>
                <a:spcPts val="0"/>
              </a:spcBef>
              <a:spcAft>
                <a:spcPts val="0"/>
              </a:spcAft>
              <a:buSzPts val="6200"/>
              <a:buChar char="○"/>
              <a:defRPr/>
            </a:lvl2pPr>
            <a:lvl3pPr marL="1371600" lvl="2" indent="-622300" algn="ctr">
              <a:spcBef>
                <a:spcPts val="0"/>
              </a:spcBef>
              <a:spcAft>
                <a:spcPts val="0"/>
              </a:spcAft>
              <a:buSzPts val="6200"/>
              <a:buChar char="■"/>
              <a:defRPr/>
            </a:lvl3pPr>
            <a:lvl4pPr marL="1828800" lvl="3" indent="-622300" algn="ctr">
              <a:spcBef>
                <a:spcPts val="0"/>
              </a:spcBef>
              <a:spcAft>
                <a:spcPts val="0"/>
              </a:spcAft>
              <a:buSzPts val="6200"/>
              <a:buChar char="●"/>
              <a:defRPr/>
            </a:lvl4pPr>
            <a:lvl5pPr marL="2286000" lvl="4" indent="-622300" algn="ctr">
              <a:spcBef>
                <a:spcPts val="0"/>
              </a:spcBef>
              <a:spcAft>
                <a:spcPts val="0"/>
              </a:spcAft>
              <a:buSzPts val="6200"/>
              <a:buChar char="○"/>
              <a:defRPr/>
            </a:lvl5pPr>
            <a:lvl6pPr marL="2743200" lvl="5" indent="-622300" algn="ctr">
              <a:spcBef>
                <a:spcPts val="0"/>
              </a:spcBef>
              <a:spcAft>
                <a:spcPts val="0"/>
              </a:spcAft>
              <a:buSzPts val="6200"/>
              <a:buChar char="■"/>
              <a:defRPr/>
            </a:lvl6pPr>
            <a:lvl7pPr marL="3200400" lvl="6" indent="-622300" algn="ctr">
              <a:spcBef>
                <a:spcPts val="0"/>
              </a:spcBef>
              <a:spcAft>
                <a:spcPts val="0"/>
              </a:spcAft>
              <a:buSzPts val="6200"/>
              <a:buChar char="●"/>
              <a:defRPr/>
            </a:lvl7pPr>
            <a:lvl8pPr marL="3657600" lvl="7" indent="-622300" algn="ctr">
              <a:spcBef>
                <a:spcPts val="0"/>
              </a:spcBef>
              <a:spcAft>
                <a:spcPts val="0"/>
              </a:spcAft>
              <a:buSzPts val="6200"/>
              <a:buChar char="○"/>
              <a:defRPr/>
            </a:lvl8pPr>
            <a:lvl9pPr marL="4114800" lvl="8" indent="-622300" algn="ctr">
              <a:spcBef>
                <a:spcPts val="0"/>
              </a:spcBef>
              <a:spcAft>
                <a:spcPts val="0"/>
              </a:spcAft>
              <a:buSzPts val="6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26684906" y="32638438"/>
            <a:ext cx="1728000" cy="2755500"/>
          </a:xfrm>
          <a:prstGeom prst="rect">
            <a:avLst/>
          </a:prstGeom>
        </p:spPr>
        <p:txBody>
          <a:bodyPr spcFirstLastPara="1" wrap="square" lIns="400025" tIns="400025" rIns="400025" bIns="4000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26684906" y="32638438"/>
            <a:ext cx="1728000" cy="2755500"/>
          </a:xfrm>
          <a:prstGeom prst="rect">
            <a:avLst/>
          </a:prstGeom>
        </p:spPr>
        <p:txBody>
          <a:bodyPr spcFirstLastPara="1" wrap="square" lIns="400025" tIns="400025" rIns="400025" bIns="4000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981732" y="15054068"/>
            <a:ext cx="26836500" cy="5892000"/>
          </a:xfrm>
          <a:prstGeom prst="rect">
            <a:avLst/>
          </a:prstGeom>
        </p:spPr>
        <p:txBody>
          <a:bodyPr spcFirstLastPara="1" wrap="square" lIns="400025" tIns="400025" rIns="400025" bIns="4000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800"/>
              <a:buNone/>
              <a:defRPr sz="15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800"/>
              <a:buNone/>
              <a:defRPr sz="15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800"/>
              <a:buNone/>
              <a:defRPr sz="15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800"/>
              <a:buNone/>
              <a:defRPr sz="15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800"/>
              <a:buNone/>
              <a:defRPr sz="15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800"/>
              <a:buNone/>
              <a:defRPr sz="15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800"/>
              <a:buNone/>
              <a:defRPr sz="15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800"/>
              <a:buNone/>
              <a:defRPr sz="15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800"/>
              <a:buNone/>
              <a:defRPr sz="15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26684906" y="32638438"/>
            <a:ext cx="1728000" cy="2755500"/>
          </a:xfrm>
          <a:prstGeom prst="rect">
            <a:avLst/>
          </a:prstGeom>
        </p:spPr>
        <p:txBody>
          <a:bodyPr spcFirstLastPara="1" wrap="square" lIns="400025" tIns="400025" rIns="400025" bIns="4000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81732" y="3114786"/>
            <a:ext cx="26836500" cy="4008000"/>
          </a:xfrm>
          <a:prstGeom prst="rect">
            <a:avLst/>
          </a:prstGeom>
        </p:spPr>
        <p:txBody>
          <a:bodyPr spcFirstLastPara="1" wrap="square" lIns="400025" tIns="400025" rIns="400025" bIns="4000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81732" y="8066317"/>
            <a:ext cx="26836500" cy="23911500"/>
          </a:xfrm>
          <a:prstGeom prst="rect">
            <a:avLst/>
          </a:prstGeom>
        </p:spPr>
        <p:txBody>
          <a:bodyPr spcFirstLastPara="1" wrap="square" lIns="400025" tIns="400025" rIns="400025" bIns="400025" anchor="t" anchorCtr="0">
            <a:normAutofit/>
          </a:bodyPr>
          <a:lstStyle>
            <a:lvl1pPr marL="457200" lvl="0" indent="-730250">
              <a:spcBef>
                <a:spcPts val="0"/>
              </a:spcBef>
              <a:spcAft>
                <a:spcPts val="0"/>
              </a:spcAft>
              <a:buSzPts val="7900"/>
              <a:buChar char="●"/>
              <a:defRPr/>
            </a:lvl1pPr>
            <a:lvl2pPr marL="914400" lvl="1" indent="-622300">
              <a:spcBef>
                <a:spcPts val="0"/>
              </a:spcBef>
              <a:spcAft>
                <a:spcPts val="0"/>
              </a:spcAft>
              <a:buSzPts val="6200"/>
              <a:buChar char="○"/>
              <a:defRPr/>
            </a:lvl2pPr>
            <a:lvl3pPr marL="1371600" lvl="2" indent="-622300">
              <a:spcBef>
                <a:spcPts val="0"/>
              </a:spcBef>
              <a:spcAft>
                <a:spcPts val="0"/>
              </a:spcAft>
              <a:buSzPts val="6200"/>
              <a:buChar char="■"/>
              <a:defRPr/>
            </a:lvl3pPr>
            <a:lvl4pPr marL="1828800" lvl="3" indent="-622300">
              <a:spcBef>
                <a:spcPts val="0"/>
              </a:spcBef>
              <a:spcAft>
                <a:spcPts val="0"/>
              </a:spcAft>
              <a:buSzPts val="6200"/>
              <a:buChar char="●"/>
              <a:defRPr/>
            </a:lvl4pPr>
            <a:lvl5pPr marL="2286000" lvl="4" indent="-622300">
              <a:spcBef>
                <a:spcPts val="0"/>
              </a:spcBef>
              <a:spcAft>
                <a:spcPts val="0"/>
              </a:spcAft>
              <a:buSzPts val="6200"/>
              <a:buChar char="○"/>
              <a:defRPr/>
            </a:lvl5pPr>
            <a:lvl6pPr marL="2743200" lvl="5" indent="-622300">
              <a:spcBef>
                <a:spcPts val="0"/>
              </a:spcBef>
              <a:spcAft>
                <a:spcPts val="0"/>
              </a:spcAft>
              <a:buSzPts val="6200"/>
              <a:buChar char="■"/>
              <a:defRPr/>
            </a:lvl6pPr>
            <a:lvl7pPr marL="3200400" lvl="6" indent="-622300">
              <a:spcBef>
                <a:spcPts val="0"/>
              </a:spcBef>
              <a:spcAft>
                <a:spcPts val="0"/>
              </a:spcAft>
              <a:buSzPts val="6200"/>
              <a:buChar char="●"/>
              <a:defRPr/>
            </a:lvl7pPr>
            <a:lvl8pPr marL="3657600" lvl="7" indent="-622300">
              <a:spcBef>
                <a:spcPts val="0"/>
              </a:spcBef>
              <a:spcAft>
                <a:spcPts val="0"/>
              </a:spcAft>
              <a:buSzPts val="6200"/>
              <a:buChar char="○"/>
              <a:defRPr/>
            </a:lvl8pPr>
            <a:lvl9pPr marL="4114800" lvl="8" indent="-622300">
              <a:spcBef>
                <a:spcPts val="0"/>
              </a:spcBef>
              <a:spcAft>
                <a:spcPts val="0"/>
              </a:spcAft>
              <a:buSzPts val="6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26684906" y="32638438"/>
            <a:ext cx="1728000" cy="2755500"/>
          </a:xfrm>
          <a:prstGeom prst="rect">
            <a:avLst/>
          </a:prstGeom>
        </p:spPr>
        <p:txBody>
          <a:bodyPr spcFirstLastPara="1" wrap="square" lIns="400025" tIns="400025" rIns="400025" bIns="4000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81732" y="3114786"/>
            <a:ext cx="26836500" cy="4008000"/>
          </a:xfrm>
          <a:prstGeom prst="rect">
            <a:avLst/>
          </a:prstGeom>
        </p:spPr>
        <p:txBody>
          <a:bodyPr spcFirstLastPara="1" wrap="square" lIns="400025" tIns="400025" rIns="400025" bIns="4000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981732" y="8066317"/>
            <a:ext cx="12597900" cy="23911500"/>
          </a:xfrm>
          <a:prstGeom prst="rect">
            <a:avLst/>
          </a:prstGeom>
        </p:spPr>
        <p:txBody>
          <a:bodyPr spcFirstLastPara="1" wrap="square" lIns="400025" tIns="400025" rIns="400025" bIns="400025" anchor="t" anchorCtr="0">
            <a:normAutofit/>
          </a:bodyPr>
          <a:lstStyle>
            <a:lvl1pPr marL="457200" lvl="0" indent="-622300">
              <a:spcBef>
                <a:spcPts val="0"/>
              </a:spcBef>
              <a:spcAft>
                <a:spcPts val="0"/>
              </a:spcAft>
              <a:buSzPts val="6200"/>
              <a:buChar char="●"/>
              <a:defRPr sz="6200"/>
            </a:lvl1pPr>
            <a:lvl2pPr marL="914400" lvl="1" indent="-565150">
              <a:spcBef>
                <a:spcPts val="0"/>
              </a:spcBef>
              <a:spcAft>
                <a:spcPts val="0"/>
              </a:spcAft>
              <a:buSzPts val="5300"/>
              <a:buChar char="○"/>
              <a:defRPr sz="5300"/>
            </a:lvl2pPr>
            <a:lvl3pPr marL="1371600" lvl="2" indent="-565150">
              <a:spcBef>
                <a:spcPts val="0"/>
              </a:spcBef>
              <a:spcAft>
                <a:spcPts val="0"/>
              </a:spcAft>
              <a:buSzPts val="5300"/>
              <a:buChar char="■"/>
              <a:defRPr sz="5300"/>
            </a:lvl3pPr>
            <a:lvl4pPr marL="1828800" lvl="3" indent="-565150">
              <a:spcBef>
                <a:spcPts val="0"/>
              </a:spcBef>
              <a:spcAft>
                <a:spcPts val="0"/>
              </a:spcAft>
              <a:buSzPts val="5300"/>
              <a:buChar char="●"/>
              <a:defRPr sz="5300"/>
            </a:lvl4pPr>
            <a:lvl5pPr marL="2286000" lvl="4" indent="-565150">
              <a:spcBef>
                <a:spcPts val="0"/>
              </a:spcBef>
              <a:spcAft>
                <a:spcPts val="0"/>
              </a:spcAft>
              <a:buSzPts val="5300"/>
              <a:buChar char="○"/>
              <a:defRPr sz="5300"/>
            </a:lvl5pPr>
            <a:lvl6pPr marL="2743200" lvl="5" indent="-565150">
              <a:spcBef>
                <a:spcPts val="0"/>
              </a:spcBef>
              <a:spcAft>
                <a:spcPts val="0"/>
              </a:spcAft>
              <a:buSzPts val="5300"/>
              <a:buChar char="■"/>
              <a:defRPr sz="5300"/>
            </a:lvl6pPr>
            <a:lvl7pPr marL="3200400" lvl="6" indent="-565150">
              <a:spcBef>
                <a:spcPts val="0"/>
              </a:spcBef>
              <a:spcAft>
                <a:spcPts val="0"/>
              </a:spcAft>
              <a:buSzPts val="5300"/>
              <a:buChar char="●"/>
              <a:defRPr sz="5300"/>
            </a:lvl7pPr>
            <a:lvl8pPr marL="3657600" lvl="7" indent="-565150">
              <a:spcBef>
                <a:spcPts val="0"/>
              </a:spcBef>
              <a:spcAft>
                <a:spcPts val="0"/>
              </a:spcAft>
              <a:buSzPts val="5300"/>
              <a:buChar char="○"/>
              <a:defRPr sz="5300"/>
            </a:lvl8pPr>
            <a:lvl9pPr marL="4114800" lvl="8" indent="-565150">
              <a:spcBef>
                <a:spcPts val="0"/>
              </a:spcBef>
              <a:spcAft>
                <a:spcPts val="0"/>
              </a:spcAft>
              <a:buSzPts val="5300"/>
              <a:buChar char="■"/>
              <a:defRPr sz="53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5220157" y="8066317"/>
            <a:ext cx="12597900" cy="23911500"/>
          </a:xfrm>
          <a:prstGeom prst="rect">
            <a:avLst/>
          </a:prstGeom>
        </p:spPr>
        <p:txBody>
          <a:bodyPr spcFirstLastPara="1" wrap="square" lIns="400025" tIns="400025" rIns="400025" bIns="400025" anchor="t" anchorCtr="0">
            <a:normAutofit/>
          </a:bodyPr>
          <a:lstStyle>
            <a:lvl1pPr marL="457200" lvl="0" indent="-622300">
              <a:spcBef>
                <a:spcPts val="0"/>
              </a:spcBef>
              <a:spcAft>
                <a:spcPts val="0"/>
              </a:spcAft>
              <a:buSzPts val="6200"/>
              <a:buChar char="●"/>
              <a:defRPr sz="6200"/>
            </a:lvl1pPr>
            <a:lvl2pPr marL="914400" lvl="1" indent="-565150">
              <a:spcBef>
                <a:spcPts val="0"/>
              </a:spcBef>
              <a:spcAft>
                <a:spcPts val="0"/>
              </a:spcAft>
              <a:buSzPts val="5300"/>
              <a:buChar char="○"/>
              <a:defRPr sz="5300"/>
            </a:lvl2pPr>
            <a:lvl3pPr marL="1371600" lvl="2" indent="-565150">
              <a:spcBef>
                <a:spcPts val="0"/>
              </a:spcBef>
              <a:spcAft>
                <a:spcPts val="0"/>
              </a:spcAft>
              <a:buSzPts val="5300"/>
              <a:buChar char="■"/>
              <a:defRPr sz="5300"/>
            </a:lvl3pPr>
            <a:lvl4pPr marL="1828800" lvl="3" indent="-565150">
              <a:spcBef>
                <a:spcPts val="0"/>
              </a:spcBef>
              <a:spcAft>
                <a:spcPts val="0"/>
              </a:spcAft>
              <a:buSzPts val="5300"/>
              <a:buChar char="●"/>
              <a:defRPr sz="5300"/>
            </a:lvl4pPr>
            <a:lvl5pPr marL="2286000" lvl="4" indent="-565150">
              <a:spcBef>
                <a:spcPts val="0"/>
              </a:spcBef>
              <a:spcAft>
                <a:spcPts val="0"/>
              </a:spcAft>
              <a:buSzPts val="5300"/>
              <a:buChar char="○"/>
              <a:defRPr sz="5300"/>
            </a:lvl5pPr>
            <a:lvl6pPr marL="2743200" lvl="5" indent="-565150">
              <a:spcBef>
                <a:spcPts val="0"/>
              </a:spcBef>
              <a:spcAft>
                <a:spcPts val="0"/>
              </a:spcAft>
              <a:buSzPts val="5300"/>
              <a:buChar char="■"/>
              <a:defRPr sz="5300"/>
            </a:lvl6pPr>
            <a:lvl7pPr marL="3200400" lvl="6" indent="-565150">
              <a:spcBef>
                <a:spcPts val="0"/>
              </a:spcBef>
              <a:spcAft>
                <a:spcPts val="0"/>
              </a:spcAft>
              <a:buSzPts val="5300"/>
              <a:buChar char="●"/>
              <a:defRPr sz="5300"/>
            </a:lvl7pPr>
            <a:lvl8pPr marL="3657600" lvl="7" indent="-565150">
              <a:spcBef>
                <a:spcPts val="0"/>
              </a:spcBef>
              <a:spcAft>
                <a:spcPts val="0"/>
              </a:spcAft>
              <a:buSzPts val="5300"/>
              <a:buChar char="○"/>
              <a:defRPr sz="5300"/>
            </a:lvl8pPr>
            <a:lvl9pPr marL="4114800" lvl="8" indent="-565150">
              <a:spcBef>
                <a:spcPts val="0"/>
              </a:spcBef>
              <a:spcAft>
                <a:spcPts val="0"/>
              </a:spcAft>
              <a:buSzPts val="5300"/>
              <a:buChar char="■"/>
              <a:defRPr sz="53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26684906" y="32638438"/>
            <a:ext cx="1728000" cy="2755500"/>
          </a:xfrm>
          <a:prstGeom prst="rect">
            <a:avLst/>
          </a:prstGeom>
        </p:spPr>
        <p:txBody>
          <a:bodyPr spcFirstLastPara="1" wrap="square" lIns="400025" tIns="400025" rIns="400025" bIns="4000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981732" y="3114786"/>
            <a:ext cx="26836500" cy="4008000"/>
          </a:xfrm>
          <a:prstGeom prst="rect">
            <a:avLst/>
          </a:prstGeom>
        </p:spPr>
        <p:txBody>
          <a:bodyPr spcFirstLastPara="1" wrap="square" lIns="400025" tIns="400025" rIns="400025" bIns="4000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26684906" y="32638438"/>
            <a:ext cx="1728000" cy="2755500"/>
          </a:xfrm>
          <a:prstGeom prst="rect">
            <a:avLst/>
          </a:prstGeom>
        </p:spPr>
        <p:txBody>
          <a:bodyPr spcFirstLastPara="1" wrap="square" lIns="400025" tIns="400025" rIns="400025" bIns="4000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981732" y="3888714"/>
            <a:ext cx="8844300" cy="5289000"/>
          </a:xfrm>
          <a:prstGeom prst="rect">
            <a:avLst/>
          </a:prstGeom>
        </p:spPr>
        <p:txBody>
          <a:bodyPr spcFirstLastPara="1" wrap="square" lIns="400025" tIns="400025" rIns="400025" bIns="4000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1pPr>
            <a:lvl2pPr lvl="1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2pPr>
            <a:lvl3pPr lvl="2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3pPr>
            <a:lvl4pPr lvl="3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4pPr>
            <a:lvl5pPr lvl="4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5pPr>
            <a:lvl6pPr lvl="5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6pPr>
            <a:lvl7pPr lvl="6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7pPr>
            <a:lvl8pPr lvl="7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8pPr>
            <a:lvl9pPr lvl="8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981732" y="9725984"/>
            <a:ext cx="8844300" cy="22252500"/>
          </a:xfrm>
          <a:prstGeom prst="rect">
            <a:avLst/>
          </a:prstGeom>
        </p:spPr>
        <p:txBody>
          <a:bodyPr spcFirstLastPara="1" wrap="square" lIns="400025" tIns="400025" rIns="400025" bIns="400025" anchor="t" anchorCtr="0">
            <a:normAutofit/>
          </a:bodyPr>
          <a:lstStyle>
            <a:lvl1pPr marL="457200" lvl="0" indent="-565150">
              <a:spcBef>
                <a:spcPts val="0"/>
              </a:spcBef>
              <a:spcAft>
                <a:spcPts val="0"/>
              </a:spcAft>
              <a:buSzPts val="5300"/>
              <a:buChar char="●"/>
              <a:defRPr sz="5300"/>
            </a:lvl1pPr>
            <a:lvl2pPr marL="914400" lvl="1" indent="-565150">
              <a:spcBef>
                <a:spcPts val="0"/>
              </a:spcBef>
              <a:spcAft>
                <a:spcPts val="0"/>
              </a:spcAft>
              <a:buSzPts val="5300"/>
              <a:buChar char="○"/>
              <a:defRPr sz="5300"/>
            </a:lvl2pPr>
            <a:lvl3pPr marL="1371600" lvl="2" indent="-565150">
              <a:spcBef>
                <a:spcPts val="0"/>
              </a:spcBef>
              <a:spcAft>
                <a:spcPts val="0"/>
              </a:spcAft>
              <a:buSzPts val="5300"/>
              <a:buChar char="■"/>
              <a:defRPr sz="5300"/>
            </a:lvl3pPr>
            <a:lvl4pPr marL="1828800" lvl="3" indent="-565150">
              <a:spcBef>
                <a:spcPts val="0"/>
              </a:spcBef>
              <a:spcAft>
                <a:spcPts val="0"/>
              </a:spcAft>
              <a:buSzPts val="5300"/>
              <a:buChar char="●"/>
              <a:defRPr sz="5300"/>
            </a:lvl4pPr>
            <a:lvl5pPr marL="2286000" lvl="4" indent="-565150">
              <a:spcBef>
                <a:spcPts val="0"/>
              </a:spcBef>
              <a:spcAft>
                <a:spcPts val="0"/>
              </a:spcAft>
              <a:buSzPts val="5300"/>
              <a:buChar char="○"/>
              <a:defRPr sz="5300"/>
            </a:lvl5pPr>
            <a:lvl6pPr marL="2743200" lvl="5" indent="-565150">
              <a:spcBef>
                <a:spcPts val="0"/>
              </a:spcBef>
              <a:spcAft>
                <a:spcPts val="0"/>
              </a:spcAft>
              <a:buSzPts val="5300"/>
              <a:buChar char="■"/>
              <a:defRPr sz="5300"/>
            </a:lvl6pPr>
            <a:lvl7pPr marL="3200400" lvl="6" indent="-565150">
              <a:spcBef>
                <a:spcPts val="0"/>
              </a:spcBef>
              <a:spcAft>
                <a:spcPts val="0"/>
              </a:spcAft>
              <a:buSzPts val="5300"/>
              <a:buChar char="●"/>
              <a:defRPr sz="5300"/>
            </a:lvl7pPr>
            <a:lvl8pPr marL="3657600" lvl="7" indent="-565150">
              <a:spcBef>
                <a:spcPts val="0"/>
              </a:spcBef>
              <a:spcAft>
                <a:spcPts val="0"/>
              </a:spcAft>
              <a:buSzPts val="5300"/>
              <a:buChar char="○"/>
              <a:defRPr sz="5300"/>
            </a:lvl8pPr>
            <a:lvl9pPr marL="4114800" lvl="8" indent="-565150">
              <a:spcBef>
                <a:spcPts val="0"/>
              </a:spcBef>
              <a:spcAft>
                <a:spcPts val="0"/>
              </a:spcAft>
              <a:buSzPts val="5300"/>
              <a:buChar char="■"/>
              <a:defRPr sz="53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26684906" y="32638438"/>
            <a:ext cx="1728000" cy="2755500"/>
          </a:xfrm>
          <a:prstGeom prst="rect">
            <a:avLst/>
          </a:prstGeom>
        </p:spPr>
        <p:txBody>
          <a:bodyPr spcFirstLastPara="1" wrap="square" lIns="400025" tIns="400025" rIns="400025" bIns="4000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544094" y="3150656"/>
            <a:ext cx="20055900" cy="28632000"/>
          </a:xfrm>
          <a:prstGeom prst="rect">
            <a:avLst/>
          </a:prstGeom>
        </p:spPr>
        <p:txBody>
          <a:bodyPr spcFirstLastPara="1" wrap="square" lIns="400025" tIns="400025" rIns="400025" bIns="4000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0"/>
              <a:buNone/>
              <a:defRPr sz="21000"/>
            </a:lvl1pPr>
            <a:lvl2pPr lvl="1">
              <a:spcBef>
                <a:spcPts val="0"/>
              </a:spcBef>
              <a:spcAft>
                <a:spcPts val="0"/>
              </a:spcAft>
              <a:buSzPts val="21000"/>
              <a:buNone/>
              <a:defRPr sz="21000"/>
            </a:lvl2pPr>
            <a:lvl3pPr lvl="2">
              <a:spcBef>
                <a:spcPts val="0"/>
              </a:spcBef>
              <a:spcAft>
                <a:spcPts val="0"/>
              </a:spcAft>
              <a:buSzPts val="21000"/>
              <a:buNone/>
              <a:defRPr sz="21000"/>
            </a:lvl3pPr>
            <a:lvl4pPr lvl="3">
              <a:spcBef>
                <a:spcPts val="0"/>
              </a:spcBef>
              <a:spcAft>
                <a:spcPts val="0"/>
              </a:spcAft>
              <a:buSzPts val="21000"/>
              <a:buNone/>
              <a:defRPr sz="21000"/>
            </a:lvl4pPr>
            <a:lvl5pPr lvl="4">
              <a:spcBef>
                <a:spcPts val="0"/>
              </a:spcBef>
              <a:spcAft>
                <a:spcPts val="0"/>
              </a:spcAft>
              <a:buSzPts val="21000"/>
              <a:buNone/>
              <a:defRPr sz="21000"/>
            </a:lvl5pPr>
            <a:lvl6pPr lvl="5">
              <a:spcBef>
                <a:spcPts val="0"/>
              </a:spcBef>
              <a:spcAft>
                <a:spcPts val="0"/>
              </a:spcAft>
              <a:buSzPts val="21000"/>
              <a:buNone/>
              <a:defRPr sz="21000"/>
            </a:lvl6pPr>
            <a:lvl7pPr lvl="6">
              <a:spcBef>
                <a:spcPts val="0"/>
              </a:spcBef>
              <a:spcAft>
                <a:spcPts val="0"/>
              </a:spcAft>
              <a:buSzPts val="21000"/>
              <a:buNone/>
              <a:defRPr sz="21000"/>
            </a:lvl7pPr>
            <a:lvl8pPr lvl="7">
              <a:spcBef>
                <a:spcPts val="0"/>
              </a:spcBef>
              <a:spcAft>
                <a:spcPts val="0"/>
              </a:spcAft>
              <a:buSzPts val="21000"/>
              <a:buNone/>
              <a:defRPr sz="21000"/>
            </a:lvl8pPr>
            <a:lvl9pPr lvl="8">
              <a:spcBef>
                <a:spcPts val="0"/>
              </a:spcBef>
              <a:spcAft>
                <a:spcPts val="0"/>
              </a:spcAft>
              <a:buSzPts val="21000"/>
              <a:buNone/>
              <a:defRPr sz="210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26684906" y="32638438"/>
            <a:ext cx="1728000" cy="2755500"/>
          </a:xfrm>
          <a:prstGeom prst="rect">
            <a:avLst/>
          </a:prstGeom>
        </p:spPr>
        <p:txBody>
          <a:bodyPr spcFirstLastPara="1" wrap="square" lIns="400025" tIns="400025" rIns="400025" bIns="4000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4400000" y="-875"/>
            <a:ext cx="14400000" cy="360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00025" tIns="400025" rIns="400025" bIns="400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6220" y="8631146"/>
            <a:ext cx="12741000" cy="10375500"/>
          </a:xfrm>
          <a:prstGeom prst="rect">
            <a:avLst/>
          </a:prstGeom>
        </p:spPr>
        <p:txBody>
          <a:bodyPr spcFirstLastPara="1" wrap="square" lIns="400025" tIns="400025" rIns="400025" bIns="4000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836220" y="19619073"/>
            <a:ext cx="12741000" cy="8644500"/>
          </a:xfrm>
          <a:prstGeom prst="rect">
            <a:avLst/>
          </a:prstGeom>
        </p:spPr>
        <p:txBody>
          <a:bodyPr spcFirstLastPara="1" wrap="square" lIns="400025" tIns="400025" rIns="400025" bIns="4000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5557480" y="5067892"/>
            <a:ext cx="12085200" cy="25863000"/>
          </a:xfrm>
          <a:prstGeom prst="rect">
            <a:avLst/>
          </a:prstGeom>
        </p:spPr>
        <p:txBody>
          <a:bodyPr spcFirstLastPara="1" wrap="square" lIns="400025" tIns="400025" rIns="400025" bIns="400025" anchor="ctr" anchorCtr="0">
            <a:normAutofit/>
          </a:bodyPr>
          <a:lstStyle>
            <a:lvl1pPr marL="457200" lvl="0" indent="-730250">
              <a:spcBef>
                <a:spcPts val="0"/>
              </a:spcBef>
              <a:spcAft>
                <a:spcPts val="0"/>
              </a:spcAft>
              <a:buSzPts val="7900"/>
              <a:buChar char="●"/>
              <a:defRPr/>
            </a:lvl1pPr>
            <a:lvl2pPr marL="914400" lvl="1" indent="-622300">
              <a:spcBef>
                <a:spcPts val="0"/>
              </a:spcBef>
              <a:spcAft>
                <a:spcPts val="0"/>
              </a:spcAft>
              <a:buSzPts val="6200"/>
              <a:buChar char="○"/>
              <a:defRPr/>
            </a:lvl2pPr>
            <a:lvl3pPr marL="1371600" lvl="2" indent="-622300">
              <a:spcBef>
                <a:spcPts val="0"/>
              </a:spcBef>
              <a:spcAft>
                <a:spcPts val="0"/>
              </a:spcAft>
              <a:buSzPts val="6200"/>
              <a:buChar char="■"/>
              <a:defRPr/>
            </a:lvl3pPr>
            <a:lvl4pPr marL="1828800" lvl="3" indent="-622300">
              <a:spcBef>
                <a:spcPts val="0"/>
              </a:spcBef>
              <a:spcAft>
                <a:spcPts val="0"/>
              </a:spcAft>
              <a:buSzPts val="6200"/>
              <a:buChar char="●"/>
              <a:defRPr/>
            </a:lvl4pPr>
            <a:lvl5pPr marL="2286000" lvl="4" indent="-622300">
              <a:spcBef>
                <a:spcPts val="0"/>
              </a:spcBef>
              <a:spcAft>
                <a:spcPts val="0"/>
              </a:spcAft>
              <a:buSzPts val="6200"/>
              <a:buChar char="○"/>
              <a:defRPr/>
            </a:lvl5pPr>
            <a:lvl6pPr marL="2743200" lvl="5" indent="-622300">
              <a:spcBef>
                <a:spcPts val="0"/>
              </a:spcBef>
              <a:spcAft>
                <a:spcPts val="0"/>
              </a:spcAft>
              <a:buSzPts val="6200"/>
              <a:buChar char="■"/>
              <a:defRPr/>
            </a:lvl6pPr>
            <a:lvl7pPr marL="3200400" lvl="6" indent="-622300">
              <a:spcBef>
                <a:spcPts val="0"/>
              </a:spcBef>
              <a:spcAft>
                <a:spcPts val="0"/>
              </a:spcAft>
              <a:buSzPts val="6200"/>
              <a:buChar char="●"/>
              <a:defRPr/>
            </a:lvl7pPr>
            <a:lvl8pPr marL="3657600" lvl="7" indent="-622300">
              <a:spcBef>
                <a:spcPts val="0"/>
              </a:spcBef>
              <a:spcAft>
                <a:spcPts val="0"/>
              </a:spcAft>
              <a:buSzPts val="6200"/>
              <a:buChar char="○"/>
              <a:defRPr/>
            </a:lvl8pPr>
            <a:lvl9pPr marL="4114800" lvl="8" indent="-622300">
              <a:spcBef>
                <a:spcPts val="0"/>
              </a:spcBef>
              <a:spcAft>
                <a:spcPts val="0"/>
              </a:spcAft>
              <a:buSzPts val="6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26684906" y="32638438"/>
            <a:ext cx="1728000" cy="2755500"/>
          </a:xfrm>
          <a:prstGeom prst="rect">
            <a:avLst/>
          </a:prstGeom>
        </p:spPr>
        <p:txBody>
          <a:bodyPr spcFirstLastPara="1" wrap="square" lIns="400025" tIns="400025" rIns="400025" bIns="4000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981732" y="29610324"/>
            <a:ext cx="18893700" cy="4234500"/>
          </a:xfrm>
          <a:prstGeom prst="rect">
            <a:avLst/>
          </a:prstGeom>
        </p:spPr>
        <p:txBody>
          <a:bodyPr spcFirstLastPara="1" wrap="square" lIns="400025" tIns="400025" rIns="400025" bIns="4000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26684906" y="32638438"/>
            <a:ext cx="1728000" cy="2755500"/>
          </a:xfrm>
          <a:prstGeom prst="rect">
            <a:avLst/>
          </a:prstGeom>
        </p:spPr>
        <p:txBody>
          <a:bodyPr spcFirstLastPara="1" wrap="square" lIns="400025" tIns="400025" rIns="400025" bIns="4000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81732" y="3114786"/>
            <a:ext cx="26836500" cy="4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0025" tIns="400025" rIns="400025" bIns="4000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00"/>
              <a:buNone/>
              <a:defRPr sz="121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00"/>
              <a:buNone/>
              <a:defRPr sz="12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00"/>
              <a:buNone/>
              <a:defRPr sz="12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00"/>
              <a:buNone/>
              <a:defRPr sz="12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00"/>
              <a:buNone/>
              <a:defRPr sz="12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00"/>
              <a:buNone/>
              <a:defRPr sz="12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00"/>
              <a:buNone/>
              <a:defRPr sz="12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00"/>
              <a:buNone/>
              <a:defRPr sz="12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00"/>
              <a:buNone/>
              <a:defRPr sz="1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81732" y="8066317"/>
            <a:ext cx="26836500" cy="239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0025" tIns="400025" rIns="400025" bIns="400025" anchor="t" anchorCtr="0">
            <a:normAutofit/>
          </a:bodyPr>
          <a:lstStyle>
            <a:lvl1pPr marL="457200" lvl="0" indent="-730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900"/>
              <a:buChar char="●"/>
              <a:defRPr sz="7900">
                <a:solidFill>
                  <a:schemeClr val="dk2"/>
                </a:solidFill>
              </a:defRPr>
            </a:lvl1pPr>
            <a:lvl2pPr marL="914400" lvl="1" indent="-622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Char char="○"/>
              <a:defRPr sz="6200">
                <a:solidFill>
                  <a:schemeClr val="dk2"/>
                </a:solidFill>
              </a:defRPr>
            </a:lvl2pPr>
            <a:lvl3pPr marL="1371600" lvl="2" indent="-622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Char char="■"/>
              <a:defRPr sz="6200">
                <a:solidFill>
                  <a:schemeClr val="dk2"/>
                </a:solidFill>
              </a:defRPr>
            </a:lvl3pPr>
            <a:lvl4pPr marL="1828800" lvl="3" indent="-622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Char char="●"/>
              <a:defRPr sz="6200">
                <a:solidFill>
                  <a:schemeClr val="dk2"/>
                </a:solidFill>
              </a:defRPr>
            </a:lvl4pPr>
            <a:lvl5pPr marL="2286000" lvl="4" indent="-622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Char char="○"/>
              <a:defRPr sz="6200">
                <a:solidFill>
                  <a:schemeClr val="dk2"/>
                </a:solidFill>
              </a:defRPr>
            </a:lvl5pPr>
            <a:lvl6pPr marL="2743200" lvl="5" indent="-622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Char char="■"/>
              <a:defRPr sz="6200">
                <a:solidFill>
                  <a:schemeClr val="dk2"/>
                </a:solidFill>
              </a:defRPr>
            </a:lvl6pPr>
            <a:lvl7pPr marL="3200400" lvl="6" indent="-622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Char char="●"/>
              <a:defRPr sz="6200">
                <a:solidFill>
                  <a:schemeClr val="dk2"/>
                </a:solidFill>
              </a:defRPr>
            </a:lvl7pPr>
            <a:lvl8pPr marL="3657600" lvl="7" indent="-622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Char char="○"/>
              <a:defRPr sz="6200">
                <a:solidFill>
                  <a:schemeClr val="dk2"/>
                </a:solidFill>
              </a:defRPr>
            </a:lvl8pPr>
            <a:lvl9pPr marL="4114800" lvl="8" indent="-622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Char char="■"/>
              <a:defRPr sz="6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6684906" y="32638438"/>
            <a:ext cx="1728000" cy="27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0025" tIns="400025" rIns="400025" bIns="400025" anchor="ctr" anchorCtr="0">
            <a:normAutofit/>
          </a:bodyPr>
          <a:lstStyle>
            <a:lvl1pPr lvl="0" algn="r">
              <a:buNone/>
              <a:defRPr sz="4300">
                <a:solidFill>
                  <a:schemeClr val="dk2"/>
                </a:solidFill>
              </a:defRPr>
            </a:lvl1pPr>
            <a:lvl2pPr lvl="1" algn="r">
              <a:buNone/>
              <a:defRPr sz="4300">
                <a:solidFill>
                  <a:schemeClr val="dk2"/>
                </a:solidFill>
              </a:defRPr>
            </a:lvl2pPr>
            <a:lvl3pPr lvl="2" algn="r">
              <a:buNone/>
              <a:defRPr sz="4300">
                <a:solidFill>
                  <a:schemeClr val="dk2"/>
                </a:solidFill>
              </a:defRPr>
            </a:lvl3pPr>
            <a:lvl4pPr lvl="3" algn="r">
              <a:buNone/>
              <a:defRPr sz="4300">
                <a:solidFill>
                  <a:schemeClr val="dk2"/>
                </a:solidFill>
              </a:defRPr>
            </a:lvl4pPr>
            <a:lvl5pPr lvl="4" algn="r">
              <a:buNone/>
              <a:defRPr sz="4300">
                <a:solidFill>
                  <a:schemeClr val="dk2"/>
                </a:solidFill>
              </a:defRPr>
            </a:lvl5pPr>
            <a:lvl6pPr lvl="5" algn="r">
              <a:buNone/>
              <a:defRPr sz="4300">
                <a:solidFill>
                  <a:schemeClr val="dk2"/>
                </a:solidFill>
              </a:defRPr>
            </a:lvl6pPr>
            <a:lvl7pPr lvl="6" algn="r">
              <a:buNone/>
              <a:defRPr sz="4300">
                <a:solidFill>
                  <a:schemeClr val="dk2"/>
                </a:solidFill>
              </a:defRPr>
            </a:lvl7pPr>
            <a:lvl8pPr lvl="7" algn="r">
              <a:buNone/>
              <a:defRPr sz="4300">
                <a:solidFill>
                  <a:schemeClr val="dk2"/>
                </a:solidFill>
              </a:defRPr>
            </a:lvl8pPr>
            <a:lvl9pPr lvl="8" algn="r">
              <a:buNone/>
              <a:defRPr sz="4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jp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chart" Target="../charts/chart1.xml"/><Relationship Id="rId10" Type="http://schemas.openxmlformats.org/officeDocument/2006/relationships/image" Target="../media/image6.jpg"/><Relationship Id="rId4" Type="http://schemas.openxmlformats.org/officeDocument/2006/relationships/hyperlink" Target="https://doi.org/10.3389/fpls.2023.1232589" TargetMode="Externa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3"/>
          <p:cNvCxnSpPr/>
          <p:nvPr/>
        </p:nvCxnSpPr>
        <p:spPr>
          <a:xfrm>
            <a:off x="-159450" y="4525025"/>
            <a:ext cx="29382300" cy="0"/>
          </a:xfrm>
          <a:prstGeom prst="straightConnector1">
            <a:avLst/>
          </a:prstGeom>
          <a:noFill/>
          <a:ln w="1143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55;p13"/>
          <p:cNvSpPr txBox="1"/>
          <p:nvPr/>
        </p:nvSpPr>
        <p:spPr>
          <a:xfrm>
            <a:off x="436300" y="481262"/>
            <a:ext cx="27478500" cy="3978827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300125" tIns="150025" rIns="300125" bIns="150025" anchor="b" anchorCtr="0">
            <a:normAutofit fontScale="85000" lnSpcReduction="2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GERMINAÇÃO DE SEMENTES CRIOULAS: IDENTIDADE CULTURAL E A SOCIOBIODIVERSIDADE NA REGIÃO PAMEPEANA</a:t>
            </a:r>
            <a:endParaRPr sz="5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ctr">
              <a:lnSpc>
                <a:spcPct val="85000"/>
              </a:lnSpc>
            </a:pPr>
            <a:r>
              <a:rPr lang="es" sz="33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Caio Vinicius Sant’ana de Souza</a:t>
            </a:r>
            <a:r>
              <a:rPr lang="es" sz="3300" baseline="30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1*</a:t>
            </a:r>
            <a:r>
              <a:rPr lang="es" sz="33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Sebastian</a:t>
            </a:r>
            <a:r>
              <a:rPr lang="es" sz="3300" dirty="0">
                <a:solidFill>
                  <a:schemeClr val="dk1"/>
                </a:solidFill>
                <a:latin typeface="Raleway"/>
                <a:sym typeface="Raleway"/>
              </a:rPr>
              <a:t> G</a:t>
            </a:r>
            <a:r>
              <a:rPr lang="es-MX" sz="3300" dirty="0" err="1">
                <a:solidFill>
                  <a:schemeClr val="dk1"/>
                </a:solidFill>
                <a:latin typeface="Raleway"/>
              </a:rPr>
              <a:t>üida</a:t>
            </a:r>
            <a:r>
              <a:rPr lang="es" sz="3300" baseline="30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 </a:t>
            </a:r>
            <a:r>
              <a:rPr lang="pt-BR" sz="3300" baseline="30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*</a:t>
            </a:r>
            <a:r>
              <a:rPr lang="pt-BR" sz="33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pt-BR" sz="3300" u="sng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Adriana Carla Dias Trevisan³</a:t>
            </a:r>
            <a:r>
              <a:rPr lang="pt-BR" sz="3300" u="sng" baseline="30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 baseline="300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aseline="30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1,3 </a:t>
            </a:r>
            <a:r>
              <a:rPr lang="es" sz="33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Grupo de Pesquisa Ecos do Pampa- UERGS; </a:t>
            </a:r>
            <a:r>
              <a:rPr lang="es" sz="3300" baseline="30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 </a:t>
            </a:r>
            <a:r>
              <a:rPr lang="es" sz="33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Biblioteca de Semillas Sede Rivera – CeNUR – Universidad de La República</a:t>
            </a: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" sz="3300" baseline="300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ctr">
              <a:lnSpc>
                <a:spcPct val="120000"/>
              </a:lnSpc>
              <a:buClr>
                <a:schemeClr val="dk1"/>
              </a:buClr>
              <a:buSzPts val="1100"/>
            </a:pPr>
            <a:r>
              <a:rPr lang="pt-BR" sz="3300" dirty="0">
                <a:solidFill>
                  <a:schemeClr val="dk1"/>
                </a:solidFill>
                <a:latin typeface="Raleway"/>
                <a:sym typeface="Raleway"/>
              </a:rPr>
              <a:t>*adriana-Trevisan@uerg.edu.br</a:t>
            </a:r>
            <a:endParaRPr sz="3300" dirty="0">
              <a:solidFill>
                <a:schemeClr val="dk1"/>
              </a:solidFill>
              <a:latin typeface="Raleway"/>
              <a:sym typeface="Raleway"/>
            </a:endParaRPr>
          </a:p>
        </p:txBody>
      </p:sp>
      <p:cxnSp>
        <p:nvCxnSpPr>
          <p:cNvPr id="56" name="Google Shape;56;p13"/>
          <p:cNvCxnSpPr/>
          <p:nvPr/>
        </p:nvCxnSpPr>
        <p:spPr>
          <a:xfrm>
            <a:off x="-6425" y="29885350"/>
            <a:ext cx="29382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" name="Google Shape;57;p13"/>
          <p:cNvSpPr/>
          <p:nvPr/>
        </p:nvSpPr>
        <p:spPr>
          <a:xfrm>
            <a:off x="3407885" y="30169766"/>
            <a:ext cx="3526866" cy="688027"/>
          </a:xfrm>
          <a:prstGeom prst="roundRect">
            <a:avLst>
              <a:gd name="adj" fmla="val 50000"/>
            </a:avLst>
          </a:prstGeom>
          <a:solidFill>
            <a:srgbClr val="D838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3592893" y="30092106"/>
            <a:ext cx="2944800" cy="7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4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Bibliografia</a:t>
            </a:r>
            <a:r>
              <a:rPr lang="es" sz="43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endParaRPr b="1" dirty="0">
              <a:solidFill>
                <a:schemeClr val="lt1"/>
              </a:solidFill>
            </a:endParaRPr>
          </a:p>
        </p:txBody>
      </p:sp>
      <p:cxnSp>
        <p:nvCxnSpPr>
          <p:cNvPr id="59" name="Google Shape;59;p13"/>
          <p:cNvCxnSpPr/>
          <p:nvPr/>
        </p:nvCxnSpPr>
        <p:spPr>
          <a:xfrm>
            <a:off x="14387975" y="5177450"/>
            <a:ext cx="12300" cy="2470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0" name="Google Shape;60;p13"/>
          <p:cNvGrpSpPr/>
          <p:nvPr/>
        </p:nvGrpSpPr>
        <p:grpSpPr>
          <a:xfrm>
            <a:off x="706476" y="5151500"/>
            <a:ext cx="3923732" cy="629373"/>
            <a:chOff x="14796625" y="344039"/>
            <a:chExt cx="2855700" cy="642545"/>
          </a:xfrm>
        </p:grpSpPr>
        <p:sp>
          <p:nvSpPr>
            <p:cNvPr id="61" name="Google Shape;61;p13"/>
            <p:cNvSpPr/>
            <p:nvPr/>
          </p:nvSpPr>
          <p:spPr>
            <a:xfrm>
              <a:off x="14796625" y="344350"/>
              <a:ext cx="2855700" cy="628800"/>
            </a:xfrm>
            <a:prstGeom prst="roundRect">
              <a:avLst>
                <a:gd name="adj" fmla="val 50000"/>
              </a:avLst>
            </a:prstGeom>
            <a:solidFill>
              <a:srgbClr val="D83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15093968" y="344039"/>
              <a:ext cx="2295600" cy="642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3400" b="1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Introdução</a:t>
              </a:r>
              <a:endParaRPr b="1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63" name="Google Shape;63;p13"/>
          <p:cNvGrpSpPr/>
          <p:nvPr/>
        </p:nvGrpSpPr>
        <p:grpSpPr>
          <a:xfrm>
            <a:off x="501734" y="17705253"/>
            <a:ext cx="3923732" cy="700443"/>
            <a:chOff x="14796625" y="344350"/>
            <a:chExt cx="2855700" cy="715102"/>
          </a:xfrm>
        </p:grpSpPr>
        <p:sp>
          <p:nvSpPr>
            <p:cNvPr id="64" name="Google Shape;64;p13"/>
            <p:cNvSpPr/>
            <p:nvPr/>
          </p:nvSpPr>
          <p:spPr>
            <a:xfrm>
              <a:off x="14796625" y="344350"/>
              <a:ext cx="2855700" cy="628800"/>
            </a:xfrm>
            <a:prstGeom prst="roundRect">
              <a:avLst>
                <a:gd name="adj" fmla="val 50000"/>
              </a:avLst>
            </a:prstGeom>
            <a:solidFill>
              <a:srgbClr val="D83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15076674" y="416852"/>
              <a:ext cx="2295600" cy="64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3400" b="1" dirty="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Metodologia</a:t>
              </a:r>
              <a:endParaRPr b="1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66" name="Google Shape;66;p13"/>
          <p:cNvGrpSpPr/>
          <p:nvPr/>
        </p:nvGrpSpPr>
        <p:grpSpPr>
          <a:xfrm>
            <a:off x="15158863" y="5149775"/>
            <a:ext cx="3791100" cy="632875"/>
            <a:chOff x="151575" y="18733975"/>
            <a:chExt cx="3791100" cy="632875"/>
          </a:xfrm>
        </p:grpSpPr>
        <p:sp>
          <p:nvSpPr>
            <p:cNvPr id="67" name="Google Shape;67;p13"/>
            <p:cNvSpPr/>
            <p:nvPr/>
          </p:nvSpPr>
          <p:spPr>
            <a:xfrm>
              <a:off x="151575" y="18738050"/>
              <a:ext cx="3791100" cy="628800"/>
            </a:xfrm>
            <a:prstGeom prst="roundRect">
              <a:avLst>
                <a:gd name="adj" fmla="val 50000"/>
              </a:avLst>
            </a:prstGeom>
            <a:solidFill>
              <a:srgbClr val="D83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661375" y="18733975"/>
              <a:ext cx="2944800" cy="62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3400" b="1" dirty="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Resultados</a:t>
              </a:r>
              <a:endParaRPr b="1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69" name="Google Shape;69;p13"/>
          <p:cNvGrpSpPr/>
          <p:nvPr/>
        </p:nvGrpSpPr>
        <p:grpSpPr>
          <a:xfrm>
            <a:off x="15054874" y="18907097"/>
            <a:ext cx="3923732" cy="629373"/>
            <a:chOff x="14796625" y="344039"/>
            <a:chExt cx="2855700" cy="642545"/>
          </a:xfrm>
        </p:grpSpPr>
        <p:sp>
          <p:nvSpPr>
            <p:cNvPr id="70" name="Google Shape;70;p13"/>
            <p:cNvSpPr/>
            <p:nvPr/>
          </p:nvSpPr>
          <p:spPr>
            <a:xfrm>
              <a:off x="14796625" y="344350"/>
              <a:ext cx="2855700" cy="628800"/>
            </a:xfrm>
            <a:prstGeom prst="roundRect">
              <a:avLst>
                <a:gd name="adj" fmla="val 50000"/>
              </a:avLst>
            </a:prstGeom>
            <a:solidFill>
              <a:srgbClr val="D83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15093968" y="344039"/>
              <a:ext cx="2295600" cy="642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3400" b="1" dirty="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Conclusões</a:t>
              </a:r>
              <a:endParaRPr b="1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72" name="Google Shape;72;p13"/>
          <p:cNvGrpSpPr/>
          <p:nvPr/>
        </p:nvGrpSpPr>
        <p:grpSpPr>
          <a:xfrm>
            <a:off x="678826" y="12812480"/>
            <a:ext cx="2855700" cy="629400"/>
            <a:chOff x="14796625" y="344050"/>
            <a:chExt cx="2855700" cy="629400"/>
          </a:xfrm>
        </p:grpSpPr>
        <p:sp>
          <p:nvSpPr>
            <p:cNvPr id="73" name="Google Shape;73;p13"/>
            <p:cNvSpPr/>
            <p:nvPr/>
          </p:nvSpPr>
          <p:spPr>
            <a:xfrm>
              <a:off x="14796625" y="344350"/>
              <a:ext cx="2855700" cy="628800"/>
            </a:xfrm>
            <a:prstGeom prst="roundRect">
              <a:avLst>
                <a:gd name="adj" fmla="val 50000"/>
              </a:avLst>
            </a:prstGeom>
            <a:solidFill>
              <a:srgbClr val="D83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 txBox="1"/>
            <p:nvPr/>
          </p:nvSpPr>
          <p:spPr>
            <a:xfrm>
              <a:off x="15236575" y="344050"/>
              <a:ext cx="2153100" cy="62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3400" b="1" dirty="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Objetivo</a:t>
              </a:r>
              <a:endParaRPr b="1" dirty="0">
                <a:solidFill>
                  <a:schemeClr val="lt1"/>
                </a:solidFill>
              </a:endParaRPr>
            </a:p>
          </p:txBody>
        </p:sp>
      </p:grpSp>
      <p:sp>
        <p:nvSpPr>
          <p:cNvPr id="75" name="Google Shape;75;p13"/>
          <p:cNvSpPr txBox="1"/>
          <p:nvPr/>
        </p:nvSpPr>
        <p:spPr>
          <a:xfrm>
            <a:off x="436300" y="6046596"/>
            <a:ext cx="13026900" cy="6414542"/>
          </a:xfrm>
          <a:prstGeom prst="rect">
            <a:avLst/>
          </a:prstGeom>
          <a:noFill/>
          <a:ln w="28575" cap="flat" cmpd="sng">
            <a:noFill/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/>
            <a:r>
              <a:rPr lang="es-MX" sz="3400" dirty="0">
                <a:solidFill>
                  <a:schemeClr val="dk2"/>
                </a:solidFill>
                <a:latin typeface="Montserrat"/>
              </a:rPr>
              <a:t>As sementes crioulas são variedades adaptadas as condições ambientais de suas regiões. Essas sementes são essenciais para a manutenção da agrobiodiversidades, fortalecendo a autonomia dos processos produtivos e conservando o legado cultural das comunidades (Rivas et. al, 2023). Na região do Pampa, entre Brasil e Uruguai, elas desempenham um papel crucial na agricultura sustentável, resistindo a pressão das monoculturas e do uso intensivo de agrotóxicos. Um estudo realizado com três variedades crioulas (amendoim, milho e feijão) evidenciou a importância dessas sementes na conservação da biodiversidade agrícola e cultural.</a:t>
            </a:r>
          </a:p>
        </p:txBody>
      </p:sp>
      <p:sp>
        <p:nvSpPr>
          <p:cNvPr id="76" name="Google Shape;76;p13"/>
          <p:cNvSpPr txBox="1"/>
          <p:nvPr/>
        </p:nvSpPr>
        <p:spPr>
          <a:xfrm>
            <a:off x="15325679" y="10280139"/>
            <a:ext cx="12395312" cy="7890261"/>
          </a:xfrm>
          <a:prstGeom prst="rect">
            <a:avLst/>
          </a:prstGeom>
          <a:noFill/>
          <a:ln w="28575" cap="flat" cmpd="sng">
            <a:noFill/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/>
            <a:endParaRPr lang="pt-PT" sz="3400" dirty="0">
              <a:solidFill>
                <a:schemeClr val="dk2"/>
              </a:solidFill>
              <a:latin typeface="Montserrat"/>
            </a:endParaRPr>
          </a:p>
          <a:p>
            <a:pPr algn="just"/>
            <a:endParaRPr lang="pt-PT" sz="3400" dirty="0">
              <a:solidFill>
                <a:schemeClr val="dk2"/>
              </a:solidFill>
              <a:latin typeface="Montserrat"/>
            </a:endParaRPr>
          </a:p>
          <a:p>
            <a:pPr algn="just"/>
            <a:endParaRPr lang="pt-PT" sz="3400" dirty="0">
              <a:solidFill>
                <a:schemeClr val="dk2"/>
              </a:solidFill>
              <a:latin typeface="Montserrat"/>
            </a:endParaRPr>
          </a:p>
          <a:p>
            <a:pPr algn="just"/>
            <a:endParaRPr lang="pt-PT" sz="3400" dirty="0">
              <a:solidFill>
                <a:schemeClr val="dk2"/>
              </a:solidFill>
              <a:latin typeface="Montserrat"/>
            </a:endParaRPr>
          </a:p>
          <a:p>
            <a:pPr algn="just"/>
            <a:endParaRPr lang="pt-PT" sz="3400" dirty="0">
              <a:solidFill>
                <a:schemeClr val="dk2"/>
              </a:solidFill>
              <a:latin typeface="Montserrat"/>
            </a:endParaRPr>
          </a:p>
          <a:p>
            <a:pPr algn="just"/>
            <a:endParaRPr lang="pt-PT" sz="3400" dirty="0">
              <a:solidFill>
                <a:schemeClr val="dk2"/>
              </a:solidFill>
              <a:latin typeface="Montserrat"/>
            </a:endParaRPr>
          </a:p>
          <a:p>
            <a:pPr algn="just"/>
            <a:endParaRPr lang="pt-PT" sz="3400" dirty="0">
              <a:solidFill>
                <a:schemeClr val="dk2"/>
              </a:solidFill>
              <a:latin typeface="Montserrat"/>
            </a:endParaRPr>
          </a:p>
          <a:p>
            <a:pPr algn="just"/>
            <a:endParaRPr lang="pt-PT" sz="3400" dirty="0">
              <a:solidFill>
                <a:schemeClr val="dk2"/>
              </a:solidFill>
              <a:latin typeface="Montserrat"/>
            </a:endParaRPr>
          </a:p>
          <a:p>
            <a:pPr algn="just"/>
            <a:endParaRPr lang="pt-PT" sz="3400" dirty="0">
              <a:solidFill>
                <a:schemeClr val="dk2"/>
              </a:solidFill>
              <a:latin typeface="Montserrat"/>
            </a:endParaRPr>
          </a:p>
          <a:p>
            <a:pPr algn="just"/>
            <a:endParaRPr lang="pt-PT" sz="1800" dirty="0">
              <a:solidFill>
                <a:schemeClr val="dk2"/>
              </a:solidFill>
              <a:latin typeface="Montserrat"/>
            </a:endParaRPr>
          </a:p>
          <a:p>
            <a:pPr algn="just"/>
            <a:endParaRPr lang="pt-PT" sz="1800" dirty="0">
              <a:solidFill>
                <a:schemeClr val="dk2"/>
              </a:solidFill>
              <a:latin typeface="Montserrat"/>
            </a:endParaRPr>
          </a:p>
          <a:p>
            <a:pPr algn="just"/>
            <a:endParaRPr lang="pt-PT" sz="1800" dirty="0">
              <a:solidFill>
                <a:schemeClr val="dk2"/>
              </a:solidFill>
              <a:latin typeface="Montserrat"/>
            </a:endParaRPr>
          </a:p>
          <a:p>
            <a:pPr algn="just"/>
            <a:endParaRPr lang="pt-PT" sz="1800" dirty="0">
              <a:solidFill>
                <a:schemeClr val="dk2"/>
              </a:solidFill>
              <a:latin typeface="Montserrat"/>
            </a:endParaRPr>
          </a:p>
          <a:p>
            <a:pPr algn="just"/>
            <a:endParaRPr lang="pt-PT" sz="1800" dirty="0">
              <a:solidFill>
                <a:schemeClr val="dk2"/>
              </a:solidFill>
              <a:latin typeface="Montserrat"/>
            </a:endParaRPr>
          </a:p>
          <a:p>
            <a:pPr algn="just"/>
            <a:endParaRPr lang="pt-PT" sz="1800" dirty="0">
              <a:solidFill>
                <a:schemeClr val="dk2"/>
              </a:solidFill>
              <a:latin typeface="Montserrat"/>
            </a:endParaRPr>
          </a:p>
          <a:p>
            <a:pPr algn="just"/>
            <a:endParaRPr lang="pt-PT" sz="1800" dirty="0">
              <a:solidFill>
                <a:schemeClr val="dk2"/>
              </a:solidFill>
              <a:latin typeface="Montserrat"/>
            </a:endParaRPr>
          </a:p>
          <a:p>
            <a:pPr algn="just"/>
            <a:endParaRPr lang="pt-PT" sz="1800" dirty="0">
              <a:solidFill>
                <a:schemeClr val="dk2"/>
              </a:solidFill>
              <a:latin typeface="Montserrat"/>
            </a:endParaRPr>
          </a:p>
          <a:p>
            <a:pPr algn="just"/>
            <a:endParaRPr lang="pt-PT" sz="1800" dirty="0">
              <a:solidFill>
                <a:schemeClr val="dk2"/>
              </a:solidFill>
              <a:latin typeface="Montserrat"/>
            </a:endParaRPr>
          </a:p>
          <a:p>
            <a:pPr algn="just"/>
            <a:r>
              <a:rPr lang="es-ES" sz="1800" dirty="0">
                <a:solidFill>
                  <a:schemeClr val="dk2"/>
                </a:solidFill>
                <a:latin typeface="Montserrat"/>
              </a:rPr>
              <a:t>Figura 1.  Germinabilidade e tempo médio de germinação de diferentes lotes de sementes crioulas da Biblioteca de Sementes da Universidade da República do Uruguai.</a:t>
            </a:r>
            <a:endParaRPr lang="pt-BR" sz="1800" dirty="0">
              <a:solidFill>
                <a:schemeClr val="dk2"/>
              </a:solidFill>
              <a:latin typeface="Montserrat"/>
            </a:endParaRPr>
          </a:p>
          <a:p>
            <a:pPr algn="just"/>
            <a:r>
              <a:rPr lang="es-ES" sz="1800" dirty="0">
                <a:solidFill>
                  <a:schemeClr val="dk2"/>
                </a:solidFill>
                <a:latin typeface="Montserrat"/>
              </a:rPr>
              <a:t>Fonte: Caio souza (2024).</a:t>
            </a:r>
            <a:endParaRPr lang="pt-BR" sz="1800" dirty="0">
              <a:solidFill>
                <a:schemeClr val="dk2"/>
              </a:solidFill>
              <a:latin typeface="Montserrat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394828" y="13742751"/>
            <a:ext cx="13026900" cy="3456331"/>
          </a:xfrm>
          <a:prstGeom prst="rect">
            <a:avLst/>
          </a:prstGeom>
          <a:noFill/>
          <a:ln w="28575" cap="flat" cmpd="sng">
            <a:noFill/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>
              <a:defRPr sz="3400">
                <a:solidFill>
                  <a:schemeClr val="dk2"/>
                </a:solidFill>
                <a:latin typeface="Montserrat"/>
              </a:defRPr>
            </a:lvl1pPr>
          </a:lstStyle>
          <a:p>
            <a:r>
              <a:rPr lang="pt-BR" sz="3300" dirty="0">
                <a:sym typeface="Montserrat"/>
              </a:rPr>
              <a:t>O presente trabalho teve como objetivo a valorização da</a:t>
            </a:r>
            <a:r>
              <a:rPr lang="pt-BR" sz="3300" dirty="0"/>
              <a:t> iniciativa do Banco de Sementes Crioulas da Universidade da República do Uruguai a partir de estudos da germinação e vigor de três variedades crioulas da região de Santana do Livramento (BR) e Rivera (UY): </a:t>
            </a:r>
            <a:r>
              <a:rPr lang="pt-BR" sz="3300" i="1" dirty="0"/>
              <a:t>Arachis hypogaea </a:t>
            </a:r>
            <a:r>
              <a:rPr lang="pt-BR" sz="3300" dirty="0"/>
              <a:t>(amendoim); </a:t>
            </a:r>
            <a:r>
              <a:rPr lang="pt-BR" sz="3300" i="1" dirty="0"/>
              <a:t>Zea </a:t>
            </a:r>
            <a:r>
              <a:rPr lang="pt-BR" sz="3300" i="1" dirty="0" err="1"/>
              <a:t>mays</a:t>
            </a:r>
            <a:r>
              <a:rPr lang="pt-BR" sz="3300" i="1" dirty="0"/>
              <a:t> </a:t>
            </a:r>
            <a:r>
              <a:rPr lang="pt-BR" sz="3300" dirty="0"/>
              <a:t>(milho catete); </a:t>
            </a:r>
            <a:r>
              <a:rPr lang="pt-BR" sz="3300" i="1" dirty="0"/>
              <a:t>Canavalia ensiformis </a:t>
            </a:r>
            <a:r>
              <a:rPr lang="pt-BR" sz="3300" dirty="0"/>
              <a:t>(feijão-de-porco).  </a:t>
            </a:r>
            <a:endParaRPr lang="pt-BR" sz="3300" dirty="0">
              <a:sym typeface="Montserrat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602487" y="18476712"/>
            <a:ext cx="13026900" cy="2553254"/>
          </a:xfrm>
          <a:prstGeom prst="rect">
            <a:avLst/>
          </a:prstGeom>
          <a:noFill/>
          <a:ln w="28575" cap="flat" cmpd="sng">
            <a:noFill/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>
              <a:defRPr sz="3400">
                <a:solidFill>
                  <a:schemeClr val="dk2"/>
                </a:solidFill>
                <a:latin typeface="Montserrat"/>
              </a:defRPr>
            </a:lvl1pPr>
          </a:lstStyle>
          <a:p>
            <a:r>
              <a:rPr lang="pt-PT" dirty="0"/>
              <a:t>As métricas observadas no experimento foram: geminabilidade (G) em percentagem, índice de velocidade de germinação (IVG) e tempo médio de germinação, em dias (Maguire, 1962). </a:t>
            </a:r>
            <a:endParaRPr lang="pt-PT" sz="1800" dirty="0"/>
          </a:p>
          <a:p>
            <a:pPr algn="just"/>
            <a:r>
              <a:rPr lang="es-ES" sz="1800" dirty="0">
                <a:solidFill>
                  <a:schemeClr val="dk2"/>
                </a:solidFill>
                <a:latin typeface="Montserrat"/>
              </a:rPr>
              <a:t>.</a:t>
            </a:r>
          </a:p>
        </p:txBody>
      </p:sp>
      <p:sp>
        <p:nvSpPr>
          <p:cNvPr id="79" name="Google Shape;79;p13"/>
          <p:cNvSpPr txBox="1"/>
          <p:nvPr/>
        </p:nvSpPr>
        <p:spPr>
          <a:xfrm>
            <a:off x="15188157" y="19548048"/>
            <a:ext cx="12471900" cy="6849684"/>
          </a:xfrm>
          <a:prstGeom prst="rect">
            <a:avLst/>
          </a:prstGeom>
          <a:noFill/>
          <a:ln w="28575" cap="flat" cmpd="sng">
            <a:noFill/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/>
            <a:r>
              <a:rPr lang="pt-PT" sz="3400" dirty="0">
                <a:solidFill>
                  <a:schemeClr val="dk2"/>
                </a:solidFill>
                <a:latin typeface="Montserrat"/>
              </a:rPr>
              <a:t>Este estudo evidencia a importância do conhecimento das sementes crioulas para conservação da biodiversidade agrícola e cultural no Bioma Pampa. As variedades. O amendoim e o milho obtiveram dados semelhentes, tanto na taxa quanto no tempo de germinação, contudo, o feijão-de-porco, apesar de sua germinabilidade ter sido inferior, obteve a menor velocidade de germinação. Neste sentido, os dados do IVG corroboram as percepções das/dos agricultoras/es de que, por gerar rapidamente uma grande quantidade de biomassa, é importante para o uso para cobertura do solo, além de sua capacidade intrínseca de fixação de nitrogênio.</a:t>
            </a:r>
          </a:p>
        </p:txBody>
      </p:sp>
      <p:sp>
        <p:nvSpPr>
          <p:cNvPr id="80" name="Google Shape;80;p13"/>
          <p:cNvSpPr txBox="1"/>
          <p:nvPr/>
        </p:nvSpPr>
        <p:spPr>
          <a:xfrm>
            <a:off x="3284176" y="30643846"/>
            <a:ext cx="24073458" cy="2290525"/>
          </a:xfrm>
          <a:prstGeom prst="rect">
            <a:avLst/>
          </a:prstGeom>
          <a:noFill/>
          <a:ln w="28575" cap="flat" cmpd="sng">
            <a:noFill/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None/>
            </a:pPr>
            <a:r>
              <a:rPr lang="es" sz="28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Maguire, J. D. (1962) Speed of germination – aid in selectionand evalution for seedling emergence and vigo. </a:t>
            </a:r>
            <a:r>
              <a:rPr lang="es" sz="2800" i="1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CropSicience</a:t>
            </a:r>
            <a:r>
              <a:rPr lang="es" sz="28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1: 176-177.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sz="28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Rivas, M.; VIDAL, R.; NEITZKE, R. S.; PRIORI, D.; ALMEIDA, N.; ANTUNES, I. F.; GALVÁN, G. A.; BARBIERI, R. L.  (2023) </a:t>
            </a:r>
            <a:r>
              <a:rPr lang="pt-BR" sz="28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Diversity</a:t>
            </a:r>
            <a:r>
              <a:rPr lang="pt-BR" sz="28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 </a:t>
            </a:r>
            <a:r>
              <a:rPr lang="pt-BR" sz="28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of</a:t>
            </a:r>
            <a:r>
              <a:rPr lang="pt-BR" sz="28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 </a:t>
            </a:r>
            <a:r>
              <a:rPr lang="pt-BR" sz="28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vegetable</a:t>
            </a:r>
            <a:r>
              <a:rPr lang="pt-BR" sz="28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 </a:t>
            </a:r>
            <a:r>
              <a:rPr lang="pt-BR" sz="28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landraces</a:t>
            </a:r>
            <a:r>
              <a:rPr lang="pt-BR" sz="28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 in </a:t>
            </a:r>
            <a:r>
              <a:rPr lang="pt-BR" sz="28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the</a:t>
            </a:r>
            <a:r>
              <a:rPr lang="pt-BR" sz="28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 Pampa </a:t>
            </a:r>
            <a:r>
              <a:rPr lang="pt-BR" sz="28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biome</a:t>
            </a:r>
            <a:r>
              <a:rPr lang="pt-BR" sz="28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 </a:t>
            </a:r>
            <a:r>
              <a:rPr lang="pt-BR" sz="28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of</a:t>
            </a:r>
            <a:r>
              <a:rPr lang="pt-BR" sz="28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 </a:t>
            </a:r>
            <a:r>
              <a:rPr lang="pt-BR" sz="28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Brazil</a:t>
            </a:r>
            <a:r>
              <a:rPr lang="pt-BR" sz="28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 </a:t>
            </a:r>
            <a:r>
              <a:rPr lang="pt-BR" sz="28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and</a:t>
            </a:r>
            <a:r>
              <a:rPr lang="pt-BR" sz="28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 Uruguay: </a:t>
            </a:r>
            <a:r>
              <a:rPr lang="pt-BR" sz="28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utilization</a:t>
            </a:r>
            <a:r>
              <a:rPr lang="pt-BR" sz="28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 </a:t>
            </a:r>
            <a:r>
              <a:rPr lang="pt-BR" sz="28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and</a:t>
            </a:r>
            <a:r>
              <a:rPr lang="pt-BR" sz="28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 </a:t>
            </a:r>
            <a:r>
              <a:rPr lang="pt-BR" sz="28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conservation</a:t>
            </a:r>
            <a:r>
              <a:rPr lang="pt-BR" sz="28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 </a:t>
            </a:r>
            <a:r>
              <a:rPr lang="pt-BR" sz="28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strategies</a:t>
            </a:r>
            <a:r>
              <a:rPr lang="pt-BR" sz="28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. </a:t>
            </a:r>
            <a:r>
              <a:rPr lang="pt-BR" sz="28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Frontiers</a:t>
            </a:r>
            <a:r>
              <a:rPr lang="pt-BR" sz="28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 in Plant Science, v. 14, n. </a:t>
            </a:r>
            <a:r>
              <a:rPr lang="pt-BR" sz="28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November</a:t>
            </a:r>
            <a:r>
              <a:rPr lang="pt-BR" sz="28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, p. 1–26. DOI: </a:t>
            </a:r>
            <a:r>
              <a:rPr lang="pt-BR" sz="28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https://doi.org/10.3389/fpls.2023.1232589</a:t>
            </a:r>
            <a:endParaRPr lang="pt-BR" sz="2800" dirty="0">
              <a:solidFill>
                <a:schemeClr val="dk1"/>
              </a:solidFill>
              <a:highlight>
                <a:srgbClr val="FFFFFF"/>
              </a:highlight>
              <a:latin typeface="Montserrat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53E8E0E-A7E9-5AFC-CABD-4724BFB61B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0034197"/>
              </p:ext>
            </p:extLst>
          </p:nvPr>
        </p:nvGraphicFramePr>
        <p:xfrm>
          <a:off x="15325050" y="10215202"/>
          <a:ext cx="12106950" cy="6855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id="{787A15C7-25CC-A027-7936-DCE2DC6D63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76" y="20874309"/>
            <a:ext cx="12784274" cy="7634116"/>
          </a:xfrm>
          <a:prstGeom prst="rect">
            <a:avLst/>
          </a:prstGeom>
          <a:ln>
            <a:noFill/>
          </a:ln>
        </p:spPr>
      </p:pic>
      <p:sp>
        <p:nvSpPr>
          <p:cNvPr id="5" name="Google Shape;78;p13">
            <a:extLst>
              <a:ext uri="{FF2B5EF4-FFF2-40B4-BE49-F238E27FC236}">
                <a16:creationId xmlns:a16="http://schemas.microsoft.com/office/drawing/2014/main" id="{D03E3053-1ECC-2CFA-70F5-B8FDE8CAFA42}"/>
              </a:ext>
            </a:extLst>
          </p:cNvPr>
          <p:cNvSpPr txBox="1"/>
          <p:nvPr/>
        </p:nvSpPr>
        <p:spPr>
          <a:xfrm>
            <a:off x="706476" y="28263167"/>
            <a:ext cx="13026900" cy="1224024"/>
          </a:xfrm>
          <a:prstGeom prst="rect">
            <a:avLst/>
          </a:prstGeom>
          <a:noFill/>
          <a:ln w="28575" cap="flat" cmpd="sng">
            <a:noFill/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>
              <a:defRPr sz="3400">
                <a:solidFill>
                  <a:schemeClr val="dk2"/>
                </a:solidFill>
                <a:latin typeface="Montserrat"/>
              </a:defRPr>
            </a:lvl1pPr>
          </a:lstStyle>
          <a:p>
            <a:endParaRPr lang="pt-PT" sz="1800" dirty="0"/>
          </a:p>
          <a:p>
            <a:pPr algn="just"/>
            <a:r>
              <a:rPr lang="pt-PT" sz="1800" dirty="0">
                <a:solidFill>
                  <a:schemeClr val="dk2"/>
                </a:solidFill>
                <a:latin typeface="Montserrat"/>
              </a:rPr>
              <a:t>Figura 2. Registros de imagens do processo de germinação das três variedades trabalhadas. 1. </a:t>
            </a:r>
            <a:r>
              <a:rPr lang="pt-PT" sz="1800" i="1" dirty="0">
                <a:solidFill>
                  <a:schemeClr val="dk2"/>
                </a:solidFill>
                <a:latin typeface="Montserrat"/>
              </a:rPr>
              <a:t>Arachis hypogaea </a:t>
            </a:r>
            <a:r>
              <a:rPr lang="pt-PT" sz="1800" dirty="0">
                <a:solidFill>
                  <a:schemeClr val="dk2"/>
                </a:solidFill>
                <a:latin typeface="Montserrat"/>
              </a:rPr>
              <a:t>(amendoim) ; 2</a:t>
            </a:r>
            <a:r>
              <a:rPr lang="pt-PT" sz="1800" i="1" dirty="0">
                <a:solidFill>
                  <a:schemeClr val="dk2"/>
                </a:solidFill>
                <a:latin typeface="Montserrat"/>
              </a:rPr>
              <a:t>.Zea mays </a:t>
            </a:r>
            <a:r>
              <a:rPr lang="pt-PT" sz="1800" dirty="0">
                <a:solidFill>
                  <a:schemeClr val="dk2"/>
                </a:solidFill>
                <a:latin typeface="Montserrat"/>
              </a:rPr>
              <a:t>(milho catete) ; 3. </a:t>
            </a:r>
            <a:r>
              <a:rPr lang="pt-PT" sz="1800" i="1" dirty="0">
                <a:solidFill>
                  <a:schemeClr val="dk2"/>
                </a:solidFill>
                <a:latin typeface="Montserrat"/>
              </a:rPr>
              <a:t>Canavalia ensiformis </a:t>
            </a:r>
            <a:r>
              <a:rPr lang="pt-PT" sz="1800" dirty="0">
                <a:solidFill>
                  <a:schemeClr val="dk2"/>
                </a:solidFill>
                <a:latin typeface="Montserrat"/>
              </a:rPr>
              <a:t>(feijão-de-porco).</a:t>
            </a:r>
            <a:endParaRPr lang="pt-BR" sz="1800" dirty="0">
              <a:solidFill>
                <a:schemeClr val="dk2"/>
              </a:solidFill>
              <a:latin typeface="Montserrat"/>
            </a:endParaRPr>
          </a:p>
          <a:p>
            <a:pPr algn="just"/>
            <a:r>
              <a:rPr lang="es-ES" sz="1800" dirty="0">
                <a:solidFill>
                  <a:schemeClr val="dk2"/>
                </a:solidFill>
                <a:latin typeface="Montserrat"/>
              </a:rPr>
              <a:t>Fonte: Caio souza (2024).</a:t>
            </a:r>
          </a:p>
        </p:txBody>
      </p:sp>
      <p:sp>
        <p:nvSpPr>
          <p:cNvPr id="6" name="Google Shape;76;p13">
            <a:extLst>
              <a:ext uri="{FF2B5EF4-FFF2-40B4-BE49-F238E27FC236}">
                <a16:creationId xmlns:a16="http://schemas.microsoft.com/office/drawing/2014/main" id="{A4AF9523-A96C-1080-2116-7F4817B4A0E5}"/>
              </a:ext>
            </a:extLst>
          </p:cNvPr>
          <p:cNvSpPr txBox="1"/>
          <p:nvPr/>
        </p:nvSpPr>
        <p:spPr>
          <a:xfrm>
            <a:off x="15226451" y="5936375"/>
            <a:ext cx="12395312" cy="4164191"/>
          </a:xfrm>
          <a:prstGeom prst="rect">
            <a:avLst/>
          </a:prstGeom>
          <a:noFill/>
          <a:ln w="28575" cap="flat" cmpd="sng">
            <a:noFill/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/>
            <a:r>
              <a:rPr lang="pt-PT" sz="3400" dirty="0">
                <a:solidFill>
                  <a:schemeClr val="dk2"/>
                </a:solidFill>
                <a:latin typeface="Montserrat"/>
              </a:rPr>
              <a:t>A percentagem e tempo de germinação podem ser observados na Figura 1. As safras de amendoim apresentaram diferença de germinação de 0,71 %, com desvios de 6,34 % (2021) e 9,48% (2023). O milho teve 56,43 % de germinação (desvio 13 %) e o feijão de porco 42,50 % (desvio 6,45 %). O indice de velocidade de germiniação (IVG) foi 0,45 para amaendoim, 0,42 para o milho e 0,16 para o feijão de porco.</a:t>
            </a:r>
          </a:p>
        </p:txBody>
      </p:sp>
      <p:grpSp>
        <p:nvGrpSpPr>
          <p:cNvPr id="7" name="Google Shape;69;p13">
            <a:extLst>
              <a:ext uri="{FF2B5EF4-FFF2-40B4-BE49-F238E27FC236}">
                <a16:creationId xmlns:a16="http://schemas.microsoft.com/office/drawing/2014/main" id="{D0172D42-6B5B-1FFF-E440-B30350E83677}"/>
              </a:ext>
            </a:extLst>
          </p:cNvPr>
          <p:cNvGrpSpPr/>
          <p:nvPr/>
        </p:nvGrpSpPr>
        <p:grpSpPr>
          <a:xfrm>
            <a:off x="15054874" y="26809317"/>
            <a:ext cx="5269141" cy="642287"/>
            <a:chOff x="14783071" y="344350"/>
            <a:chExt cx="2869254" cy="717895"/>
          </a:xfrm>
        </p:grpSpPr>
        <p:sp>
          <p:nvSpPr>
            <p:cNvPr id="8" name="Google Shape;70;p13">
              <a:extLst>
                <a:ext uri="{FF2B5EF4-FFF2-40B4-BE49-F238E27FC236}">
                  <a16:creationId xmlns:a16="http://schemas.microsoft.com/office/drawing/2014/main" id="{A2591451-6F24-A708-18FA-BB6595DEE516}"/>
                </a:ext>
              </a:extLst>
            </p:cNvPr>
            <p:cNvSpPr/>
            <p:nvPr/>
          </p:nvSpPr>
          <p:spPr>
            <a:xfrm>
              <a:off x="14796625" y="344350"/>
              <a:ext cx="2855700" cy="628800"/>
            </a:xfrm>
            <a:prstGeom prst="roundRect">
              <a:avLst>
                <a:gd name="adj" fmla="val 50000"/>
              </a:avLst>
            </a:prstGeom>
            <a:solidFill>
              <a:srgbClr val="D83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1;p13">
              <a:extLst>
                <a:ext uri="{FF2B5EF4-FFF2-40B4-BE49-F238E27FC236}">
                  <a16:creationId xmlns:a16="http://schemas.microsoft.com/office/drawing/2014/main" id="{C3B8E507-239D-476E-77BB-BB33C9A6947B}"/>
                </a:ext>
              </a:extLst>
            </p:cNvPr>
            <p:cNvSpPr txBox="1"/>
            <p:nvPr/>
          </p:nvSpPr>
          <p:spPr>
            <a:xfrm>
              <a:off x="14783071" y="358784"/>
              <a:ext cx="2482530" cy="7034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3400" b="1" dirty="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Realização e apoio</a:t>
              </a:r>
              <a:endParaRPr b="1" dirty="0">
                <a:solidFill>
                  <a:schemeClr val="lt1"/>
                </a:solidFill>
              </a:endParaRPr>
            </a:p>
          </p:txBody>
        </p:sp>
      </p:grpSp>
      <p:pic>
        <p:nvPicPr>
          <p:cNvPr id="10" name="Imagem 9" descr="Logotipo, nome da empresa&#10;&#10;Descrição gerada automaticamente">
            <a:extLst>
              <a:ext uri="{FF2B5EF4-FFF2-40B4-BE49-F238E27FC236}">
                <a16:creationId xmlns:a16="http://schemas.microsoft.com/office/drawing/2014/main" id="{CDECC035-4274-E814-324E-2FB39C2AD2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58863" y="27858489"/>
            <a:ext cx="2267751" cy="1603199"/>
          </a:xfrm>
          <a:prstGeom prst="rect">
            <a:avLst/>
          </a:prstGeom>
        </p:spPr>
      </p:pic>
      <p:pic>
        <p:nvPicPr>
          <p:cNvPr id="11" name="Imagem 10" descr="Logotipo&#10;&#10;Descrição gerada automaticamente com confiança média">
            <a:extLst>
              <a:ext uri="{FF2B5EF4-FFF2-40B4-BE49-F238E27FC236}">
                <a16:creationId xmlns:a16="http://schemas.microsoft.com/office/drawing/2014/main" id="{986C4F8D-3D78-57D5-102B-83C95C8ADE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92913" y="27988766"/>
            <a:ext cx="2174480" cy="1179223"/>
          </a:xfrm>
          <a:prstGeom prst="rect">
            <a:avLst/>
          </a:prstGeom>
        </p:spPr>
      </p:pic>
      <p:pic>
        <p:nvPicPr>
          <p:cNvPr id="12" name="Picture 4" descr="Nenhuma descrição de foto disponível.">
            <a:extLst>
              <a:ext uri="{FF2B5EF4-FFF2-40B4-BE49-F238E27FC236}">
                <a16:creationId xmlns:a16="http://schemas.microsoft.com/office/drawing/2014/main" id="{2B8DF8D7-F479-A188-8BFF-5D4A624C4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6918" y="27733620"/>
            <a:ext cx="1597636" cy="159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4111D75F-4A3E-912E-4FDB-E81BDE0632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80811" y="27713636"/>
            <a:ext cx="3961459" cy="18130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663</Words>
  <Application>Microsoft Office PowerPoint</Application>
  <PresentationFormat>Personalizar</PresentationFormat>
  <Paragraphs>46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Montserrat</vt:lpstr>
      <vt:lpstr>Raleway</vt:lpstr>
      <vt:lpstr>Simple Light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OMEN</dc:creator>
  <cp:lastModifiedBy>Ecos Pampa</cp:lastModifiedBy>
  <cp:revision>9</cp:revision>
  <dcterms:modified xsi:type="dcterms:W3CDTF">2024-10-16T15:26:33Z</dcterms:modified>
</cp:coreProperties>
</file>