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68" r:id="rId4"/>
    <p:sldId id="266" r:id="rId5"/>
    <p:sldId id="267" r:id="rId6"/>
    <p:sldId id="264" r:id="rId7"/>
    <p:sldId id="260" r:id="rId8"/>
    <p:sldId id="270" r:id="rId9"/>
    <p:sldId id="269" r:id="rId10"/>
    <p:sldId id="271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31" autoAdjust="0"/>
  </p:normalViewPr>
  <p:slideViewPr>
    <p:cSldViewPr snapToGrid="0">
      <p:cViewPr varScale="1">
        <p:scale>
          <a:sx n="60" d="100"/>
          <a:sy n="60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8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015B6-ED28-449F-B052-A449256C4F3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EC0319F-4150-4962-8738-6B1E2D10216B}">
      <dgm:prSet phldrT="[Texto]" custT="1"/>
      <dgm:spPr/>
      <dgm:t>
        <a:bodyPr/>
        <a:lstStyle/>
        <a:p>
          <a:pPr>
            <a:buNone/>
          </a:pP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En 2021 la colectiva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Semilla Asfáltica </a:t>
          </a: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recibió financiamiento  de la Secretaría de Cultura.</a:t>
          </a:r>
          <a:endParaRPr lang="es-MX" sz="1500" b="0" i="0" u="none" strike="noStrike" kern="1200" cap="none" dirty="0">
            <a:solidFill>
              <a:srgbClr val="FFFFFF"/>
            </a:solidFill>
            <a:latin typeface="Montserrat"/>
            <a:ea typeface="Montserrat"/>
            <a:cs typeface="Montserrat"/>
            <a:sym typeface="Arial"/>
          </a:endParaRPr>
        </a:p>
      </dgm:t>
    </dgm:pt>
    <dgm:pt modelId="{2D848D8E-B0FB-46E6-B3D0-1AE15AE1FC9D}" type="parTrans" cxnId="{4883CBB5-1822-4263-B5EE-A8A45EF8B1DF}">
      <dgm:prSet/>
      <dgm:spPr/>
      <dgm:t>
        <a:bodyPr/>
        <a:lstStyle/>
        <a:p>
          <a:endParaRPr lang="es-MX"/>
        </a:p>
      </dgm:t>
    </dgm:pt>
    <dgm:pt modelId="{33E0A890-7B6D-4DB6-8820-86661382DE54}" type="sibTrans" cxnId="{4883CBB5-1822-4263-B5EE-A8A45EF8B1DF}">
      <dgm:prSet/>
      <dgm:spPr/>
      <dgm:t>
        <a:bodyPr/>
        <a:lstStyle/>
        <a:p>
          <a:endParaRPr lang="es-MX"/>
        </a:p>
      </dgm:t>
    </dgm:pt>
    <dgm:pt modelId="{E7192A20-6090-4B71-92BE-4744BA4CAB55}">
      <dgm:prSet phldrT="[Texto]"/>
      <dgm:spPr/>
      <dgm:t>
        <a:bodyPr/>
        <a:lstStyle/>
        <a:p>
          <a:r>
            <a:rPr lang="es-MX" b="0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El </a:t>
          </a:r>
          <a:r>
            <a:rPr lang="es-MX" b="1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Huerto Comunitario “La Bahía”</a:t>
          </a:r>
          <a:r>
            <a:rPr lang="es-MX" b="0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 se inicia en el Centro Comunitario San Luis </a:t>
          </a:r>
          <a:r>
            <a:rPr lang="es-MX" b="0" i="0" u="none" strike="noStrike" cap="none" dirty="0" err="1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Guanella</a:t>
          </a:r>
          <a:r>
            <a:rPr lang="es-MX" b="0" i="0" u="none" strike="noStrike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.</a:t>
          </a:r>
          <a:endParaRPr lang="es-MX" dirty="0"/>
        </a:p>
      </dgm:t>
    </dgm:pt>
    <dgm:pt modelId="{E9DE65BC-2E08-4C65-A538-A327E7B267E0}" type="parTrans" cxnId="{1B528728-36A0-47CC-9481-15EB667119C2}">
      <dgm:prSet/>
      <dgm:spPr/>
      <dgm:t>
        <a:bodyPr/>
        <a:lstStyle/>
        <a:p>
          <a:endParaRPr lang="es-MX"/>
        </a:p>
      </dgm:t>
    </dgm:pt>
    <dgm:pt modelId="{E0700627-C540-43BE-846B-82D7D21A3011}" type="sibTrans" cxnId="{1B528728-36A0-47CC-9481-15EB667119C2}">
      <dgm:prSet/>
      <dgm:spPr/>
      <dgm:t>
        <a:bodyPr/>
        <a:lstStyle/>
        <a:p>
          <a:endParaRPr lang="es-MX"/>
        </a:p>
      </dgm:t>
    </dgm:pt>
    <dgm:pt modelId="{32D146CE-C686-4927-8C45-4E0959E4D1E3}">
      <dgm:prSet phldrT="[Texto]" custT="1"/>
      <dgm:spPr/>
      <dgm:t>
        <a:bodyPr/>
        <a:lstStyle/>
        <a:p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Fomentar la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convivencia</a:t>
          </a: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, fortalecer el trabajo en equipo y propiciar la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autogestión.</a:t>
          </a:r>
          <a:endParaRPr lang="es-MX" sz="1500" b="0" i="0" u="none" strike="noStrike" kern="1200" cap="none" dirty="0">
            <a:solidFill>
              <a:srgbClr val="FFFFFF"/>
            </a:solidFill>
            <a:latin typeface="Montserrat"/>
            <a:ea typeface="Montserrat"/>
            <a:cs typeface="Montserrat"/>
          </a:endParaRPr>
        </a:p>
      </dgm:t>
    </dgm:pt>
    <dgm:pt modelId="{70E3EB97-7B11-4BEF-A6AB-68B759B0EEB7}" type="parTrans" cxnId="{7E27D2BE-B8E2-494F-BB6D-F70C4229750A}">
      <dgm:prSet/>
      <dgm:spPr/>
      <dgm:t>
        <a:bodyPr/>
        <a:lstStyle/>
        <a:p>
          <a:endParaRPr lang="es-MX"/>
        </a:p>
      </dgm:t>
    </dgm:pt>
    <dgm:pt modelId="{6E92D670-A2CD-42F2-8CF8-A752BACCCAF7}" type="sibTrans" cxnId="{7E27D2BE-B8E2-494F-BB6D-F70C4229750A}">
      <dgm:prSet/>
      <dgm:spPr/>
      <dgm:t>
        <a:bodyPr/>
        <a:lstStyle/>
        <a:p>
          <a:endParaRPr lang="es-MX"/>
        </a:p>
      </dgm:t>
    </dgm:pt>
    <dgm:pt modelId="{9FD52475-19A3-4A89-BF21-AAE6ADD1FA5F}" type="pres">
      <dgm:prSet presAssocID="{974015B6-ED28-449F-B052-A449256C4F33}" presName="Name0" presStyleCnt="0">
        <dgm:presLayoutVars>
          <dgm:chMax val="7"/>
          <dgm:chPref val="7"/>
          <dgm:dir/>
        </dgm:presLayoutVars>
      </dgm:prSet>
      <dgm:spPr/>
    </dgm:pt>
    <dgm:pt modelId="{D5DF70D1-21B9-4D35-9932-5DDDE16AD0E6}" type="pres">
      <dgm:prSet presAssocID="{974015B6-ED28-449F-B052-A449256C4F33}" presName="Name1" presStyleCnt="0"/>
      <dgm:spPr/>
    </dgm:pt>
    <dgm:pt modelId="{7D7194AD-3D4A-4FFA-A5CE-DCAF237DBAEF}" type="pres">
      <dgm:prSet presAssocID="{974015B6-ED28-449F-B052-A449256C4F33}" presName="cycle" presStyleCnt="0"/>
      <dgm:spPr/>
    </dgm:pt>
    <dgm:pt modelId="{90AACD04-B2C0-44E1-BD05-FA68C02160F2}" type="pres">
      <dgm:prSet presAssocID="{974015B6-ED28-449F-B052-A449256C4F33}" presName="srcNode" presStyleLbl="node1" presStyleIdx="0" presStyleCnt="3"/>
      <dgm:spPr/>
    </dgm:pt>
    <dgm:pt modelId="{E8E8886A-5DB8-471F-98F2-F73075CF84FF}" type="pres">
      <dgm:prSet presAssocID="{974015B6-ED28-449F-B052-A449256C4F33}" presName="conn" presStyleLbl="parChTrans1D2" presStyleIdx="0" presStyleCnt="1"/>
      <dgm:spPr/>
    </dgm:pt>
    <dgm:pt modelId="{2CBEF5A9-7E4B-4FAC-8D53-54DE07FF8A6C}" type="pres">
      <dgm:prSet presAssocID="{974015B6-ED28-449F-B052-A449256C4F33}" presName="extraNode" presStyleLbl="node1" presStyleIdx="0" presStyleCnt="3"/>
      <dgm:spPr/>
    </dgm:pt>
    <dgm:pt modelId="{610DDEDF-9388-44D0-8B4C-39D7220209F4}" type="pres">
      <dgm:prSet presAssocID="{974015B6-ED28-449F-B052-A449256C4F33}" presName="dstNode" presStyleLbl="node1" presStyleIdx="0" presStyleCnt="3"/>
      <dgm:spPr/>
    </dgm:pt>
    <dgm:pt modelId="{6B58FE11-CA09-44A5-95C0-9321E20FC13B}" type="pres">
      <dgm:prSet presAssocID="{BEC0319F-4150-4962-8738-6B1E2D10216B}" presName="text_1" presStyleLbl="node1" presStyleIdx="0" presStyleCnt="3">
        <dgm:presLayoutVars>
          <dgm:bulletEnabled val="1"/>
        </dgm:presLayoutVars>
      </dgm:prSet>
      <dgm:spPr/>
    </dgm:pt>
    <dgm:pt modelId="{39C54E91-9F1A-4623-B818-27EB5CAF48A4}" type="pres">
      <dgm:prSet presAssocID="{BEC0319F-4150-4962-8738-6B1E2D10216B}" presName="accent_1" presStyleCnt="0"/>
      <dgm:spPr/>
    </dgm:pt>
    <dgm:pt modelId="{44734DC6-E008-4E80-9A65-E8650BCA8254}" type="pres">
      <dgm:prSet presAssocID="{BEC0319F-4150-4962-8738-6B1E2D10216B}" presName="accentRepeatNode" presStyleLbl="solidFgAcc1" presStyleIdx="0" presStyleCnt="3"/>
      <dgm:spPr/>
    </dgm:pt>
    <dgm:pt modelId="{E951295B-42B4-4DA7-8FDD-AF30ADB68AF2}" type="pres">
      <dgm:prSet presAssocID="{E7192A20-6090-4B71-92BE-4744BA4CAB55}" presName="text_2" presStyleLbl="node1" presStyleIdx="1" presStyleCnt="3">
        <dgm:presLayoutVars>
          <dgm:bulletEnabled val="1"/>
        </dgm:presLayoutVars>
      </dgm:prSet>
      <dgm:spPr/>
    </dgm:pt>
    <dgm:pt modelId="{914352A1-4697-447C-8291-8A8A52E132DB}" type="pres">
      <dgm:prSet presAssocID="{E7192A20-6090-4B71-92BE-4744BA4CAB55}" presName="accent_2" presStyleCnt="0"/>
      <dgm:spPr/>
    </dgm:pt>
    <dgm:pt modelId="{94C52496-3344-4D5F-A10A-DACAE593C475}" type="pres">
      <dgm:prSet presAssocID="{E7192A20-6090-4B71-92BE-4744BA4CAB55}" presName="accentRepeatNode" presStyleLbl="solidFgAcc1" presStyleIdx="1" presStyleCnt="3"/>
      <dgm:spPr/>
    </dgm:pt>
    <dgm:pt modelId="{1130AA01-A618-4AB1-9715-CEE8912E76B7}" type="pres">
      <dgm:prSet presAssocID="{32D146CE-C686-4927-8C45-4E0959E4D1E3}" presName="text_3" presStyleLbl="node1" presStyleIdx="2" presStyleCnt="3">
        <dgm:presLayoutVars>
          <dgm:bulletEnabled val="1"/>
        </dgm:presLayoutVars>
      </dgm:prSet>
      <dgm:spPr/>
    </dgm:pt>
    <dgm:pt modelId="{58B7EBCD-E9C9-47BE-9E58-0390157488DC}" type="pres">
      <dgm:prSet presAssocID="{32D146CE-C686-4927-8C45-4E0959E4D1E3}" presName="accent_3" presStyleCnt="0"/>
      <dgm:spPr/>
    </dgm:pt>
    <dgm:pt modelId="{D88F4E93-1B73-405C-9C45-82B1AB946FAA}" type="pres">
      <dgm:prSet presAssocID="{32D146CE-C686-4927-8C45-4E0959E4D1E3}" presName="accentRepeatNode" presStyleLbl="solidFgAcc1" presStyleIdx="2" presStyleCnt="3"/>
      <dgm:spPr/>
    </dgm:pt>
  </dgm:ptLst>
  <dgm:cxnLst>
    <dgm:cxn modelId="{1B528728-36A0-47CC-9481-15EB667119C2}" srcId="{974015B6-ED28-449F-B052-A449256C4F33}" destId="{E7192A20-6090-4B71-92BE-4744BA4CAB55}" srcOrd="1" destOrd="0" parTransId="{E9DE65BC-2E08-4C65-A538-A327E7B267E0}" sibTransId="{E0700627-C540-43BE-846B-82D7D21A3011}"/>
    <dgm:cxn modelId="{5C17D92F-D36D-4BFF-A27C-70808A53DCF4}" type="presOf" srcId="{32D146CE-C686-4927-8C45-4E0959E4D1E3}" destId="{1130AA01-A618-4AB1-9715-CEE8912E76B7}" srcOrd="0" destOrd="0" presId="urn:microsoft.com/office/officeart/2008/layout/VerticalCurvedList"/>
    <dgm:cxn modelId="{61AE9A60-49C0-4EE9-A220-91586F65A10D}" type="presOf" srcId="{33E0A890-7B6D-4DB6-8820-86661382DE54}" destId="{E8E8886A-5DB8-471F-98F2-F73075CF84FF}" srcOrd="0" destOrd="0" presId="urn:microsoft.com/office/officeart/2008/layout/VerticalCurvedList"/>
    <dgm:cxn modelId="{8D5FFC4D-55E1-49DF-8D73-F6E4CAFA167E}" type="presOf" srcId="{974015B6-ED28-449F-B052-A449256C4F33}" destId="{9FD52475-19A3-4A89-BF21-AAE6ADD1FA5F}" srcOrd="0" destOrd="0" presId="urn:microsoft.com/office/officeart/2008/layout/VerticalCurvedList"/>
    <dgm:cxn modelId="{4F6218AF-5232-4E49-8455-2D781F54FC0A}" type="presOf" srcId="{E7192A20-6090-4B71-92BE-4744BA4CAB55}" destId="{E951295B-42B4-4DA7-8FDD-AF30ADB68AF2}" srcOrd="0" destOrd="0" presId="urn:microsoft.com/office/officeart/2008/layout/VerticalCurvedList"/>
    <dgm:cxn modelId="{4883CBB5-1822-4263-B5EE-A8A45EF8B1DF}" srcId="{974015B6-ED28-449F-B052-A449256C4F33}" destId="{BEC0319F-4150-4962-8738-6B1E2D10216B}" srcOrd="0" destOrd="0" parTransId="{2D848D8E-B0FB-46E6-B3D0-1AE15AE1FC9D}" sibTransId="{33E0A890-7B6D-4DB6-8820-86661382DE54}"/>
    <dgm:cxn modelId="{7E27D2BE-B8E2-494F-BB6D-F70C4229750A}" srcId="{974015B6-ED28-449F-B052-A449256C4F33}" destId="{32D146CE-C686-4927-8C45-4E0959E4D1E3}" srcOrd="2" destOrd="0" parTransId="{70E3EB97-7B11-4BEF-A6AB-68B759B0EEB7}" sibTransId="{6E92D670-A2CD-42F2-8CF8-A752BACCCAF7}"/>
    <dgm:cxn modelId="{F4A384F7-ACC7-4158-833A-C07C61A1F440}" type="presOf" srcId="{BEC0319F-4150-4962-8738-6B1E2D10216B}" destId="{6B58FE11-CA09-44A5-95C0-9321E20FC13B}" srcOrd="0" destOrd="0" presId="urn:microsoft.com/office/officeart/2008/layout/VerticalCurvedList"/>
    <dgm:cxn modelId="{A6F55439-8D02-4A05-8B91-5AC0EE0C4B6D}" type="presParOf" srcId="{9FD52475-19A3-4A89-BF21-AAE6ADD1FA5F}" destId="{D5DF70D1-21B9-4D35-9932-5DDDE16AD0E6}" srcOrd="0" destOrd="0" presId="urn:microsoft.com/office/officeart/2008/layout/VerticalCurvedList"/>
    <dgm:cxn modelId="{C097A207-CE2E-4227-828C-ED68126A804C}" type="presParOf" srcId="{D5DF70D1-21B9-4D35-9932-5DDDE16AD0E6}" destId="{7D7194AD-3D4A-4FFA-A5CE-DCAF237DBAEF}" srcOrd="0" destOrd="0" presId="urn:microsoft.com/office/officeart/2008/layout/VerticalCurvedList"/>
    <dgm:cxn modelId="{B31E65C1-67E6-43C7-88A1-B2A55C1F9B28}" type="presParOf" srcId="{7D7194AD-3D4A-4FFA-A5CE-DCAF237DBAEF}" destId="{90AACD04-B2C0-44E1-BD05-FA68C02160F2}" srcOrd="0" destOrd="0" presId="urn:microsoft.com/office/officeart/2008/layout/VerticalCurvedList"/>
    <dgm:cxn modelId="{CC866247-A68D-4687-949E-CDB69986B14E}" type="presParOf" srcId="{7D7194AD-3D4A-4FFA-A5CE-DCAF237DBAEF}" destId="{E8E8886A-5DB8-471F-98F2-F73075CF84FF}" srcOrd="1" destOrd="0" presId="urn:microsoft.com/office/officeart/2008/layout/VerticalCurvedList"/>
    <dgm:cxn modelId="{8946B3C0-681E-4C8E-B2AD-98C1CAFD85D4}" type="presParOf" srcId="{7D7194AD-3D4A-4FFA-A5CE-DCAF237DBAEF}" destId="{2CBEF5A9-7E4B-4FAC-8D53-54DE07FF8A6C}" srcOrd="2" destOrd="0" presId="urn:microsoft.com/office/officeart/2008/layout/VerticalCurvedList"/>
    <dgm:cxn modelId="{FBF0BA5C-5A26-432D-8A01-30FB0E7ADCC8}" type="presParOf" srcId="{7D7194AD-3D4A-4FFA-A5CE-DCAF237DBAEF}" destId="{610DDEDF-9388-44D0-8B4C-39D7220209F4}" srcOrd="3" destOrd="0" presId="urn:microsoft.com/office/officeart/2008/layout/VerticalCurvedList"/>
    <dgm:cxn modelId="{3722F529-A34A-4485-AD89-D8E69C22BA2A}" type="presParOf" srcId="{D5DF70D1-21B9-4D35-9932-5DDDE16AD0E6}" destId="{6B58FE11-CA09-44A5-95C0-9321E20FC13B}" srcOrd="1" destOrd="0" presId="urn:microsoft.com/office/officeart/2008/layout/VerticalCurvedList"/>
    <dgm:cxn modelId="{0FFEFC8F-37BF-4A44-A8B7-6229DC668438}" type="presParOf" srcId="{D5DF70D1-21B9-4D35-9932-5DDDE16AD0E6}" destId="{39C54E91-9F1A-4623-B818-27EB5CAF48A4}" srcOrd="2" destOrd="0" presId="urn:microsoft.com/office/officeart/2008/layout/VerticalCurvedList"/>
    <dgm:cxn modelId="{8B326A96-DCE5-451C-AFCD-39D36415281A}" type="presParOf" srcId="{39C54E91-9F1A-4623-B818-27EB5CAF48A4}" destId="{44734DC6-E008-4E80-9A65-E8650BCA8254}" srcOrd="0" destOrd="0" presId="urn:microsoft.com/office/officeart/2008/layout/VerticalCurvedList"/>
    <dgm:cxn modelId="{D7E9DEA5-B31C-4B7D-AE12-0E94A4BAAA0E}" type="presParOf" srcId="{D5DF70D1-21B9-4D35-9932-5DDDE16AD0E6}" destId="{E951295B-42B4-4DA7-8FDD-AF30ADB68AF2}" srcOrd="3" destOrd="0" presId="urn:microsoft.com/office/officeart/2008/layout/VerticalCurvedList"/>
    <dgm:cxn modelId="{6B0933A4-F2A2-4C3A-9C46-FDE385F7AA1A}" type="presParOf" srcId="{D5DF70D1-21B9-4D35-9932-5DDDE16AD0E6}" destId="{914352A1-4697-447C-8291-8A8A52E132DB}" srcOrd="4" destOrd="0" presId="urn:microsoft.com/office/officeart/2008/layout/VerticalCurvedList"/>
    <dgm:cxn modelId="{49AA080C-34C0-4C6B-B6DD-E151F928FCDD}" type="presParOf" srcId="{914352A1-4697-447C-8291-8A8A52E132DB}" destId="{94C52496-3344-4D5F-A10A-DACAE593C475}" srcOrd="0" destOrd="0" presId="urn:microsoft.com/office/officeart/2008/layout/VerticalCurvedList"/>
    <dgm:cxn modelId="{32DED249-923A-412C-B361-02378411F388}" type="presParOf" srcId="{D5DF70D1-21B9-4D35-9932-5DDDE16AD0E6}" destId="{1130AA01-A618-4AB1-9715-CEE8912E76B7}" srcOrd="5" destOrd="0" presId="urn:microsoft.com/office/officeart/2008/layout/VerticalCurvedList"/>
    <dgm:cxn modelId="{78538846-0261-45D0-8225-AC672E49EB99}" type="presParOf" srcId="{D5DF70D1-21B9-4D35-9932-5DDDE16AD0E6}" destId="{58B7EBCD-E9C9-47BE-9E58-0390157488DC}" srcOrd="6" destOrd="0" presId="urn:microsoft.com/office/officeart/2008/layout/VerticalCurvedList"/>
    <dgm:cxn modelId="{DE03E337-3063-429C-AE3C-E78B258D0411}" type="presParOf" srcId="{58B7EBCD-E9C9-47BE-9E58-0390157488DC}" destId="{D88F4E93-1B73-405C-9C45-82B1AB946F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5DC74-9C60-47F9-8D02-C8A7B9ADDADF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0F26E10-B9AE-41B4-8290-258A1B0CB2A0}">
      <dgm:prSet phldrT="[Texto]"/>
      <dgm:spPr/>
      <dgm:t>
        <a:bodyPr/>
        <a:lstStyle/>
        <a:p>
          <a:r>
            <a:rPr lang="es-MX" dirty="0">
              <a:latin typeface="Monserrat"/>
            </a:rPr>
            <a:t>Áreas fundamentales</a:t>
          </a:r>
        </a:p>
      </dgm:t>
    </dgm:pt>
    <dgm:pt modelId="{ED521958-EEA7-4634-904C-4B0A75150A80}" type="parTrans" cxnId="{3FFA6E18-F9F9-4470-83F7-5E734C126B45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BE17C7F1-CD73-49CC-96C9-F49A5CE31E31}" type="sibTrans" cxnId="{3FFA6E18-F9F9-4470-83F7-5E734C126B45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C29A84A6-E11D-4F35-B21F-2962F53CB16E}">
      <dgm:prSet phldrT="[Texto]"/>
      <dgm:spPr/>
      <dgm:t>
        <a:bodyPr/>
        <a:lstStyle/>
        <a:p>
          <a:r>
            <a:rPr lang="es-MX" dirty="0">
              <a:latin typeface="Monserrat"/>
            </a:rPr>
            <a:t>Agroecología</a:t>
          </a:r>
        </a:p>
      </dgm:t>
    </dgm:pt>
    <dgm:pt modelId="{A6BE0E1F-8A08-4367-B6B7-BE1A79628740}" type="parTrans" cxnId="{636BF8FB-9B99-4B1E-A3AB-A885F3EB1EC2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441445C8-FB9E-4B0F-B28C-40BD950C0A47}" type="sibTrans" cxnId="{636BF8FB-9B99-4B1E-A3AB-A885F3EB1EC2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B73B0FA0-9685-40FB-AB7C-58DBEEE39233}">
      <dgm:prSet phldrT="[Texto]"/>
      <dgm:spPr/>
      <dgm:t>
        <a:bodyPr/>
        <a:lstStyle/>
        <a:p>
          <a:r>
            <a:rPr lang="es-MX" dirty="0">
              <a:latin typeface="Monserrat"/>
            </a:rPr>
            <a:t>Horticultura Terapéutica</a:t>
          </a:r>
        </a:p>
      </dgm:t>
    </dgm:pt>
    <dgm:pt modelId="{3672C68F-0FB1-4D7E-A597-DB436FD6D083}" type="parTrans" cxnId="{90FA955C-5B41-4EAB-9667-468126A6BDB0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61E9FDFA-CDDC-4200-A2F8-296824DAAD86}" type="sibTrans" cxnId="{90FA955C-5B41-4EAB-9667-468126A6BDB0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0CBBFCF1-7572-4323-9BD4-B50389D3094E}">
      <dgm:prSet phldrT="[Texto]"/>
      <dgm:spPr/>
      <dgm:t>
        <a:bodyPr/>
        <a:lstStyle/>
        <a:p>
          <a:r>
            <a:rPr lang="es-MX" dirty="0">
              <a:solidFill>
                <a:srgbClr val="000000"/>
              </a:solidFill>
              <a:effectLst/>
              <a:latin typeface="Monserrat"/>
              <a:ea typeface="Calibri" panose="020F0502020204030204" pitchFamily="34" charset="0"/>
            </a:rPr>
            <a:t>Cultura comunitaria</a:t>
          </a:r>
          <a:endParaRPr lang="es-MX" dirty="0">
            <a:latin typeface="Monserrat"/>
          </a:endParaRPr>
        </a:p>
      </dgm:t>
    </dgm:pt>
    <dgm:pt modelId="{D7763517-50D9-426F-83E7-83A08EEBFE4E}" type="parTrans" cxnId="{B54001AE-58D7-408D-9E86-E4B90BF560B9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2E4EAF1B-2E2D-4F11-9C3B-22E0019A5555}" type="sibTrans" cxnId="{B54001AE-58D7-408D-9E86-E4B90BF560B9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C0C1EF36-358A-4B17-A8C5-26F9242705E4}">
      <dgm:prSet phldrT="[Texto]"/>
      <dgm:spPr/>
      <dgm:t>
        <a:bodyPr/>
        <a:lstStyle/>
        <a:p>
          <a:r>
            <a:rPr lang="es-MX" dirty="0">
              <a:solidFill>
                <a:srgbClr val="000000"/>
              </a:solidFill>
              <a:effectLst/>
              <a:latin typeface="Monserrat"/>
              <a:ea typeface="Calibri" panose="020F0502020204030204" pitchFamily="34" charset="0"/>
            </a:rPr>
            <a:t>Patrimonio biocultural </a:t>
          </a:r>
          <a:endParaRPr lang="es-MX" dirty="0">
            <a:latin typeface="Monserrat"/>
          </a:endParaRPr>
        </a:p>
      </dgm:t>
    </dgm:pt>
    <dgm:pt modelId="{08744AF2-DCF7-4B76-A3FD-E156F567A8D8}" type="parTrans" cxnId="{DCA32467-8C7E-4DE5-A048-DC7AFBEDBC25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8590C285-95A2-4809-82A0-C88B64368BED}" type="sibTrans" cxnId="{DCA32467-8C7E-4DE5-A048-DC7AFBEDBC25}">
      <dgm:prSet/>
      <dgm:spPr/>
      <dgm:t>
        <a:bodyPr/>
        <a:lstStyle/>
        <a:p>
          <a:endParaRPr lang="es-MX">
            <a:latin typeface="Monserrat"/>
          </a:endParaRPr>
        </a:p>
      </dgm:t>
    </dgm:pt>
    <dgm:pt modelId="{A9B97FDC-BE60-49DB-8789-F54451058E3B}" type="pres">
      <dgm:prSet presAssocID="{78F5DC74-9C60-47F9-8D02-C8A7B9ADDADF}" presName="composite" presStyleCnt="0">
        <dgm:presLayoutVars>
          <dgm:chMax val="1"/>
          <dgm:dir/>
          <dgm:resizeHandles val="exact"/>
        </dgm:presLayoutVars>
      </dgm:prSet>
      <dgm:spPr/>
    </dgm:pt>
    <dgm:pt modelId="{A68CFA0E-F471-4CF1-9802-8BAF2F8078D1}" type="pres">
      <dgm:prSet presAssocID="{78F5DC74-9C60-47F9-8D02-C8A7B9ADDADF}" presName="radial" presStyleCnt="0">
        <dgm:presLayoutVars>
          <dgm:animLvl val="ctr"/>
        </dgm:presLayoutVars>
      </dgm:prSet>
      <dgm:spPr/>
    </dgm:pt>
    <dgm:pt modelId="{C28C47B3-37D5-4535-9E12-5CAD6124D678}" type="pres">
      <dgm:prSet presAssocID="{80F26E10-B9AE-41B4-8290-258A1B0CB2A0}" presName="centerShape" presStyleLbl="vennNode1" presStyleIdx="0" presStyleCnt="5"/>
      <dgm:spPr/>
    </dgm:pt>
    <dgm:pt modelId="{30E6EF82-33EA-468C-9E95-2C47F9946D55}" type="pres">
      <dgm:prSet presAssocID="{C29A84A6-E11D-4F35-B21F-2962F53CB16E}" presName="node" presStyleLbl="vennNode1" presStyleIdx="1" presStyleCnt="5" custRadScaleRad="90161">
        <dgm:presLayoutVars>
          <dgm:bulletEnabled val="1"/>
        </dgm:presLayoutVars>
      </dgm:prSet>
      <dgm:spPr/>
    </dgm:pt>
    <dgm:pt modelId="{D955811C-8B64-4237-9AC0-20CAE84175EE}" type="pres">
      <dgm:prSet presAssocID="{B73B0FA0-9685-40FB-AB7C-58DBEEE39233}" presName="node" presStyleLbl="vennNode1" presStyleIdx="2" presStyleCnt="5">
        <dgm:presLayoutVars>
          <dgm:bulletEnabled val="1"/>
        </dgm:presLayoutVars>
      </dgm:prSet>
      <dgm:spPr/>
    </dgm:pt>
    <dgm:pt modelId="{25C4145E-5636-48B4-A218-DA6E30F430F9}" type="pres">
      <dgm:prSet presAssocID="{0CBBFCF1-7572-4323-9BD4-B50389D3094E}" presName="node" presStyleLbl="vennNode1" presStyleIdx="3" presStyleCnt="5" custRadScaleRad="90980">
        <dgm:presLayoutVars>
          <dgm:bulletEnabled val="1"/>
        </dgm:presLayoutVars>
      </dgm:prSet>
      <dgm:spPr/>
    </dgm:pt>
    <dgm:pt modelId="{BD870A7C-5735-4D86-BC5E-C4C229E216F6}" type="pres">
      <dgm:prSet presAssocID="{C0C1EF36-358A-4B17-A8C5-26F9242705E4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3FFA6E18-F9F9-4470-83F7-5E734C126B45}" srcId="{78F5DC74-9C60-47F9-8D02-C8A7B9ADDADF}" destId="{80F26E10-B9AE-41B4-8290-258A1B0CB2A0}" srcOrd="0" destOrd="0" parTransId="{ED521958-EEA7-4634-904C-4B0A75150A80}" sibTransId="{BE17C7F1-CD73-49CC-96C9-F49A5CE31E31}"/>
    <dgm:cxn modelId="{90FA955C-5B41-4EAB-9667-468126A6BDB0}" srcId="{80F26E10-B9AE-41B4-8290-258A1B0CB2A0}" destId="{B73B0FA0-9685-40FB-AB7C-58DBEEE39233}" srcOrd="1" destOrd="0" parTransId="{3672C68F-0FB1-4D7E-A597-DB436FD6D083}" sibTransId="{61E9FDFA-CDDC-4200-A2F8-296824DAAD86}"/>
    <dgm:cxn modelId="{DCA32467-8C7E-4DE5-A048-DC7AFBEDBC25}" srcId="{80F26E10-B9AE-41B4-8290-258A1B0CB2A0}" destId="{C0C1EF36-358A-4B17-A8C5-26F9242705E4}" srcOrd="3" destOrd="0" parTransId="{08744AF2-DCF7-4B76-A3FD-E156F567A8D8}" sibTransId="{8590C285-95A2-4809-82A0-C88B64368BED}"/>
    <dgm:cxn modelId="{7116784D-6623-4F9E-AACC-F345E2054D5E}" type="presOf" srcId="{C0C1EF36-358A-4B17-A8C5-26F9242705E4}" destId="{BD870A7C-5735-4D86-BC5E-C4C229E216F6}" srcOrd="0" destOrd="0" presId="urn:microsoft.com/office/officeart/2005/8/layout/radial3"/>
    <dgm:cxn modelId="{3E209181-48F5-4D36-A48D-A3B665449D9E}" type="presOf" srcId="{0CBBFCF1-7572-4323-9BD4-B50389D3094E}" destId="{25C4145E-5636-48B4-A218-DA6E30F430F9}" srcOrd="0" destOrd="0" presId="urn:microsoft.com/office/officeart/2005/8/layout/radial3"/>
    <dgm:cxn modelId="{5A23E09C-C885-424B-88FA-6CB57EA6DAB3}" type="presOf" srcId="{80F26E10-B9AE-41B4-8290-258A1B0CB2A0}" destId="{C28C47B3-37D5-4535-9E12-5CAD6124D678}" srcOrd="0" destOrd="0" presId="urn:microsoft.com/office/officeart/2005/8/layout/radial3"/>
    <dgm:cxn modelId="{B54001AE-58D7-408D-9E86-E4B90BF560B9}" srcId="{80F26E10-B9AE-41B4-8290-258A1B0CB2A0}" destId="{0CBBFCF1-7572-4323-9BD4-B50389D3094E}" srcOrd="2" destOrd="0" parTransId="{D7763517-50D9-426F-83E7-83A08EEBFE4E}" sibTransId="{2E4EAF1B-2E2D-4F11-9C3B-22E0019A5555}"/>
    <dgm:cxn modelId="{49A6D6CA-1F8C-4317-9010-6C59CA8A1B9C}" type="presOf" srcId="{78F5DC74-9C60-47F9-8D02-C8A7B9ADDADF}" destId="{A9B97FDC-BE60-49DB-8789-F54451058E3B}" srcOrd="0" destOrd="0" presId="urn:microsoft.com/office/officeart/2005/8/layout/radial3"/>
    <dgm:cxn modelId="{A359C4EB-C765-4EED-AEF2-BE120B3EDD06}" type="presOf" srcId="{C29A84A6-E11D-4F35-B21F-2962F53CB16E}" destId="{30E6EF82-33EA-468C-9E95-2C47F9946D55}" srcOrd="0" destOrd="0" presId="urn:microsoft.com/office/officeart/2005/8/layout/radial3"/>
    <dgm:cxn modelId="{636BF8FB-9B99-4B1E-A3AB-A885F3EB1EC2}" srcId="{80F26E10-B9AE-41B4-8290-258A1B0CB2A0}" destId="{C29A84A6-E11D-4F35-B21F-2962F53CB16E}" srcOrd="0" destOrd="0" parTransId="{A6BE0E1F-8A08-4367-B6B7-BE1A79628740}" sibTransId="{441445C8-FB9E-4B0F-B28C-40BD950C0A47}"/>
    <dgm:cxn modelId="{5C49FBFE-C8EB-45B7-A2B7-3A4DF720740E}" type="presOf" srcId="{B73B0FA0-9685-40FB-AB7C-58DBEEE39233}" destId="{D955811C-8B64-4237-9AC0-20CAE84175EE}" srcOrd="0" destOrd="0" presId="urn:microsoft.com/office/officeart/2005/8/layout/radial3"/>
    <dgm:cxn modelId="{BA022B4B-807B-4243-AE83-B7048780C453}" type="presParOf" srcId="{A9B97FDC-BE60-49DB-8789-F54451058E3B}" destId="{A68CFA0E-F471-4CF1-9802-8BAF2F8078D1}" srcOrd="0" destOrd="0" presId="urn:microsoft.com/office/officeart/2005/8/layout/radial3"/>
    <dgm:cxn modelId="{8D6ACBA1-9CB5-476B-A336-45F003122DC2}" type="presParOf" srcId="{A68CFA0E-F471-4CF1-9802-8BAF2F8078D1}" destId="{C28C47B3-37D5-4535-9E12-5CAD6124D678}" srcOrd="0" destOrd="0" presId="urn:microsoft.com/office/officeart/2005/8/layout/radial3"/>
    <dgm:cxn modelId="{1A337D77-F2C6-415F-BE1A-C2C82F080884}" type="presParOf" srcId="{A68CFA0E-F471-4CF1-9802-8BAF2F8078D1}" destId="{30E6EF82-33EA-468C-9E95-2C47F9946D55}" srcOrd="1" destOrd="0" presId="urn:microsoft.com/office/officeart/2005/8/layout/radial3"/>
    <dgm:cxn modelId="{1281DC48-0CEE-4A86-9D5B-E84BEDC0BFCE}" type="presParOf" srcId="{A68CFA0E-F471-4CF1-9802-8BAF2F8078D1}" destId="{D955811C-8B64-4237-9AC0-20CAE84175EE}" srcOrd="2" destOrd="0" presId="urn:microsoft.com/office/officeart/2005/8/layout/radial3"/>
    <dgm:cxn modelId="{5AE585C2-C418-423C-8B36-80CF81A6EB95}" type="presParOf" srcId="{A68CFA0E-F471-4CF1-9802-8BAF2F8078D1}" destId="{25C4145E-5636-48B4-A218-DA6E30F430F9}" srcOrd="3" destOrd="0" presId="urn:microsoft.com/office/officeart/2005/8/layout/radial3"/>
    <dgm:cxn modelId="{8558B7E0-BFE3-48C4-95A3-FD92418492AF}" type="presParOf" srcId="{A68CFA0E-F471-4CF1-9802-8BAF2F8078D1}" destId="{BD870A7C-5735-4D86-BC5E-C4C229E216F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8886A-5DB8-471F-98F2-F73075CF84FF}">
      <dsp:nvSpPr>
        <dsp:cNvPr id="0" name=""/>
        <dsp:cNvSpPr/>
      </dsp:nvSpPr>
      <dsp:spPr>
        <a:xfrm>
          <a:off x="-5454695" y="-835299"/>
          <a:ext cx="6495598" cy="6495598"/>
        </a:xfrm>
        <a:prstGeom prst="blockArc">
          <a:avLst>
            <a:gd name="adj1" fmla="val 18900000"/>
            <a:gd name="adj2" fmla="val 2700000"/>
            <a:gd name="adj3" fmla="val 33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8FE11-CA09-44A5-95C0-9321E20FC13B}">
      <dsp:nvSpPr>
        <dsp:cNvPr id="0" name=""/>
        <dsp:cNvSpPr/>
      </dsp:nvSpPr>
      <dsp:spPr>
        <a:xfrm>
          <a:off x="669709" y="482499"/>
          <a:ext cx="4202000" cy="964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96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En 2021 la colectiva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Semilla Asfáltica </a:t>
          </a: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recibió financiamiento  de la Secretaría de Cultura.</a:t>
          </a:r>
          <a:endParaRPr lang="es-MX" sz="1500" b="0" i="0" u="none" strike="noStrike" kern="1200" cap="none" dirty="0">
            <a:solidFill>
              <a:srgbClr val="FFFFFF"/>
            </a:solidFill>
            <a:latin typeface="Montserrat"/>
            <a:ea typeface="Montserrat"/>
            <a:cs typeface="Montserrat"/>
            <a:sym typeface="Arial"/>
          </a:endParaRPr>
        </a:p>
      </dsp:txBody>
      <dsp:txXfrm>
        <a:off x="669709" y="482499"/>
        <a:ext cx="4202000" cy="964999"/>
      </dsp:txXfrm>
    </dsp:sp>
    <dsp:sp modelId="{44734DC6-E008-4E80-9A65-E8650BCA8254}">
      <dsp:nvSpPr>
        <dsp:cNvPr id="0" name=""/>
        <dsp:cNvSpPr/>
      </dsp:nvSpPr>
      <dsp:spPr>
        <a:xfrm>
          <a:off x="66584" y="361874"/>
          <a:ext cx="1206249" cy="1206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1295B-42B4-4DA7-8FDD-AF30ADB68AF2}">
      <dsp:nvSpPr>
        <dsp:cNvPr id="0" name=""/>
        <dsp:cNvSpPr/>
      </dsp:nvSpPr>
      <dsp:spPr>
        <a:xfrm>
          <a:off x="1020487" y="1929999"/>
          <a:ext cx="3851222" cy="964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96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u="none" strike="noStrike" kern="1200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El </a:t>
          </a:r>
          <a:r>
            <a:rPr lang="es-MX" sz="1500" b="1" i="0" u="none" strike="noStrike" kern="1200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Huerto Comunitario “La Bahía”</a:t>
          </a:r>
          <a:r>
            <a:rPr lang="es-MX" sz="1500" b="0" i="0" u="none" strike="noStrike" kern="1200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 se inicia en el Centro Comunitario San Luis </a:t>
          </a:r>
          <a:r>
            <a:rPr lang="es-MX" sz="1500" b="0" i="0" u="none" strike="noStrike" kern="1200" cap="none" dirty="0" err="1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Guanella</a:t>
          </a:r>
          <a:r>
            <a:rPr lang="es-MX" sz="1500" b="0" i="0" u="none" strike="noStrike" kern="1200" cap="none" dirty="0">
              <a:solidFill>
                <a:schemeClr val="bg1"/>
              </a:solidFill>
              <a:latin typeface="Montserrat"/>
              <a:ea typeface="Montserrat"/>
              <a:cs typeface="Montserrat"/>
              <a:sym typeface="Arial"/>
            </a:rPr>
            <a:t>.</a:t>
          </a:r>
          <a:endParaRPr lang="es-MX" sz="1500" kern="1200" dirty="0"/>
        </a:p>
      </dsp:txBody>
      <dsp:txXfrm>
        <a:off x="1020487" y="1929999"/>
        <a:ext cx="3851222" cy="964999"/>
      </dsp:txXfrm>
    </dsp:sp>
    <dsp:sp modelId="{94C52496-3344-4D5F-A10A-DACAE593C475}">
      <dsp:nvSpPr>
        <dsp:cNvPr id="0" name=""/>
        <dsp:cNvSpPr/>
      </dsp:nvSpPr>
      <dsp:spPr>
        <a:xfrm>
          <a:off x="417362" y="1809374"/>
          <a:ext cx="1206249" cy="1206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30AA01-A618-4AB1-9715-CEE8912E76B7}">
      <dsp:nvSpPr>
        <dsp:cNvPr id="0" name=""/>
        <dsp:cNvSpPr/>
      </dsp:nvSpPr>
      <dsp:spPr>
        <a:xfrm>
          <a:off x="669709" y="3377499"/>
          <a:ext cx="4202000" cy="964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96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Fomentar la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convivencia</a:t>
          </a:r>
          <a:r>
            <a:rPr lang="es-MX" sz="1500" b="0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, fortalecer el trabajo en equipo y propiciar la </a:t>
          </a:r>
          <a:r>
            <a:rPr lang="es-MX" sz="1500" b="1" i="0" u="none" strike="noStrike" kern="1200" cap="none" dirty="0">
              <a:solidFill>
                <a:srgbClr val="FFFFFF"/>
              </a:solidFill>
              <a:latin typeface="Montserrat"/>
              <a:ea typeface="Montserrat"/>
              <a:cs typeface="Montserrat"/>
            </a:rPr>
            <a:t>autogestión.</a:t>
          </a:r>
          <a:endParaRPr lang="es-MX" sz="1500" b="0" i="0" u="none" strike="noStrike" kern="1200" cap="none" dirty="0">
            <a:solidFill>
              <a:srgbClr val="FFFFFF"/>
            </a:solidFill>
            <a:latin typeface="Montserrat"/>
            <a:ea typeface="Montserrat"/>
            <a:cs typeface="Montserrat"/>
          </a:endParaRPr>
        </a:p>
      </dsp:txBody>
      <dsp:txXfrm>
        <a:off x="669709" y="3377499"/>
        <a:ext cx="4202000" cy="964999"/>
      </dsp:txXfrm>
    </dsp:sp>
    <dsp:sp modelId="{D88F4E93-1B73-405C-9C45-82B1AB946FAA}">
      <dsp:nvSpPr>
        <dsp:cNvPr id="0" name=""/>
        <dsp:cNvSpPr/>
      </dsp:nvSpPr>
      <dsp:spPr>
        <a:xfrm>
          <a:off x="66584" y="3256874"/>
          <a:ext cx="1206249" cy="1206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C47B3-37D5-4535-9E12-5CAD6124D678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>
              <a:latin typeface="Monserrat"/>
            </a:rPr>
            <a:t>Áreas fundamentales</a:t>
          </a:r>
        </a:p>
      </dsp:txBody>
      <dsp:txXfrm>
        <a:off x="3001336" y="1646670"/>
        <a:ext cx="2125326" cy="2125326"/>
      </dsp:txXfrm>
    </dsp:sp>
    <dsp:sp modelId="{30E6EF82-33EA-468C-9E95-2C47F9946D55}">
      <dsp:nvSpPr>
        <dsp:cNvPr id="0" name=""/>
        <dsp:cNvSpPr/>
      </dsp:nvSpPr>
      <dsp:spPr>
        <a:xfrm>
          <a:off x="3312583" y="193123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serrat"/>
            </a:rPr>
            <a:t>Agroecología</a:t>
          </a:r>
        </a:p>
      </dsp:txBody>
      <dsp:txXfrm>
        <a:off x="3532668" y="413208"/>
        <a:ext cx="1062663" cy="1062663"/>
      </dsp:txXfrm>
    </dsp:sp>
    <dsp:sp modelId="{D955811C-8B64-4237-9AC0-20CAE84175EE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serrat"/>
            </a:rPr>
            <a:t>Horticultura Terapéutica</a:t>
          </a:r>
        </a:p>
      </dsp:txBody>
      <dsp:txXfrm>
        <a:off x="5490048" y="2178001"/>
        <a:ext cx="1062663" cy="1062663"/>
      </dsp:txXfrm>
    </dsp:sp>
    <dsp:sp modelId="{25C4145E-5636-48B4-A218-DA6E30F430F9}">
      <dsp:nvSpPr>
        <dsp:cNvPr id="0" name=""/>
        <dsp:cNvSpPr/>
      </dsp:nvSpPr>
      <dsp:spPr>
        <a:xfrm>
          <a:off x="3312583" y="3738741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srgbClr val="000000"/>
              </a:solidFill>
              <a:effectLst/>
              <a:latin typeface="Monserrat"/>
              <a:ea typeface="Calibri" panose="020F0502020204030204" pitchFamily="34" charset="0"/>
            </a:rPr>
            <a:t>Cultura comunitaria</a:t>
          </a:r>
          <a:endParaRPr lang="es-MX" sz="1500" kern="1200" dirty="0">
            <a:latin typeface="Monserrat"/>
          </a:endParaRPr>
        </a:p>
      </dsp:txBody>
      <dsp:txXfrm>
        <a:off x="3532668" y="3958826"/>
        <a:ext cx="1062663" cy="1062663"/>
      </dsp:txXfrm>
    </dsp:sp>
    <dsp:sp modelId="{BD870A7C-5735-4D86-BC5E-C4C229E216F6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solidFill>
                <a:srgbClr val="000000"/>
              </a:solidFill>
              <a:effectLst/>
              <a:latin typeface="Monserrat"/>
              <a:ea typeface="Calibri" panose="020F0502020204030204" pitchFamily="34" charset="0"/>
            </a:rPr>
            <a:t>Patrimonio biocultural </a:t>
          </a:r>
          <a:endParaRPr lang="es-MX" sz="1500" kern="1200" dirty="0">
            <a:latin typeface="Monserrat"/>
          </a:endParaRPr>
        </a:p>
      </dsp:txBody>
      <dsp:txXfrm>
        <a:off x="1575287" y="2178001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3A2CBCD-D0CD-470A-8125-11D8BDCD7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A44074-F976-4B68-91FD-FAACFEEFEC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09786-590B-407C-92A2-33E028BC7990}" type="datetimeFigureOut">
              <a:rPr lang="es-MX" smtClean="0"/>
              <a:t>20/10/2024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94DB6A-D6E3-4890-ABCF-82DEF3DEC8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CEE43-3500-4405-887D-757259062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53C76-4F69-40F3-8576-EBC1E6B6E8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55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6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MX" sz="11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configuración y el caos de las ciudades modernas puede tener múltiples implicaciones negativas en la vida de las personas citadinas.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28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centro comunitario es dirigido por sacerdotes, cuyo apostolado promueve la caridad y la promoción humana, con especial atención a dos grupos: personas con discapacidad intelectual y adultos mayores.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3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plan de trabajo contempla actividades básicas de horticultura como la preparación de sustratos, la siembra y cosecha de semillas, la producción de </a:t>
            </a:r>
            <a:r>
              <a:rPr lang="es-MX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bioinsumos</a:t>
            </a:r>
            <a:r>
              <a:rPr lang="es-MX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 la elaboración de productos herbolarios,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876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07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0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293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MX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otro lado, dichos huertos también muestran necesidades puntuales que ponen en riesgo la operatividad, continuidad y sin duda los beneficios socioecológicos de esta herramienta. Ahora bien, esta primera aproximación a la caracterización de los huertos educativos de la zona, representa un esfuerzo para su visibilización y articulación. En todo caso, los esfuerzos colectivos serán cruciales para planificar estrategias integrales que coadyuven a la consolidación de huertos agroecológicos.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63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8C1A93-C8BD-42D3-8EB3-6C16BB2ACF3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jp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jpe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jpeg"/><Relationship Id="rId5" Type="http://schemas.openxmlformats.org/officeDocument/2006/relationships/diagramData" Target="../diagrams/data2.xml"/><Relationship Id="rId10" Type="http://schemas.openxmlformats.org/officeDocument/2006/relationships/image" Target="../media/image7.jpeg"/><Relationship Id="rId4" Type="http://schemas.openxmlformats.org/officeDocument/2006/relationships/hyperlink" Target="https://huertosxalapa.ushahidi.io/" TargetMode="Externa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2603900" y="-163875"/>
            <a:ext cx="7791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Experiencias con jóvenes y adultos mayores en el</a:t>
            </a:r>
            <a:br>
              <a:rPr lang="es-MX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s-MX" sz="381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Huerto Comunitario “La Bahía”            de la Ciudad de México</a:t>
            </a: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es-PY" sz="2511" b="1" dirty="0" err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Ylvi</a:t>
            </a: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María Martínez Villegas &amp; Juan Camilo Fontalvo Buelvas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6629198" y="-163875"/>
            <a:ext cx="5321863" cy="306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  <a:t>Sembremos </a:t>
            </a:r>
            <a:b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</a:br>
            <a: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  <a:t>la ciudad!</a:t>
            </a:r>
            <a:endParaRPr sz="48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749362" y="342900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251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jfontalvo@iies.unam.mx</a:t>
            </a:r>
            <a:endParaRPr sz="251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7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1876926" y="2826283"/>
            <a:ext cx="8438148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ritmo de vida acelerado puede aumentar los niveles de estrés, provocando afectaciones para la salud mental (Torres-Torres, 2007).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Los sistemas alimentarios urbanos nos han llevado a la adopción de dietas industrializadas que perjudican la salud física (Ávila-Sánchez, 2019).</a:t>
            </a:r>
          </a:p>
          <a:p>
            <a:pPr algn="ctr"/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Sin embargo, dentro de las ciudades también han emanado soluciones esperanzadoras como la agricultura urbana, una práctica que proporciona la cosecha de alimentos nutritivos y relaciones afectivas (Punto Periferia, 2021).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11DA85B-57C1-444E-83DE-533B3AA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283" y="-28607"/>
            <a:ext cx="5315434" cy="918075"/>
          </a:xfrm>
        </p:spPr>
        <p:txBody>
          <a:bodyPr>
            <a:normAutofit/>
          </a:bodyPr>
          <a:lstStyle/>
          <a:p>
            <a:pPr algn="ctr"/>
            <a:r>
              <a:rPr lang="es-MX" sz="4000" b="1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Introducción</a:t>
            </a:r>
          </a:p>
        </p:txBody>
      </p:sp>
      <p:pic>
        <p:nvPicPr>
          <p:cNvPr id="4100" name="Picture 4" descr="CDMX vive horas de caos por pleito de transportistas contra Claudia  Sheinbaum">
            <a:extLst>
              <a:ext uri="{FF2B5EF4-FFF2-40B4-BE49-F238E27FC236}">
                <a16:creationId xmlns:a16="http://schemas.microsoft.com/office/drawing/2014/main" id="{6040BE7B-09FD-4F74-91AE-3EE556A8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2" b="45482"/>
          <a:stretch/>
        </p:blipFill>
        <p:spPr bwMode="auto">
          <a:xfrm>
            <a:off x="0" y="1115593"/>
            <a:ext cx="12192000" cy="19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66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>
            <a:extLst>
              <a:ext uri="{FF2B5EF4-FFF2-40B4-BE49-F238E27FC236}">
                <a16:creationId xmlns:a16="http://schemas.microsoft.com/office/drawing/2014/main" id="{111DA85B-57C1-444E-83DE-533B3AA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927" y="48126"/>
            <a:ext cx="8510488" cy="918075"/>
          </a:xfrm>
        </p:spPr>
        <p:txBody>
          <a:bodyPr>
            <a:normAutofit/>
          </a:bodyPr>
          <a:lstStyle/>
          <a:p>
            <a:pPr algn="ctr"/>
            <a:r>
              <a:rPr lang="es-MX" sz="4000" b="1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Descripción de la experiencia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3054E00-8E5B-4A2D-A35F-A0EB8EA4C35A}"/>
              </a:ext>
            </a:extLst>
          </p:cNvPr>
          <p:cNvSpPr/>
          <p:nvPr/>
        </p:nvSpPr>
        <p:spPr>
          <a:xfrm>
            <a:off x="11261558" y="5614737"/>
            <a:ext cx="577516" cy="368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170" name="Picture 2" descr="Iztapalapa: Mapa de la violencia | Gaceta de Iztapalapa">
            <a:extLst>
              <a:ext uri="{FF2B5EF4-FFF2-40B4-BE49-F238E27FC236}">
                <a16:creationId xmlns:a16="http://schemas.microsoft.com/office/drawing/2014/main" id="{609F57EC-DACC-498F-AE9D-B8FEE65C8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" y="1473616"/>
            <a:ext cx="5811686" cy="386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áfico 3" descr="Marcador con relleno sólido">
            <a:extLst>
              <a:ext uri="{FF2B5EF4-FFF2-40B4-BE49-F238E27FC236}">
                <a16:creationId xmlns:a16="http://schemas.microsoft.com/office/drawing/2014/main" id="{F040A671-7969-4D23-B8FB-5E3184481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5699" y="2791326"/>
            <a:ext cx="760870" cy="7608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06C922-F924-4AEC-AE51-B08F84E6A108}"/>
              </a:ext>
            </a:extLst>
          </p:cNvPr>
          <p:cNvSpPr txBox="1"/>
          <p:nvPr/>
        </p:nvSpPr>
        <p:spPr>
          <a:xfrm>
            <a:off x="497304" y="5384384"/>
            <a:ext cx="54382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Área de estudio</a:t>
            </a:r>
            <a:endParaRPr lang="es-MX" sz="16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6E9D268C-E9AE-4A33-A4E0-43128C362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962915"/>
              </p:ext>
            </p:extLst>
          </p:nvPr>
        </p:nvGraphicFramePr>
        <p:xfrm>
          <a:off x="6756400" y="966201"/>
          <a:ext cx="4938295" cy="482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7467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D74AAFF-9F02-419B-AD4A-D6BAD43EA58F}"/>
              </a:ext>
            </a:extLst>
          </p:cNvPr>
          <p:cNvSpPr txBox="1"/>
          <p:nvPr/>
        </p:nvSpPr>
        <p:spPr>
          <a:xfrm>
            <a:off x="5744886" y="6361860"/>
            <a:ext cx="8494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Disponible en: </a:t>
            </a:r>
            <a:r>
              <a:rPr lang="es-MX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https://huertosxalapa.ushahidi.io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F4F8FA-8508-4BBA-865A-C04B327E8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258024"/>
              </p:ext>
            </p:extLst>
          </p:nvPr>
        </p:nvGraphicFramePr>
        <p:xfrm>
          <a:off x="2032000" y="1005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194" name="Picture 2" descr="No hay ninguna descripción de la foto disponible.">
            <a:extLst>
              <a:ext uri="{FF2B5EF4-FFF2-40B4-BE49-F238E27FC236}">
                <a16:creationId xmlns:a16="http://schemas.microsoft.com/office/drawing/2014/main" id="{C9DCCBCD-79FF-4024-A2A5-D49AF2C8F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 b="15088"/>
          <a:stretch/>
        </p:blipFill>
        <p:spPr bwMode="auto">
          <a:xfrm>
            <a:off x="415240" y="1488242"/>
            <a:ext cx="2732602" cy="2643239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o hay ninguna descripción de la foto disponible.">
            <a:extLst>
              <a:ext uri="{FF2B5EF4-FFF2-40B4-BE49-F238E27FC236}">
                <a16:creationId xmlns:a16="http://schemas.microsoft.com/office/drawing/2014/main" id="{E27E532B-BB2C-480D-BC39-65AE51412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5" b="5334"/>
          <a:stretch/>
        </p:blipFill>
        <p:spPr bwMode="auto">
          <a:xfrm>
            <a:off x="9044160" y="1488842"/>
            <a:ext cx="2732602" cy="2674723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F9EDC0D-97EB-4E20-BEF7-9C1D808B448E}"/>
              </a:ext>
            </a:extLst>
          </p:cNvPr>
          <p:cNvSpPr txBox="1"/>
          <p:nvPr/>
        </p:nvSpPr>
        <p:spPr>
          <a:xfrm>
            <a:off x="368966" y="5374816"/>
            <a:ext cx="11438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600" dirty="0">
                <a:latin typeface="Monserrat"/>
              </a:rPr>
              <a:t>Pedagogías emancipadoras como fundamento para generar </a:t>
            </a:r>
          </a:p>
          <a:p>
            <a:pPr algn="ctr"/>
            <a:r>
              <a:rPr lang="es-MX" sz="1600" dirty="0">
                <a:latin typeface="Monserrat"/>
              </a:rPr>
              <a:t>espacios de diálogo y reflexión (Almuna </a:t>
            </a:r>
            <a:r>
              <a:rPr lang="es-MX" sz="1600" i="1" dirty="0">
                <a:latin typeface="Monserrat"/>
              </a:rPr>
              <a:t>et al., </a:t>
            </a:r>
            <a:r>
              <a:rPr lang="es-MX" sz="1600" dirty="0">
                <a:latin typeface="Monserrat"/>
              </a:rPr>
              <a:t>2019).</a:t>
            </a:r>
          </a:p>
        </p:txBody>
      </p:sp>
    </p:spTree>
    <p:extLst>
      <p:ext uri="{BB962C8B-B14F-4D97-AF65-F5344CB8AC3E}">
        <p14:creationId xmlns:p14="http://schemas.microsoft.com/office/powerpoint/2010/main" val="255712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451855" y="522775"/>
            <a:ext cx="2852820" cy="1899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Desde el huerto hasta el plato</a:t>
            </a:r>
            <a:endParaRPr sz="2400" dirty="0">
              <a:solidFill>
                <a:schemeClr val="accent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accent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DC56D6-B44B-43F5-ACB7-39E33E8A0911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" r="805"/>
          <a:stretch/>
        </p:blipFill>
        <p:spPr bwMode="auto">
          <a:xfrm>
            <a:off x="3609475" y="64546"/>
            <a:ext cx="8518358" cy="5983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3502E0D-40F9-4D72-A86D-6D7155DF337F}"/>
              </a:ext>
            </a:extLst>
          </p:cNvPr>
          <p:cNvSpPr txBox="1"/>
          <p:nvPr/>
        </p:nvSpPr>
        <p:spPr>
          <a:xfrm>
            <a:off x="451855" y="1929263"/>
            <a:ext cx="28528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dirty="0">
                <a:latin typeface="Monserrat"/>
              </a:rPr>
              <a:t>El trasfondo ha sido incentivar la agrobiodiversidad local en el huerto para promover una alimentación culturalmente significativa, aspecto esencial de la seguridad y         la soberanía alimentaria.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4587CF1-1853-49D8-9C8D-610EA53AF254}"/>
              </a:ext>
            </a:extLst>
          </p:cNvPr>
          <p:cNvSpPr txBox="1"/>
          <p:nvPr/>
        </p:nvSpPr>
        <p:spPr>
          <a:xfrm>
            <a:off x="425117" y="4435644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(Ruiz-Aguilar, 2021).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3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335F5351-3C01-4D2E-8E9B-4B281020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55" y="3184517"/>
            <a:ext cx="3831387" cy="1002313"/>
          </a:xfrm>
        </p:spPr>
        <p:txBody>
          <a:bodyPr>
            <a:normAutofit fontScale="90000"/>
          </a:bodyPr>
          <a:lstStyle/>
          <a:p>
            <a:r>
              <a:rPr lang="es-MX" sz="2800" dirty="0">
                <a:solidFill>
                  <a:schemeClr val="bg2"/>
                </a:solidFill>
                <a:latin typeface="Monserrat"/>
              </a:rPr>
              <a:t>L</a:t>
            </a:r>
            <a:r>
              <a:rPr lang="es-MX" sz="2800" cap="none" dirty="0">
                <a:solidFill>
                  <a:schemeClr val="bg2"/>
                </a:solidFill>
                <a:latin typeface="Monserrat"/>
              </a:rPr>
              <a:t>a mayoría de participantes son mujeres, lo cual reafirma el rol protagónico de lo femenino en las iniciativas comunitarias y particularmente, dentro              de las agroecologías.</a:t>
            </a:r>
            <a:br>
              <a:rPr lang="es-MX" sz="2800" cap="none" dirty="0">
                <a:solidFill>
                  <a:schemeClr val="bg2"/>
                </a:solidFill>
                <a:latin typeface="Monserrat"/>
              </a:rPr>
            </a:br>
            <a:endParaRPr lang="es-MX" sz="2800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pic>
        <p:nvPicPr>
          <p:cNvPr id="8" name="Picture 2" descr="No hay ninguna descripción de la foto disponible.">
            <a:extLst>
              <a:ext uri="{FF2B5EF4-FFF2-40B4-BE49-F238E27FC236}">
                <a16:creationId xmlns:a16="http://schemas.microsoft.com/office/drawing/2014/main" id="{14EC276B-7C88-43CA-943D-35101157C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9" t="18191" r="14211"/>
          <a:stretch/>
        </p:blipFill>
        <p:spPr bwMode="auto">
          <a:xfrm>
            <a:off x="5149517" y="0"/>
            <a:ext cx="7042484" cy="6007264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F51489E-2198-4818-9C4D-4D4E09BD0913}"/>
              </a:ext>
            </a:extLst>
          </p:cNvPr>
          <p:cNvSpPr txBox="1"/>
          <p:nvPr/>
        </p:nvSpPr>
        <p:spPr>
          <a:xfrm>
            <a:off x="756655" y="440206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(Zuluaga-Sánchez et al., 2018). 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12975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E29B80-FC34-480D-B96B-D16E61C2FEF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t="9483" r="4080" b="3190"/>
          <a:stretch/>
        </p:blipFill>
        <p:spPr bwMode="auto">
          <a:xfrm>
            <a:off x="3352800" y="0"/>
            <a:ext cx="8807115" cy="6079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o hay ninguna descripción de la foto disponible.">
            <a:extLst>
              <a:ext uri="{FF2B5EF4-FFF2-40B4-BE49-F238E27FC236}">
                <a16:creationId xmlns:a16="http://schemas.microsoft.com/office/drawing/2014/main" id="{8E0E5310-798A-4106-848E-43BD5786D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652"/>
            <a:ext cx="3043990" cy="40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B3DADFF4-80EA-4C7B-BCDD-272FE61C6887}"/>
              </a:ext>
            </a:extLst>
          </p:cNvPr>
          <p:cNvSpPr txBox="1"/>
          <p:nvPr/>
        </p:nvSpPr>
        <p:spPr>
          <a:xfrm>
            <a:off x="628319" y="1560296"/>
            <a:ext cx="51460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Los huertos comunitarios pueden ayudar a transformar nuestros sistemas alimentarios e incentivar la adopción de dietas saludables (Suárez-Torres et al., 2017). </a:t>
            </a:r>
          </a:p>
          <a:p>
            <a:endParaRPr lang="es-MX" sz="1600" dirty="0">
              <a:latin typeface="Montserrat" panose="00000500000000000000" pitchFamily="2" charset="0"/>
            </a:endParaRPr>
          </a:p>
          <a:p>
            <a:r>
              <a:rPr lang="es-MX" sz="1600" dirty="0">
                <a:latin typeface="Montserrat" panose="00000500000000000000" pitchFamily="2" charset="0"/>
              </a:rPr>
              <a:t>Los huertos tienen el potencial de satisfacer en mayor o menor medida distintas necesidades humanas fundamentales (Fontalvo-Buelvas &amp; de la Cruz-Elizondo, 2021). </a:t>
            </a:r>
          </a:p>
          <a:p>
            <a:endParaRPr lang="es-MX" sz="1600" dirty="0">
              <a:latin typeface="Montserrat" panose="00000500000000000000" pitchFamily="2" charset="0"/>
            </a:endParaRPr>
          </a:p>
          <a:p>
            <a:r>
              <a:rPr lang="es-MX" sz="1600" dirty="0">
                <a:latin typeface="Montserrat" panose="00000500000000000000" pitchFamily="2" charset="0"/>
              </a:rPr>
              <a:t>En mayor escala, esto puede convertirse en una verdadera estrategia de restauración urbana, favoreciendo la salud ambiental y por supuesto la salud de las comunidades circundantes </a:t>
            </a:r>
            <a:r>
              <a:rPr lang="it-IT" sz="1600" dirty="0">
                <a:latin typeface="Montserrat" panose="00000500000000000000" pitchFamily="2" charset="0"/>
              </a:rPr>
              <a:t>(Di Fiore et al., 2021). </a:t>
            </a:r>
            <a:endParaRPr lang="es-MX" sz="1600" dirty="0">
              <a:latin typeface="Montserrat" panose="00000500000000000000" pitchFamily="2" charset="0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093DFC2D-C27E-4D1D-8F1A-BF654D4F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Discusión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pic>
        <p:nvPicPr>
          <p:cNvPr id="8" name="Picture 2" descr="No hay ninguna descripción de la foto disponible.">
            <a:extLst>
              <a:ext uri="{FF2B5EF4-FFF2-40B4-BE49-F238E27FC236}">
                <a16:creationId xmlns:a16="http://schemas.microsoft.com/office/drawing/2014/main" id="{6923BDBE-D022-46AF-9DB3-2CE0C8323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74"/>
          <a:stretch/>
        </p:blipFill>
        <p:spPr bwMode="auto">
          <a:xfrm>
            <a:off x="5715717" y="0"/>
            <a:ext cx="6476283" cy="603183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5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>
            <a:extLst>
              <a:ext uri="{FF2B5EF4-FFF2-40B4-BE49-F238E27FC236}">
                <a16:creationId xmlns:a16="http://schemas.microsoft.com/office/drawing/2014/main" id="{6428A3DA-52C8-42D6-A3D6-80FB37DC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6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Conclusiones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sp>
        <p:nvSpPr>
          <p:cNvPr id="9" name="Google Shape;108;g309fca20012_0_22">
            <a:extLst>
              <a:ext uri="{FF2B5EF4-FFF2-40B4-BE49-F238E27FC236}">
                <a16:creationId xmlns:a16="http://schemas.microsoft.com/office/drawing/2014/main" id="{B1421923-F914-4522-A12D-43C5F5A241C1}"/>
              </a:ext>
            </a:extLst>
          </p:cNvPr>
          <p:cNvSpPr txBox="1"/>
          <p:nvPr/>
        </p:nvSpPr>
        <p:spPr>
          <a:xfrm>
            <a:off x="532066" y="1694591"/>
            <a:ext cx="51687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El Huerto Comunitario “La Bahía” ha permitido el fomento de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 integración social 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partir del desarrollo de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actividades colectivas.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Las claves para consolidar el entorno social han sido el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manejo agroecológico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ligado a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un plan de acción integral 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y acompañado por un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equipo interdisciplinario.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Sembrar en la ciudad puede ayudar a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mejorar       el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6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bienestar 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adultos mayores, así como de personas con algún tipo de discapacidad.</a:t>
            </a: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16281E82-CCA6-4EAA-8C2D-3B772069F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713"/>
          <a:stretch/>
        </p:blipFill>
        <p:spPr bwMode="auto">
          <a:xfrm>
            <a:off x="5671919" y="-1"/>
            <a:ext cx="6600291" cy="60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5612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615</Words>
  <Application>Microsoft Office PowerPoint</Application>
  <PresentationFormat>Panorámica</PresentationFormat>
  <Paragraphs>50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Raleway</vt:lpstr>
      <vt:lpstr>Monserrat</vt:lpstr>
      <vt:lpstr>Arial</vt:lpstr>
      <vt:lpstr>Calibri</vt:lpstr>
      <vt:lpstr>Montserrat</vt:lpstr>
      <vt:lpstr>Simple Light</vt:lpstr>
      <vt:lpstr>Experiencias con jóvenes y adultos mayores en el Huerto Comunitario “La Bahía”            de la Ciudad de México</vt:lpstr>
      <vt:lpstr>Introducción</vt:lpstr>
      <vt:lpstr>Descripción de la experiencia</vt:lpstr>
      <vt:lpstr>Presentación de PowerPoint</vt:lpstr>
      <vt:lpstr>Presentación de PowerPoint</vt:lpstr>
      <vt:lpstr>La mayoría de participantes son mujeres, lo cual reafirma el rol protagónico de lo femenino en las iniciativas comunitarias y particularmente, dentro              de las agroecologías. </vt:lpstr>
      <vt:lpstr>Presentación de PowerPoint</vt:lpstr>
      <vt:lpstr>Discusión</vt:lpstr>
      <vt:lpstr>Conclusiones</vt:lpstr>
      <vt:lpstr>Sembremos  la ciudad!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de huertos educativos y sus principales necesidades En el centro de Veracruz, México</dc:title>
  <dc:creator>pc2</dc:creator>
  <cp:lastModifiedBy>Bosque Nativo</cp:lastModifiedBy>
  <cp:revision>32</cp:revision>
  <dcterms:created xsi:type="dcterms:W3CDTF">2024-10-08T16:17:25Z</dcterms:created>
  <dcterms:modified xsi:type="dcterms:W3CDTF">2024-10-21T04:16:38Z</dcterms:modified>
</cp:coreProperties>
</file>