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Raleway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Raleway Bold" charset="0"/>
      <p:regular r:id="rId19"/>
    </p:embeddedFont>
    <p:embeddedFont>
      <p:font typeface="Montserrat" charset="0"/>
      <p:regular r:id="rId20"/>
    </p:embeddedFont>
    <p:embeddedFont>
      <p:font typeface="Montserrat Bold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-773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4.png"/><Relationship Id="rId10" Type="http://schemas.openxmlformats.org/officeDocument/2006/relationships/image" Target="../media/image8.sv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55852" y="1557586"/>
            <a:ext cx="14603448" cy="298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9"/>
              </a:lnSpc>
            </a:pPr>
            <a:r>
              <a:rPr lang="en-US" sz="5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Indicadores de sustentabilidade em agroecossistemas agroecológicos de campesinos</a:t>
            </a:r>
          </a:p>
          <a:p>
            <a:pPr algn="l">
              <a:lnSpc>
                <a:spcPts val="5116"/>
              </a:lnSpc>
            </a:pPr>
            <a:r>
              <a:rPr lang="en-US" sz="5016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Na região da zona da mata sul paraibana.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57576" y="4971387"/>
            <a:ext cx="8029967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3766" b="1" dirty="0" err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Por</a:t>
            </a:r>
            <a:r>
              <a:rPr lang="en-US" sz="3766" b="1" dirty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: Pedro V. G. </a:t>
            </a:r>
            <a:r>
              <a:rPr lang="en-US" sz="3766" b="1" dirty="0" err="1" smtClean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Ximenes</a:t>
            </a:r>
            <a:r>
              <a:rPr lang="en-US" sz="3766" b="1" dirty="0" smtClean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;</a:t>
            </a:r>
          </a:p>
          <a:p>
            <a:pPr algn="l">
              <a:lnSpc>
                <a:spcPts val="3841"/>
              </a:lnSpc>
            </a:pPr>
            <a:r>
              <a:rPr lang="en-US" sz="3766" b="1" dirty="0" smtClean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         Prof. Fillipe </a:t>
            </a:r>
            <a:r>
              <a:rPr lang="en-US" sz="3766" b="1" dirty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S. Marini;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91600" y="0"/>
            <a:ext cx="10759525" cy="9140433"/>
          </a:xfrm>
          <a:custGeom>
            <a:avLst/>
            <a:gdLst/>
            <a:ahLst/>
            <a:cxnLst/>
            <a:rect l="l" t="t" r="r" b="b"/>
            <a:pathLst>
              <a:path w="10759525" h="9140433">
                <a:moveTo>
                  <a:pt x="0" y="0"/>
                </a:moveTo>
                <a:lnTo>
                  <a:pt x="10759525" y="0"/>
                </a:lnTo>
                <a:lnTo>
                  <a:pt x="10759525" y="9140433"/>
                </a:lnTo>
                <a:lnTo>
                  <a:pt x="0" y="91404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16" b="-128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8475" y="5243893"/>
            <a:ext cx="8597356" cy="2657961"/>
          </a:xfrm>
          <a:custGeom>
            <a:avLst/>
            <a:gdLst/>
            <a:ahLst/>
            <a:cxnLst/>
            <a:rect l="l" t="t" r="r" b="b"/>
            <a:pathLst>
              <a:path w="8597356" h="2657961">
                <a:moveTo>
                  <a:pt x="0" y="0"/>
                </a:moveTo>
                <a:lnTo>
                  <a:pt x="8597356" y="0"/>
                </a:lnTo>
                <a:lnTo>
                  <a:pt x="8597356" y="2657961"/>
                </a:lnTo>
                <a:lnTo>
                  <a:pt x="0" y="26579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225525" y="342361"/>
            <a:ext cx="5353996" cy="80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6000" b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6342" y="1415700"/>
            <a:ext cx="8752363" cy="3561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780" lvl="1" indent="-360390" algn="l">
              <a:lnSpc>
                <a:spcPts val="4006"/>
              </a:lnSpc>
              <a:buFont typeface="Arial"/>
              <a:buChar char="•"/>
            </a:pPr>
            <a:r>
              <a:rPr lang="en-US" sz="333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Implementação de práticas agroecológicas possui um efeito potencial e significativo na sustentabilidade nos agroecossistemas. </a:t>
            </a:r>
          </a:p>
          <a:p>
            <a:pPr algn="l">
              <a:lnSpc>
                <a:spcPts val="4006"/>
              </a:lnSpc>
            </a:pPr>
            <a:endParaRPr lang="en-US" sz="3338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20780" lvl="1" indent="-360390" algn="l">
              <a:lnSpc>
                <a:spcPts val="4006"/>
              </a:lnSpc>
              <a:buFont typeface="Arial"/>
              <a:buChar char="•"/>
            </a:pPr>
            <a:r>
              <a:rPr lang="en-US" sz="333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Importância da Avaliação Contínua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26275" y="3118704"/>
            <a:ext cx="12835449" cy="106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7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Obrigado pela atenção!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277600" y="55245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 smtClean="0">
                <a:solidFill>
                  <a:schemeClr val="bg1"/>
                </a:solidFill>
              </a:rPr>
              <a:t>fsmarini@yahoo.com.br</a:t>
            </a:r>
          </a:p>
          <a:p>
            <a:pPr algn="r"/>
            <a:r>
              <a:rPr lang="pt-BR" sz="3600" dirty="0" smtClean="0">
                <a:solidFill>
                  <a:schemeClr val="bg1"/>
                </a:solidFill>
              </a:rPr>
              <a:t>pedroximenes488@outlook.com 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32295" y="2794773"/>
            <a:ext cx="16127313" cy="3404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4"/>
              </a:lnSpc>
            </a:pPr>
            <a:r>
              <a:rPr lang="en-US" sz="7200" b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Indicadores de sustentabilidade em agroecossistemas agroecológicos de campesinos</a:t>
            </a:r>
          </a:p>
          <a:p>
            <a:pPr algn="l">
              <a:lnSpc>
                <a:spcPts val="4912"/>
              </a:lnSpc>
            </a:pPr>
            <a:r>
              <a:rPr lang="en-US" sz="4816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Na região da zona da mata sul paraibana.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504826"/>
            <a:ext cx="3369730" cy="18954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57200"/>
            <a:ext cx="1714500" cy="1714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07204"/>
            <a:ext cx="4837724" cy="18406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9530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03771" y="1028700"/>
            <a:ext cx="7640819" cy="764081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264" r="-3264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426642" y="2752725"/>
            <a:ext cx="10011722" cy="419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Indicadores de sustentabilidade</a:t>
            </a:r>
          </a:p>
          <a:p>
            <a:pPr algn="just">
              <a:lnSpc>
                <a:spcPts val="4799"/>
              </a:lnSpc>
            </a:pPr>
            <a:endParaRPr lang="en-US" sz="3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63596" lvl="1" indent="-431798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Dimensões Avaliadas</a:t>
            </a:r>
          </a:p>
          <a:p>
            <a:pPr algn="just">
              <a:lnSpc>
                <a:spcPts val="4799"/>
              </a:lnSpc>
            </a:pPr>
            <a:endParaRPr lang="en-US" sz="3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63596" lvl="1" indent="-431798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Campesinos avaliados</a:t>
            </a:r>
          </a:p>
          <a:p>
            <a:pPr algn="just">
              <a:lnSpc>
                <a:spcPts val="4799"/>
              </a:lnSpc>
            </a:pPr>
            <a:endParaRPr lang="en-US" sz="3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63596" lvl="1" indent="-431798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Objetivo do trabalho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133475"/>
            <a:ext cx="5353996" cy="80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6000" b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419249" y="1028700"/>
            <a:ext cx="13164940" cy="7543603"/>
          </a:xfrm>
          <a:custGeom>
            <a:avLst/>
            <a:gdLst/>
            <a:ahLst/>
            <a:cxnLst/>
            <a:rect l="l" t="t" r="r" b="b"/>
            <a:pathLst>
              <a:path w="13164940" h="7543603">
                <a:moveTo>
                  <a:pt x="0" y="0"/>
                </a:moveTo>
                <a:lnTo>
                  <a:pt x="13164940" y="0"/>
                </a:lnTo>
                <a:lnTo>
                  <a:pt x="13164940" y="7543603"/>
                </a:lnTo>
                <a:lnTo>
                  <a:pt x="0" y="7543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2" b="-28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915370" y="8572303"/>
            <a:ext cx="10457259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Figura: Mapa de localização do município Pitimbu e agroecossistemas analisados.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90500"/>
            <a:ext cx="16040100" cy="80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b="1" dirty="0" err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Metodologia</a:t>
            </a:r>
            <a:endParaRPr lang="en-US" sz="6000" b="1" dirty="0">
              <a:solidFill>
                <a:srgbClr val="1155C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724400" y="6972300"/>
            <a:ext cx="685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em curva para baixo 8"/>
          <p:cNvSpPr/>
          <p:nvPr/>
        </p:nvSpPr>
        <p:spPr>
          <a:xfrm rot="19639192">
            <a:off x="4349204" y="5054199"/>
            <a:ext cx="3229777" cy="119192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743422"/>
            <a:ext cx="8847832" cy="4733590"/>
          </a:xfrm>
          <a:custGeom>
            <a:avLst/>
            <a:gdLst/>
            <a:ahLst/>
            <a:cxnLst/>
            <a:rect l="l" t="t" r="r" b="b"/>
            <a:pathLst>
              <a:path w="8847832" h="4733590">
                <a:moveTo>
                  <a:pt x="0" y="0"/>
                </a:moveTo>
                <a:lnTo>
                  <a:pt x="8847832" y="0"/>
                </a:lnTo>
                <a:lnTo>
                  <a:pt x="8847832" y="4733590"/>
                </a:lnTo>
                <a:lnTo>
                  <a:pt x="0" y="4733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40848" y="2320819"/>
            <a:ext cx="8422962" cy="5517040"/>
          </a:xfrm>
          <a:custGeom>
            <a:avLst/>
            <a:gdLst/>
            <a:ahLst/>
            <a:cxnLst/>
            <a:rect l="l" t="t" r="r" b="b"/>
            <a:pathLst>
              <a:path w="8422962" h="5517040">
                <a:moveTo>
                  <a:pt x="0" y="0"/>
                </a:moveTo>
                <a:lnTo>
                  <a:pt x="8422962" y="0"/>
                </a:lnTo>
                <a:lnTo>
                  <a:pt x="8422962" y="5517040"/>
                </a:lnTo>
                <a:lnTo>
                  <a:pt x="0" y="5517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98647" y="4689411"/>
            <a:ext cx="1090706" cy="389927"/>
          </a:xfrm>
          <a:custGeom>
            <a:avLst/>
            <a:gdLst/>
            <a:ahLst/>
            <a:cxnLst/>
            <a:rect l="l" t="t" r="r" b="b"/>
            <a:pathLst>
              <a:path w="1090706" h="389927">
                <a:moveTo>
                  <a:pt x="0" y="0"/>
                </a:moveTo>
                <a:lnTo>
                  <a:pt x="1090706" y="0"/>
                </a:lnTo>
                <a:lnTo>
                  <a:pt x="1090706" y="389928"/>
                </a:lnTo>
                <a:lnTo>
                  <a:pt x="0" y="3899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967829"/>
            <a:ext cx="16040100" cy="80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b="1" dirty="0" err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Metodologia</a:t>
            </a:r>
            <a:endParaRPr lang="en-US" sz="6000" b="1" dirty="0">
              <a:solidFill>
                <a:srgbClr val="1155C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95915" y="7596139"/>
            <a:ext cx="4125352" cy="241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3"/>
              </a:lnSpc>
              <a:spcBef>
                <a:spcPct val="0"/>
              </a:spcBef>
            </a:pPr>
            <a:r>
              <a:rPr lang="en-US" sz="161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Adaptado de Masera et al. (2000)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94651" y="7837859"/>
            <a:ext cx="4125352" cy="241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3"/>
              </a:lnSpc>
              <a:spcBef>
                <a:spcPct val="0"/>
              </a:spcBef>
            </a:pPr>
            <a:r>
              <a:rPr lang="en-US" sz="161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Adaptado de Masera et al. (2000)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06726" y="1755602"/>
            <a:ext cx="11017126" cy="3152165"/>
          </a:xfrm>
          <a:custGeom>
            <a:avLst/>
            <a:gdLst/>
            <a:ahLst/>
            <a:cxnLst/>
            <a:rect l="l" t="t" r="r" b="b"/>
            <a:pathLst>
              <a:path w="11017126" h="3152165">
                <a:moveTo>
                  <a:pt x="0" y="0"/>
                </a:moveTo>
                <a:lnTo>
                  <a:pt x="11017127" y="0"/>
                </a:lnTo>
                <a:lnTo>
                  <a:pt x="11017127" y="3152165"/>
                </a:lnTo>
                <a:lnTo>
                  <a:pt x="0" y="3152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504624" y="4525671"/>
            <a:ext cx="1032693" cy="764193"/>
          </a:xfrm>
          <a:custGeom>
            <a:avLst/>
            <a:gdLst/>
            <a:ahLst/>
            <a:cxnLst/>
            <a:rect l="l" t="t" r="r" b="b"/>
            <a:pathLst>
              <a:path w="1032693" h="764193">
                <a:moveTo>
                  <a:pt x="0" y="0"/>
                </a:moveTo>
                <a:lnTo>
                  <a:pt x="1032693" y="0"/>
                </a:lnTo>
                <a:lnTo>
                  <a:pt x="1032693" y="764192"/>
                </a:lnTo>
                <a:lnTo>
                  <a:pt x="0" y="7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30535" y="5770154"/>
            <a:ext cx="5508563" cy="2430936"/>
          </a:xfrm>
          <a:custGeom>
            <a:avLst/>
            <a:gdLst/>
            <a:ahLst/>
            <a:cxnLst/>
            <a:rect l="l" t="t" r="r" b="b"/>
            <a:pathLst>
              <a:path w="5508563" h="2430936">
                <a:moveTo>
                  <a:pt x="0" y="0"/>
                </a:moveTo>
                <a:lnTo>
                  <a:pt x="5508563" y="0"/>
                </a:lnTo>
                <a:lnTo>
                  <a:pt x="5508563" y="2430936"/>
                </a:lnTo>
                <a:lnTo>
                  <a:pt x="0" y="24309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19731" y="6159218"/>
            <a:ext cx="9329926" cy="2041872"/>
          </a:xfrm>
          <a:custGeom>
            <a:avLst/>
            <a:gdLst/>
            <a:ahLst/>
            <a:cxnLst/>
            <a:rect l="l" t="t" r="r" b="b"/>
            <a:pathLst>
              <a:path w="9329926" h="2041872">
                <a:moveTo>
                  <a:pt x="0" y="0"/>
                </a:moveTo>
                <a:lnTo>
                  <a:pt x="9329926" y="0"/>
                </a:lnTo>
                <a:lnTo>
                  <a:pt x="9329926" y="2041872"/>
                </a:lnTo>
                <a:lnTo>
                  <a:pt x="0" y="20418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804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29728" y="679123"/>
            <a:ext cx="15939072" cy="80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b="1" dirty="0" err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Metodologia</a:t>
            </a:r>
            <a:endParaRPr lang="en-US" sz="6000" b="1" dirty="0">
              <a:solidFill>
                <a:srgbClr val="1155C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950659" y="6830919"/>
            <a:ext cx="976879" cy="349234"/>
          </a:xfrm>
          <a:custGeom>
            <a:avLst/>
            <a:gdLst/>
            <a:ahLst/>
            <a:cxnLst/>
            <a:rect l="l" t="t" r="r" b="b"/>
            <a:pathLst>
              <a:path w="976879" h="349234">
                <a:moveTo>
                  <a:pt x="0" y="0"/>
                </a:moveTo>
                <a:lnTo>
                  <a:pt x="976879" y="0"/>
                </a:lnTo>
                <a:lnTo>
                  <a:pt x="976879" y="349235"/>
                </a:lnTo>
                <a:lnTo>
                  <a:pt x="0" y="3492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325807" y="8201090"/>
            <a:ext cx="2612538" cy="241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6"/>
              </a:lnSpc>
              <a:spcBef>
                <a:spcPct val="0"/>
              </a:spcBef>
            </a:pPr>
            <a:r>
              <a:rPr lang="en-US" sz="161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Ferreira et al.(2012)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99972" y="8201090"/>
            <a:ext cx="2666212" cy="241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6"/>
              </a:lnSpc>
              <a:spcBef>
                <a:spcPct val="0"/>
              </a:spcBef>
            </a:pPr>
            <a:r>
              <a:rPr lang="en-US" sz="161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Ferreira et al (2012).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98501" y="4901781"/>
            <a:ext cx="4125352" cy="241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3"/>
              </a:lnSpc>
              <a:spcBef>
                <a:spcPct val="0"/>
              </a:spcBef>
            </a:pPr>
            <a:r>
              <a:rPr lang="en-US" sz="161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Adaptado de Masera et al. (2000)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1" y="392875"/>
            <a:ext cx="15812298" cy="80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b="1" dirty="0" err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</a:t>
            </a:r>
            <a:r>
              <a:rPr lang="en-US" sz="6000" b="1" dirty="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/ </a:t>
            </a:r>
            <a:r>
              <a:rPr lang="en-US" sz="6000" b="1" dirty="0" err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Dimensão</a:t>
            </a:r>
            <a:r>
              <a:rPr lang="en-US" sz="6000" b="1" dirty="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Social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47800" y="1572599"/>
            <a:ext cx="13368612" cy="7141802"/>
            <a:chOff x="0" y="0"/>
            <a:chExt cx="1396973" cy="7462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96973" cy="746293"/>
            </a:xfrm>
            <a:custGeom>
              <a:avLst/>
              <a:gdLst/>
              <a:ahLst/>
              <a:cxnLst/>
              <a:rect l="l" t="t" r="r" b="b"/>
              <a:pathLst>
                <a:path w="1396973" h="746293">
                  <a:moveTo>
                    <a:pt x="13320" y="0"/>
                  </a:moveTo>
                  <a:lnTo>
                    <a:pt x="1383654" y="0"/>
                  </a:lnTo>
                  <a:cubicBezTo>
                    <a:pt x="1391010" y="0"/>
                    <a:pt x="1396973" y="5963"/>
                    <a:pt x="1396973" y="13320"/>
                  </a:cubicBezTo>
                  <a:lnTo>
                    <a:pt x="1396973" y="732974"/>
                  </a:lnTo>
                  <a:cubicBezTo>
                    <a:pt x="1396973" y="740330"/>
                    <a:pt x="1391010" y="746293"/>
                    <a:pt x="1383654" y="746293"/>
                  </a:cubicBezTo>
                  <a:lnTo>
                    <a:pt x="13320" y="746293"/>
                  </a:lnTo>
                  <a:cubicBezTo>
                    <a:pt x="5963" y="746293"/>
                    <a:pt x="0" y="740330"/>
                    <a:pt x="0" y="732974"/>
                  </a:cubicBezTo>
                  <a:lnTo>
                    <a:pt x="0" y="13320"/>
                  </a:lnTo>
                  <a:cubicBezTo>
                    <a:pt x="0" y="5963"/>
                    <a:pt x="5963" y="0"/>
                    <a:pt x="13320" y="0"/>
                  </a:cubicBezTo>
                  <a:close/>
                </a:path>
              </a:pathLst>
            </a:custGeom>
            <a:blipFill>
              <a:blip r:embed="rId4"/>
              <a:stretch>
                <a:fillRect t="-1593" b="-1593"/>
              </a:stretch>
            </a:blipFill>
          </p:spPr>
        </p:sp>
      </p:grp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31254"/>
              </p:ext>
            </p:extLst>
          </p:nvPr>
        </p:nvGraphicFramePr>
        <p:xfrm>
          <a:off x="13639800" y="6286500"/>
          <a:ext cx="441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Índice de </a:t>
                      </a:r>
                      <a:r>
                        <a:rPr lang="pt-BR" sz="3600" dirty="0" err="1" smtClean="0">
                          <a:latin typeface="Arial" pitchFamily="34" charset="0"/>
                          <a:cs typeface="Arial" pitchFamily="34" charset="0"/>
                        </a:rPr>
                        <a:t>Sostenibilidad</a:t>
                      </a:r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 (IG)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err="1" smtClean="0">
                          <a:latin typeface="Arial" pitchFamily="34" charset="0"/>
                          <a:cs typeface="Arial" pitchFamily="34" charset="0"/>
                        </a:rPr>
                        <a:t>Agroec</a:t>
                      </a:r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. A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err="1" smtClean="0">
                          <a:latin typeface="Arial" pitchFamily="34" charset="0"/>
                          <a:cs typeface="Arial" pitchFamily="34" charset="0"/>
                        </a:rPr>
                        <a:t>Agroec</a:t>
                      </a:r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. B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0,56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0,52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99465" y="1483052"/>
            <a:ext cx="12319430" cy="7206867"/>
          </a:xfrm>
          <a:custGeom>
            <a:avLst/>
            <a:gdLst/>
            <a:ahLst/>
            <a:cxnLst/>
            <a:rect l="l" t="t" r="r" b="b"/>
            <a:pathLst>
              <a:path w="12319430" h="7206867">
                <a:moveTo>
                  <a:pt x="0" y="0"/>
                </a:moveTo>
                <a:lnTo>
                  <a:pt x="12319430" y="0"/>
                </a:lnTo>
                <a:lnTo>
                  <a:pt x="12319430" y="7206867"/>
                </a:lnTo>
                <a:lnTo>
                  <a:pt x="0" y="7206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679123"/>
            <a:ext cx="15860960" cy="80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b="1" dirty="0" err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</a:t>
            </a:r>
            <a:r>
              <a:rPr lang="en-US" sz="6000" b="1" dirty="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/ </a:t>
            </a:r>
            <a:r>
              <a:rPr lang="en-US" sz="6000" b="1" dirty="0" err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Dimensão</a:t>
            </a:r>
            <a:r>
              <a:rPr lang="en-US" sz="6000" b="1" dirty="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6000" b="1" dirty="0" err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Econômica</a:t>
            </a:r>
            <a:endParaRPr lang="en-US" sz="6000" b="1" dirty="0">
              <a:solidFill>
                <a:srgbClr val="1155C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42427"/>
              </p:ext>
            </p:extLst>
          </p:nvPr>
        </p:nvGraphicFramePr>
        <p:xfrm>
          <a:off x="13639800" y="6286500"/>
          <a:ext cx="441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Índice de </a:t>
                      </a:r>
                      <a:r>
                        <a:rPr lang="pt-BR" sz="3600" dirty="0" err="1" smtClean="0">
                          <a:latin typeface="Arial" pitchFamily="34" charset="0"/>
                          <a:cs typeface="Arial" pitchFamily="34" charset="0"/>
                        </a:rPr>
                        <a:t>Sostenibilidad</a:t>
                      </a:r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 (IG)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err="1" smtClean="0">
                          <a:latin typeface="Arial" pitchFamily="34" charset="0"/>
                          <a:cs typeface="Arial" pitchFamily="34" charset="0"/>
                        </a:rPr>
                        <a:t>Agroec</a:t>
                      </a:r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. A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err="1" smtClean="0">
                          <a:latin typeface="Arial" pitchFamily="34" charset="0"/>
                          <a:cs typeface="Arial" pitchFamily="34" charset="0"/>
                        </a:rPr>
                        <a:t>Agroec</a:t>
                      </a:r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. B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0,55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0,70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31045" y="1028700"/>
            <a:ext cx="12425911" cy="7686640"/>
          </a:xfrm>
          <a:custGeom>
            <a:avLst/>
            <a:gdLst/>
            <a:ahLst/>
            <a:cxnLst/>
            <a:rect l="l" t="t" r="r" b="b"/>
            <a:pathLst>
              <a:path w="12425911" h="7686640">
                <a:moveTo>
                  <a:pt x="0" y="0"/>
                </a:moveTo>
                <a:lnTo>
                  <a:pt x="12425910" y="0"/>
                </a:lnTo>
                <a:lnTo>
                  <a:pt x="12425910" y="7686640"/>
                </a:lnTo>
                <a:lnTo>
                  <a:pt x="0" y="76866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39" b="-263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679123"/>
            <a:ext cx="16421100" cy="80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b="1" dirty="0" err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</a:t>
            </a:r>
            <a:r>
              <a:rPr lang="en-US" sz="6000" b="1" dirty="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/ </a:t>
            </a:r>
            <a:r>
              <a:rPr lang="en-US" sz="6000" b="1" dirty="0" err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Dimensão</a:t>
            </a:r>
            <a:r>
              <a:rPr lang="en-US" sz="6000" b="1" dirty="0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6000" b="1" dirty="0" err="1">
                <a:solidFill>
                  <a:srgbClr val="1155C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Ambiental</a:t>
            </a:r>
            <a:endParaRPr lang="en-US" sz="6000" b="1" dirty="0">
              <a:solidFill>
                <a:srgbClr val="1155C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1006"/>
              </p:ext>
            </p:extLst>
          </p:nvPr>
        </p:nvGraphicFramePr>
        <p:xfrm>
          <a:off x="13639800" y="6286500"/>
          <a:ext cx="441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Índice de </a:t>
                      </a:r>
                      <a:r>
                        <a:rPr lang="pt-BR" sz="3600" dirty="0" err="1" smtClean="0">
                          <a:latin typeface="Arial" pitchFamily="34" charset="0"/>
                          <a:cs typeface="Arial" pitchFamily="34" charset="0"/>
                        </a:rPr>
                        <a:t>Sostenibilidad</a:t>
                      </a:r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 (IG)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err="1" smtClean="0">
                          <a:latin typeface="Arial" pitchFamily="34" charset="0"/>
                          <a:cs typeface="Arial" pitchFamily="34" charset="0"/>
                        </a:rPr>
                        <a:t>Agroec</a:t>
                      </a:r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. A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err="1" smtClean="0">
                          <a:latin typeface="Arial" pitchFamily="34" charset="0"/>
                          <a:cs typeface="Arial" pitchFamily="34" charset="0"/>
                        </a:rPr>
                        <a:t>Agroec</a:t>
                      </a:r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. B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0,65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latin typeface="Arial" pitchFamily="34" charset="0"/>
                          <a:cs typeface="Arial" pitchFamily="34" charset="0"/>
                        </a:rPr>
                        <a:t>0,70</a:t>
                      </a:r>
                      <a:endParaRPr lang="pt-BR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228</Words>
  <Application>Microsoft Office PowerPoint</Application>
  <PresentationFormat>Personalizar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Raleway</vt:lpstr>
      <vt:lpstr>Calibri</vt:lpstr>
      <vt:lpstr>Raleway Bold</vt:lpstr>
      <vt:lpstr>Montserrat</vt:lpstr>
      <vt:lpstr>Montserrat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XCLAE - Plantilla presentaciones.pptx</dc:title>
  <dc:creator>Fillipe Marini</dc:creator>
  <cp:lastModifiedBy>Fillipe Marini</cp:lastModifiedBy>
  <cp:revision>7</cp:revision>
  <dcterms:created xsi:type="dcterms:W3CDTF">2006-08-16T00:00:00Z</dcterms:created>
  <dcterms:modified xsi:type="dcterms:W3CDTF">2024-10-21T14:21:40Z</dcterms:modified>
  <dc:identifier>DAGUFNhN8Vg</dc:identifier>
</cp:coreProperties>
</file>