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8" r:id="rId3"/>
    <p:sldId id="299" r:id="rId4"/>
    <p:sldId id="300" r:id="rId5"/>
    <p:sldId id="302" r:id="rId6"/>
    <p:sldId id="303" r:id="rId7"/>
    <p:sldId id="291" r:id="rId8"/>
    <p:sldId id="290" r:id="rId9"/>
    <p:sldId id="294" r:id="rId10"/>
    <p:sldId id="295" r:id="rId11"/>
    <p:sldId id="267" r:id="rId12"/>
    <p:sldId id="297" r:id="rId13"/>
    <p:sldId id="298" r:id="rId14"/>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9489"/>
    <p:restoredTop sz="94052"/>
  </p:normalViewPr>
  <p:slideViewPr>
    <p:cSldViewPr snapToGrid="0">
      <p:cViewPr>
        <p:scale>
          <a:sx n="84" d="100"/>
          <a:sy n="84" d="100"/>
        </p:scale>
        <p:origin x="448" y="22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3ADEFBF-75D6-C343-AE80-2859177FE274}" type="doc">
      <dgm:prSet loTypeId="urn:microsoft.com/office/officeart/2005/8/layout/matrix1" loCatId="" qsTypeId="urn:microsoft.com/office/officeart/2005/8/quickstyle/simple3" qsCatId="simple" csTypeId="urn:microsoft.com/office/officeart/2005/8/colors/colorful4" csCatId="colorful" phldr="1"/>
      <dgm:spPr/>
      <dgm:t>
        <a:bodyPr/>
        <a:lstStyle/>
        <a:p>
          <a:endParaRPr lang="es-MX"/>
        </a:p>
      </dgm:t>
    </dgm:pt>
    <dgm:pt modelId="{A93781A0-D1CE-AD46-8FF6-4CCAC0F6BCAF}">
      <dgm:prSet phldrT="[Texto]"/>
      <dgm:spPr/>
      <dgm:t>
        <a:bodyPr/>
        <a:lstStyle/>
        <a:p>
          <a:r>
            <a:rPr lang="es-MX" dirty="0"/>
            <a:t>Educación agroecológica</a:t>
          </a:r>
        </a:p>
      </dgm:t>
    </dgm:pt>
    <dgm:pt modelId="{B50D02FF-B951-DD40-A172-08387AEED971}" type="parTrans" cxnId="{E3F98A84-5F6A-6343-BEDF-58EADAA3BAA6}">
      <dgm:prSet/>
      <dgm:spPr/>
      <dgm:t>
        <a:bodyPr/>
        <a:lstStyle/>
        <a:p>
          <a:endParaRPr lang="es-MX"/>
        </a:p>
      </dgm:t>
    </dgm:pt>
    <dgm:pt modelId="{C58FA2FD-1953-8548-949A-61D6D9B73AF3}" type="sibTrans" cxnId="{E3F98A84-5F6A-6343-BEDF-58EADAA3BAA6}">
      <dgm:prSet/>
      <dgm:spPr/>
      <dgm:t>
        <a:bodyPr/>
        <a:lstStyle/>
        <a:p>
          <a:endParaRPr lang="es-MX"/>
        </a:p>
      </dgm:t>
    </dgm:pt>
    <dgm:pt modelId="{49CB815E-060F-E949-AF7E-40E6D985BEC1}">
      <dgm:prSet phldrT="[Texto]"/>
      <dgm:spPr/>
      <dgm:t>
        <a:bodyPr/>
        <a:lstStyle/>
        <a:p>
          <a:r>
            <a:rPr lang="es-MX" dirty="0"/>
            <a:t>Crisis ambiental global</a:t>
          </a:r>
        </a:p>
      </dgm:t>
    </dgm:pt>
    <dgm:pt modelId="{EC2461C5-A3CB-D445-B8AF-5E7A0187D3EF}" type="parTrans" cxnId="{9F6D66CE-A231-D640-ADC8-240701EC1230}">
      <dgm:prSet/>
      <dgm:spPr/>
      <dgm:t>
        <a:bodyPr/>
        <a:lstStyle/>
        <a:p>
          <a:endParaRPr lang="es-MX"/>
        </a:p>
      </dgm:t>
    </dgm:pt>
    <dgm:pt modelId="{C9187D83-9205-764E-AEFA-6766358AFCF1}" type="sibTrans" cxnId="{9F6D66CE-A231-D640-ADC8-240701EC1230}">
      <dgm:prSet/>
      <dgm:spPr/>
      <dgm:t>
        <a:bodyPr/>
        <a:lstStyle/>
        <a:p>
          <a:endParaRPr lang="es-MX"/>
        </a:p>
      </dgm:t>
    </dgm:pt>
    <dgm:pt modelId="{18003DAF-DF38-1847-9DD5-32D0449A24A4}">
      <dgm:prSet phldrT="[Texto]"/>
      <dgm:spPr/>
      <dgm:t>
        <a:bodyPr/>
        <a:lstStyle/>
        <a:p>
          <a:r>
            <a:rPr lang="es-MX" dirty="0"/>
            <a:t>Régimen alimentario corporativo</a:t>
          </a:r>
        </a:p>
      </dgm:t>
    </dgm:pt>
    <dgm:pt modelId="{F67FC307-B273-E34A-9784-2C77DFCD2353}" type="parTrans" cxnId="{96ABC062-27B1-A346-A013-5FF579A4897D}">
      <dgm:prSet/>
      <dgm:spPr/>
      <dgm:t>
        <a:bodyPr/>
        <a:lstStyle/>
        <a:p>
          <a:endParaRPr lang="es-MX"/>
        </a:p>
      </dgm:t>
    </dgm:pt>
    <dgm:pt modelId="{BE79F490-8CD0-6C47-ACAB-2DEC43C85D74}" type="sibTrans" cxnId="{96ABC062-27B1-A346-A013-5FF579A4897D}">
      <dgm:prSet/>
      <dgm:spPr/>
      <dgm:t>
        <a:bodyPr/>
        <a:lstStyle/>
        <a:p>
          <a:endParaRPr lang="es-MX"/>
        </a:p>
      </dgm:t>
    </dgm:pt>
    <dgm:pt modelId="{9BBFDE67-8A36-1C46-993E-B8E385D1C509}">
      <dgm:prSet phldrT="[Texto]"/>
      <dgm:spPr/>
      <dgm:t>
        <a:bodyPr/>
        <a:lstStyle/>
        <a:p>
          <a:r>
            <a:rPr lang="es-MX" dirty="0"/>
            <a:t>Educación como estrategia de acción colectiva</a:t>
          </a:r>
        </a:p>
      </dgm:t>
    </dgm:pt>
    <dgm:pt modelId="{4742069F-CA3B-A140-8EEF-655C63A04EB3}" type="parTrans" cxnId="{2E2BD8A0-FCE8-0942-9451-D2E67324C5DF}">
      <dgm:prSet/>
      <dgm:spPr/>
      <dgm:t>
        <a:bodyPr/>
        <a:lstStyle/>
        <a:p>
          <a:endParaRPr lang="es-MX"/>
        </a:p>
      </dgm:t>
    </dgm:pt>
    <dgm:pt modelId="{35BA2729-10BC-1740-9305-2718DF8E2612}" type="sibTrans" cxnId="{2E2BD8A0-FCE8-0942-9451-D2E67324C5DF}">
      <dgm:prSet/>
      <dgm:spPr/>
      <dgm:t>
        <a:bodyPr/>
        <a:lstStyle/>
        <a:p>
          <a:endParaRPr lang="es-MX"/>
        </a:p>
      </dgm:t>
    </dgm:pt>
    <dgm:pt modelId="{00E88051-265E-A548-B32E-19BB9E792479}">
      <dgm:prSet phldrT="[Texto]"/>
      <dgm:spPr/>
      <dgm:t>
        <a:bodyPr/>
        <a:lstStyle/>
        <a:p>
          <a:r>
            <a:rPr lang="es-MX" dirty="0"/>
            <a:t>Agroecología</a:t>
          </a:r>
        </a:p>
      </dgm:t>
    </dgm:pt>
    <dgm:pt modelId="{BB5962B6-4F85-744F-B0D7-FA6B78BAEA2D}" type="parTrans" cxnId="{995BF37B-15F9-594E-A966-FDF0FF8A5663}">
      <dgm:prSet/>
      <dgm:spPr/>
      <dgm:t>
        <a:bodyPr/>
        <a:lstStyle/>
        <a:p>
          <a:endParaRPr lang="es-MX"/>
        </a:p>
      </dgm:t>
    </dgm:pt>
    <dgm:pt modelId="{2E4EE397-5EF5-8F40-9C6E-83F26FF4EC19}" type="sibTrans" cxnId="{995BF37B-15F9-594E-A966-FDF0FF8A5663}">
      <dgm:prSet/>
      <dgm:spPr/>
      <dgm:t>
        <a:bodyPr/>
        <a:lstStyle/>
        <a:p>
          <a:endParaRPr lang="es-MX"/>
        </a:p>
      </dgm:t>
    </dgm:pt>
    <dgm:pt modelId="{33CCC66D-8BFA-3643-AB19-1B5007A0ACCD}" type="pres">
      <dgm:prSet presAssocID="{83ADEFBF-75D6-C343-AE80-2859177FE274}" presName="diagram" presStyleCnt="0">
        <dgm:presLayoutVars>
          <dgm:chMax val="1"/>
          <dgm:dir/>
          <dgm:animLvl val="ctr"/>
          <dgm:resizeHandles val="exact"/>
        </dgm:presLayoutVars>
      </dgm:prSet>
      <dgm:spPr/>
    </dgm:pt>
    <dgm:pt modelId="{29213851-11D4-E543-9DEE-7906A40EEB0F}" type="pres">
      <dgm:prSet presAssocID="{83ADEFBF-75D6-C343-AE80-2859177FE274}" presName="matrix" presStyleCnt="0"/>
      <dgm:spPr/>
    </dgm:pt>
    <dgm:pt modelId="{C05AA33E-4CBA-C14C-A3E6-5F8BAAB7E4F4}" type="pres">
      <dgm:prSet presAssocID="{83ADEFBF-75D6-C343-AE80-2859177FE274}" presName="tile1" presStyleLbl="node1" presStyleIdx="0" presStyleCnt="4"/>
      <dgm:spPr/>
    </dgm:pt>
    <dgm:pt modelId="{2BC6564E-00BB-BC48-8E36-EF17A0BBBC91}" type="pres">
      <dgm:prSet presAssocID="{83ADEFBF-75D6-C343-AE80-2859177FE274}" presName="tile1text" presStyleLbl="node1" presStyleIdx="0" presStyleCnt="4">
        <dgm:presLayoutVars>
          <dgm:chMax val="0"/>
          <dgm:chPref val="0"/>
          <dgm:bulletEnabled val="1"/>
        </dgm:presLayoutVars>
      </dgm:prSet>
      <dgm:spPr/>
    </dgm:pt>
    <dgm:pt modelId="{1DD66B41-6DF8-5B43-A92C-F0966667BC47}" type="pres">
      <dgm:prSet presAssocID="{83ADEFBF-75D6-C343-AE80-2859177FE274}" presName="tile2" presStyleLbl="node1" presStyleIdx="1" presStyleCnt="4"/>
      <dgm:spPr/>
    </dgm:pt>
    <dgm:pt modelId="{20E8CAF0-49B1-E74E-BCEC-8026D6D8C072}" type="pres">
      <dgm:prSet presAssocID="{83ADEFBF-75D6-C343-AE80-2859177FE274}" presName="tile2text" presStyleLbl="node1" presStyleIdx="1" presStyleCnt="4">
        <dgm:presLayoutVars>
          <dgm:chMax val="0"/>
          <dgm:chPref val="0"/>
          <dgm:bulletEnabled val="1"/>
        </dgm:presLayoutVars>
      </dgm:prSet>
      <dgm:spPr/>
    </dgm:pt>
    <dgm:pt modelId="{54F10499-1F5A-4F4D-A80A-A57EC90A5382}" type="pres">
      <dgm:prSet presAssocID="{83ADEFBF-75D6-C343-AE80-2859177FE274}" presName="tile3" presStyleLbl="node1" presStyleIdx="2" presStyleCnt="4"/>
      <dgm:spPr/>
    </dgm:pt>
    <dgm:pt modelId="{543A9702-D466-5942-AD02-6DDE140F0515}" type="pres">
      <dgm:prSet presAssocID="{83ADEFBF-75D6-C343-AE80-2859177FE274}" presName="tile3text" presStyleLbl="node1" presStyleIdx="2" presStyleCnt="4">
        <dgm:presLayoutVars>
          <dgm:chMax val="0"/>
          <dgm:chPref val="0"/>
          <dgm:bulletEnabled val="1"/>
        </dgm:presLayoutVars>
      </dgm:prSet>
      <dgm:spPr/>
    </dgm:pt>
    <dgm:pt modelId="{00B10A55-E617-4042-83A4-59DDD7707B35}" type="pres">
      <dgm:prSet presAssocID="{83ADEFBF-75D6-C343-AE80-2859177FE274}" presName="tile4" presStyleLbl="node1" presStyleIdx="3" presStyleCnt="4"/>
      <dgm:spPr/>
    </dgm:pt>
    <dgm:pt modelId="{1C3BC8FC-BC5D-9C49-B567-5066E00EFA9B}" type="pres">
      <dgm:prSet presAssocID="{83ADEFBF-75D6-C343-AE80-2859177FE274}" presName="tile4text" presStyleLbl="node1" presStyleIdx="3" presStyleCnt="4">
        <dgm:presLayoutVars>
          <dgm:chMax val="0"/>
          <dgm:chPref val="0"/>
          <dgm:bulletEnabled val="1"/>
        </dgm:presLayoutVars>
      </dgm:prSet>
      <dgm:spPr/>
    </dgm:pt>
    <dgm:pt modelId="{CE91983E-28EB-C84F-BDC4-64358CF47C79}" type="pres">
      <dgm:prSet presAssocID="{83ADEFBF-75D6-C343-AE80-2859177FE274}" presName="centerTile" presStyleLbl="fgShp" presStyleIdx="0" presStyleCnt="1">
        <dgm:presLayoutVars>
          <dgm:chMax val="0"/>
          <dgm:chPref val="0"/>
        </dgm:presLayoutVars>
      </dgm:prSet>
      <dgm:spPr/>
    </dgm:pt>
  </dgm:ptLst>
  <dgm:cxnLst>
    <dgm:cxn modelId="{F9E61C1C-A38E-A740-951B-F5F6E985F409}" type="presOf" srcId="{9BBFDE67-8A36-1C46-993E-B8E385D1C509}" destId="{54F10499-1F5A-4F4D-A80A-A57EC90A5382}" srcOrd="0" destOrd="0" presId="urn:microsoft.com/office/officeart/2005/8/layout/matrix1"/>
    <dgm:cxn modelId="{1AD4CB48-8482-9B41-9B0F-C4D7918635A5}" type="presOf" srcId="{9BBFDE67-8A36-1C46-993E-B8E385D1C509}" destId="{543A9702-D466-5942-AD02-6DDE140F0515}" srcOrd="1" destOrd="0" presId="urn:microsoft.com/office/officeart/2005/8/layout/matrix1"/>
    <dgm:cxn modelId="{140EF25C-9AF9-664A-B1D5-C13C8D5908E4}" type="presOf" srcId="{18003DAF-DF38-1847-9DD5-32D0449A24A4}" destId="{20E8CAF0-49B1-E74E-BCEC-8026D6D8C072}" srcOrd="1" destOrd="0" presId="urn:microsoft.com/office/officeart/2005/8/layout/matrix1"/>
    <dgm:cxn modelId="{96ABC062-27B1-A346-A013-5FF579A4897D}" srcId="{A93781A0-D1CE-AD46-8FF6-4CCAC0F6BCAF}" destId="{18003DAF-DF38-1847-9DD5-32D0449A24A4}" srcOrd="1" destOrd="0" parTransId="{F67FC307-B273-E34A-9784-2C77DFCD2353}" sibTransId="{BE79F490-8CD0-6C47-ACAB-2DEC43C85D74}"/>
    <dgm:cxn modelId="{995BF37B-15F9-594E-A966-FDF0FF8A5663}" srcId="{A93781A0-D1CE-AD46-8FF6-4CCAC0F6BCAF}" destId="{00E88051-265E-A548-B32E-19BB9E792479}" srcOrd="3" destOrd="0" parTransId="{BB5962B6-4F85-744F-B0D7-FA6B78BAEA2D}" sibTransId="{2E4EE397-5EF5-8F40-9C6E-83F26FF4EC19}"/>
    <dgm:cxn modelId="{E3F98A84-5F6A-6343-BEDF-58EADAA3BAA6}" srcId="{83ADEFBF-75D6-C343-AE80-2859177FE274}" destId="{A93781A0-D1CE-AD46-8FF6-4CCAC0F6BCAF}" srcOrd="0" destOrd="0" parTransId="{B50D02FF-B951-DD40-A172-08387AEED971}" sibTransId="{C58FA2FD-1953-8548-949A-61D6D9B73AF3}"/>
    <dgm:cxn modelId="{37D95E8B-3EDA-E443-8C6C-D69254482EDE}" type="presOf" srcId="{18003DAF-DF38-1847-9DD5-32D0449A24A4}" destId="{1DD66B41-6DF8-5B43-A92C-F0966667BC47}" srcOrd="0" destOrd="0" presId="urn:microsoft.com/office/officeart/2005/8/layout/matrix1"/>
    <dgm:cxn modelId="{2E2BD8A0-FCE8-0942-9451-D2E67324C5DF}" srcId="{A93781A0-D1CE-AD46-8FF6-4CCAC0F6BCAF}" destId="{9BBFDE67-8A36-1C46-993E-B8E385D1C509}" srcOrd="2" destOrd="0" parTransId="{4742069F-CA3B-A140-8EEF-655C63A04EB3}" sibTransId="{35BA2729-10BC-1740-9305-2718DF8E2612}"/>
    <dgm:cxn modelId="{DE2F5BBE-9504-3141-8B81-06AC07551E89}" type="presOf" srcId="{00E88051-265E-A548-B32E-19BB9E792479}" destId="{00B10A55-E617-4042-83A4-59DDD7707B35}" srcOrd="0" destOrd="0" presId="urn:microsoft.com/office/officeart/2005/8/layout/matrix1"/>
    <dgm:cxn modelId="{9F6D66CE-A231-D640-ADC8-240701EC1230}" srcId="{A93781A0-D1CE-AD46-8FF6-4CCAC0F6BCAF}" destId="{49CB815E-060F-E949-AF7E-40E6D985BEC1}" srcOrd="0" destOrd="0" parTransId="{EC2461C5-A3CB-D445-B8AF-5E7A0187D3EF}" sibTransId="{C9187D83-9205-764E-AEFA-6766358AFCF1}"/>
    <dgm:cxn modelId="{D65C97D3-9856-4747-A704-7D4CA4FE0A2D}" type="presOf" srcId="{A93781A0-D1CE-AD46-8FF6-4CCAC0F6BCAF}" destId="{CE91983E-28EB-C84F-BDC4-64358CF47C79}" srcOrd="0" destOrd="0" presId="urn:microsoft.com/office/officeart/2005/8/layout/matrix1"/>
    <dgm:cxn modelId="{148220DF-3B00-714A-84C9-CE9219B0B201}" type="presOf" srcId="{83ADEFBF-75D6-C343-AE80-2859177FE274}" destId="{33CCC66D-8BFA-3643-AB19-1B5007A0ACCD}" srcOrd="0" destOrd="0" presId="urn:microsoft.com/office/officeart/2005/8/layout/matrix1"/>
    <dgm:cxn modelId="{CDC076EF-B59B-214E-857A-EC76F4F72FBC}" type="presOf" srcId="{49CB815E-060F-E949-AF7E-40E6D985BEC1}" destId="{C05AA33E-4CBA-C14C-A3E6-5F8BAAB7E4F4}" srcOrd="0" destOrd="0" presId="urn:microsoft.com/office/officeart/2005/8/layout/matrix1"/>
    <dgm:cxn modelId="{13F2B8F5-6AF3-A44A-8703-2402C20EF632}" type="presOf" srcId="{49CB815E-060F-E949-AF7E-40E6D985BEC1}" destId="{2BC6564E-00BB-BC48-8E36-EF17A0BBBC91}" srcOrd="1" destOrd="0" presId="urn:microsoft.com/office/officeart/2005/8/layout/matrix1"/>
    <dgm:cxn modelId="{07943EFC-5BA6-B349-8EBE-73A35C529638}" type="presOf" srcId="{00E88051-265E-A548-B32E-19BB9E792479}" destId="{1C3BC8FC-BC5D-9C49-B567-5066E00EFA9B}" srcOrd="1" destOrd="0" presId="urn:microsoft.com/office/officeart/2005/8/layout/matrix1"/>
    <dgm:cxn modelId="{21D72E42-D472-1649-8740-E9E5E4AC6E39}" type="presParOf" srcId="{33CCC66D-8BFA-3643-AB19-1B5007A0ACCD}" destId="{29213851-11D4-E543-9DEE-7906A40EEB0F}" srcOrd="0" destOrd="0" presId="urn:microsoft.com/office/officeart/2005/8/layout/matrix1"/>
    <dgm:cxn modelId="{02F4C261-8A2B-D049-BFDF-A45EA7A8FC27}" type="presParOf" srcId="{29213851-11D4-E543-9DEE-7906A40EEB0F}" destId="{C05AA33E-4CBA-C14C-A3E6-5F8BAAB7E4F4}" srcOrd="0" destOrd="0" presId="urn:microsoft.com/office/officeart/2005/8/layout/matrix1"/>
    <dgm:cxn modelId="{55175719-7633-354F-9154-4AD9C4F7A78A}" type="presParOf" srcId="{29213851-11D4-E543-9DEE-7906A40EEB0F}" destId="{2BC6564E-00BB-BC48-8E36-EF17A0BBBC91}" srcOrd="1" destOrd="0" presId="urn:microsoft.com/office/officeart/2005/8/layout/matrix1"/>
    <dgm:cxn modelId="{E066BAD7-7344-684D-AE89-C25B46D51EA6}" type="presParOf" srcId="{29213851-11D4-E543-9DEE-7906A40EEB0F}" destId="{1DD66B41-6DF8-5B43-A92C-F0966667BC47}" srcOrd="2" destOrd="0" presId="urn:microsoft.com/office/officeart/2005/8/layout/matrix1"/>
    <dgm:cxn modelId="{447E375B-EC01-DA41-92B4-FDE419107A93}" type="presParOf" srcId="{29213851-11D4-E543-9DEE-7906A40EEB0F}" destId="{20E8CAF0-49B1-E74E-BCEC-8026D6D8C072}" srcOrd="3" destOrd="0" presId="urn:microsoft.com/office/officeart/2005/8/layout/matrix1"/>
    <dgm:cxn modelId="{25451C7C-0786-0849-B333-477247B56C9E}" type="presParOf" srcId="{29213851-11D4-E543-9DEE-7906A40EEB0F}" destId="{54F10499-1F5A-4F4D-A80A-A57EC90A5382}" srcOrd="4" destOrd="0" presId="urn:microsoft.com/office/officeart/2005/8/layout/matrix1"/>
    <dgm:cxn modelId="{637CBDDC-BC43-434E-8DD1-B0DBF2652324}" type="presParOf" srcId="{29213851-11D4-E543-9DEE-7906A40EEB0F}" destId="{543A9702-D466-5942-AD02-6DDE140F0515}" srcOrd="5" destOrd="0" presId="urn:microsoft.com/office/officeart/2005/8/layout/matrix1"/>
    <dgm:cxn modelId="{85193925-DCA5-314D-BF6D-C0AACE2FFC4C}" type="presParOf" srcId="{29213851-11D4-E543-9DEE-7906A40EEB0F}" destId="{00B10A55-E617-4042-83A4-59DDD7707B35}" srcOrd="6" destOrd="0" presId="urn:microsoft.com/office/officeart/2005/8/layout/matrix1"/>
    <dgm:cxn modelId="{517C3056-4256-B946-AC22-BE358637870E}" type="presParOf" srcId="{29213851-11D4-E543-9DEE-7906A40EEB0F}" destId="{1C3BC8FC-BC5D-9C49-B567-5066E00EFA9B}" srcOrd="7" destOrd="0" presId="urn:microsoft.com/office/officeart/2005/8/layout/matrix1"/>
    <dgm:cxn modelId="{65A684DB-FE10-D44E-B21F-51712D450827}" type="presParOf" srcId="{33CCC66D-8BFA-3643-AB19-1B5007A0ACCD}" destId="{CE91983E-28EB-C84F-BDC4-64358CF47C79}"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2394AD6-0AE3-2D4A-8B2E-4286347ABC08}" type="doc">
      <dgm:prSet loTypeId="urn:microsoft.com/office/officeart/2005/8/layout/venn1" loCatId="relationship" qsTypeId="urn:microsoft.com/office/officeart/2005/8/quickstyle/simple1" qsCatId="simple" csTypeId="urn:microsoft.com/office/officeart/2005/8/colors/accent1_2" csCatId="accent1" phldr="1"/>
      <dgm:spPr/>
      <dgm:t>
        <a:bodyPr/>
        <a:lstStyle/>
        <a:p>
          <a:endParaRPr lang="es-MX"/>
        </a:p>
      </dgm:t>
    </dgm:pt>
    <dgm:pt modelId="{0389BB82-8655-1F4C-88F4-055062D9A6E4}">
      <dgm:prSet/>
      <dgm:spPr>
        <a:solidFill>
          <a:schemeClr val="accent6">
            <a:lumMod val="50000"/>
            <a:alpha val="50000"/>
          </a:schemeClr>
        </a:solidFill>
      </dgm:spPr>
      <dgm:t>
        <a:bodyPr/>
        <a:lstStyle/>
        <a:p>
          <a:r>
            <a:rPr lang="es-MX" dirty="0"/>
            <a:t>Forjar una concientización ambiental en las personas</a:t>
          </a:r>
        </a:p>
      </dgm:t>
    </dgm:pt>
    <dgm:pt modelId="{6EE1F4A1-F17D-DD43-82E0-19D22597347C}" type="parTrans" cxnId="{ACEC8E65-9662-244C-BDF6-C9F690C42BF2}">
      <dgm:prSet/>
      <dgm:spPr/>
      <dgm:t>
        <a:bodyPr/>
        <a:lstStyle/>
        <a:p>
          <a:endParaRPr lang="es-MX"/>
        </a:p>
      </dgm:t>
    </dgm:pt>
    <dgm:pt modelId="{33E7B4F4-2B28-734B-9F44-AA9AE943DB1A}" type="sibTrans" cxnId="{ACEC8E65-9662-244C-BDF6-C9F690C42BF2}">
      <dgm:prSet/>
      <dgm:spPr/>
      <dgm:t>
        <a:bodyPr/>
        <a:lstStyle/>
        <a:p>
          <a:endParaRPr lang="es-MX"/>
        </a:p>
      </dgm:t>
    </dgm:pt>
    <dgm:pt modelId="{D58B5FC2-199C-ED4F-B842-A052669D9A77}">
      <dgm:prSet/>
      <dgm:spPr/>
      <dgm:t>
        <a:bodyPr/>
        <a:lstStyle/>
        <a:p>
          <a:r>
            <a:rPr lang="es-MX"/>
            <a:t>Hacer comunidad</a:t>
          </a:r>
        </a:p>
      </dgm:t>
    </dgm:pt>
    <dgm:pt modelId="{A34B2B59-58FD-C149-8539-7603A4162133}" type="parTrans" cxnId="{A92DDE71-C6D2-EC40-AD97-ECB93CB99128}">
      <dgm:prSet/>
      <dgm:spPr/>
      <dgm:t>
        <a:bodyPr/>
        <a:lstStyle/>
        <a:p>
          <a:endParaRPr lang="es-MX"/>
        </a:p>
      </dgm:t>
    </dgm:pt>
    <dgm:pt modelId="{690C4312-36B8-AE4D-94C1-06F581B38909}" type="sibTrans" cxnId="{A92DDE71-C6D2-EC40-AD97-ECB93CB99128}">
      <dgm:prSet/>
      <dgm:spPr/>
      <dgm:t>
        <a:bodyPr/>
        <a:lstStyle/>
        <a:p>
          <a:endParaRPr lang="es-MX"/>
        </a:p>
      </dgm:t>
    </dgm:pt>
    <dgm:pt modelId="{6EA5CACE-B419-F74E-8D3E-FD0B88574344}">
      <dgm:prSet/>
      <dgm:spPr>
        <a:solidFill>
          <a:srgbClr val="7030A0">
            <a:alpha val="50000"/>
          </a:srgbClr>
        </a:solidFill>
      </dgm:spPr>
      <dgm:t>
        <a:bodyPr/>
        <a:lstStyle/>
        <a:p>
          <a:r>
            <a:rPr lang="es-MX" dirty="0"/>
            <a:t>Fomentar el cuidado como práctica central de la vida</a:t>
          </a:r>
        </a:p>
      </dgm:t>
    </dgm:pt>
    <dgm:pt modelId="{9559AE09-B911-2344-80DE-1284F941F253}" type="parTrans" cxnId="{C64423D1-E476-1B49-8E22-60888A678A37}">
      <dgm:prSet/>
      <dgm:spPr/>
      <dgm:t>
        <a:bodyPr/>
        <a:lstStyle/>
        <a:p>
          <a:endParaRPr lang="es-MX"/>
        </a:p>
      </dgm:t>
    </dgm:pt>
    <dgm:pt modelId="{E188C6C5-13EF-6344-BBCF-CC3EE409DFA4}" type="sibTrans" cxnId="{C64423D1-E476-1B49-8E22-60888A678A37}">
      <dgm:prSet/>
      <dgm:spPr/>
      <dgm:t>
        <a:bodyPr/>
        <a:lstStyle/>
        <a:p>
          <a:endParaRPr lang="es-MX"/>
        </a:p>
      </dgm:t>
    </dgm:pt>
    <dgm:pt modelId="{C25707AC-7EA0-4B44-B5E8-CF1397FC0C17}" type="pres">
      <dgm:prSet presAssocID="{C2394AD6-0AE3-2D4A-8B2E-4286347ABC08}" presName="compositeShape" presStyleCnt="0">
        <dgm:presLayoutVars>
          <dgm:chMax val="7"/>
          <dgm:dir/>
          <dgm:resizeHandles val="exact"/>
        </dgm:presLayoutVars>
      </dgm:prSet>
      <dgm:spPr/>
    </dgm:pt>
    <dgm:pt modelId="{627706CC-1497-D14D-88F8-D6896148481A}" type="pres">
      <dgm:prSet presAssocID="{0389BB82-8655-1F4C-88F4-055062D9A6E4}" presName="circ1" presStyleLbl="vennNode1" presStyleIdx="0" presStyleCnt="3"/>
      <dgm:spPr/>
    </dgm:pt>
    <dgm:pt modelId="{DBF1E8CC-3D22-734B-9A13-C9EBFA0D5405}" type="pres">
      <dgm:prSet presAssocID="{0389BB82-8655-1F4C-88F4-055062D9A6E4}" presName="circ1Tx" presStyleLbl="revTx" presStyleIdx="0" presStyleCnt="0">
        <dgm:presLayoutVars>
          <dgm:chMax val="0"/>
          <dgm:chPref val="0"/>
          <dgm:bulletEnabled val="1"/>
        </dgm:presLayoutVars>
      </dgm:prSet>
      <dgm:spPr/>
    </dgm:pt>
    <dgm:pt modelId="{4E63CF01-E54A-A047-999C-10C3271DEB38}" type="pres">
      <dgm:prSet presAssocID="{D58B5FC2-199C-ED4F-B842-A052669D9A77}" presName="circ2" presStyleLbl="vennNode1" presStyleIdx="1" presStyleCnt="3"/>
      <dgm:spPr/>
    </dgm:pt>
    <dgm:pt modelId="{EFB36D8A-EECD-0943-9B4A-BCCCD4FF904E}" type="pres">
      <dgm:prSet presAssocID="{D58B5FC2-199C-ED4F-B842-A052669D9A77}" presName="circ2Tx" presStyleLbl="revTx" presStyleIdx="0" presStyleCnt="0">
        <dgm:presLayoutVars>
          <dgm:chMax val="0"/>
          <dgm:chPref val="0"/>
          <dgm:bulletEnabled val="1"/>
        </dgm:presLayoutVars>
      </dgm:prSet>
      <dgm:spPr/>
    </dgm:pt>
    <dgm:pt modelId="{51B04E20-5BDA-854A-9779-6268EB8EB027}" type="pres">
      <dgm:prSet presAssocID="{6EA5CACE-B419-F74E-8D3E-FD0B88574344}" presName="circ3" presStyleLbl="vennNode1" presStyleIdx="2" presStyleCnt="3"/>
      <dgm:spPr/>
    </dgm:pt>
    <dgm:pt modelId="{119B6F78-A9EB-9D44-AD1D-FC3BE342CFCB}" type="pres">
      <dgm:prSet presAssocID="{6EA5CACE-B419-F74E-8D3E-FD0B88574344}" presName="circ3Tx" presStyleLbl="revTx" presStyleIdx="0" presStyleCnt="0">
        <dgm:presLayoutVars>
          <dgm:chMax val="0"/>
          <dgm:chPref val="0"/>
          <dgm:bulletEnabled val="1"/>
        </dgm:presLayoutVars>
      </dgm:prSet>
      <dgm:spPr/>
    </dgm:pt>
  </dgm:ptLst>
  <dgm:cxnLst>
    <dgm:cxn modelId="{FCD06318-C6E2-424F-BA30-9A1920D1B613}" type="presOf" srcId="{D58B5FC2-199C-ED4F-B842-A052669D9A77}" destId="{4E63CF01-E54A-A047-999C-10C3271DEB38}" srcOrd="0" destOrd="0" presId="urn:microsoft.com/office/officeart/2005/8/layout/venn1"/>
    <dgm:cxn modelId="{2F346A22-997B-3144-B05F-E33867D93C39}" type="presOf" srcId="{C2394AD6-0AE3-2D4A-8B2E-4286347ABC08}" destId="{C25707AC-7EA0-4B44-B5E8-CF1397FC0C17}" srcOrd="0" destOrd="0" presId="urn:microsoft.com/office/officeart/2005/8/layout/venn1"/>
    <dgm:cxn modelId="{735F9927-9C08-4345-8F25-E670D683CC38}" type="presOf" srcId="{D58B5FC2-199C-ED4F-B842-A052669D9A77}" destId="{EFB36D8A-EECD-0943-9B4A-BCCCD4FF904E}" srcOrd="1" destOrd="0" presId="urn:microsoft.com/office/officeart/2005/8/layout/venn1"/>
    <dgm:cxn modelId="{15361632-6BC0-D444-98CB-EEEE43CC5FEF}" type="presOf" srcId="{6EA5CACE-B419-F74E-8D3E-FD0B88574344}" destId="{119B6F78-A9EB-9D44-AD1D-FC3BE342CFCB}" srcOrd="1" destOrd="0" presId="urn:microsoft.com/office/officeart/2005/8/layout/venn1"/>
    <dgm:cxn modelId="{ACEC8E65-9662-244C-BDF6-C9F690C42BF2}" srcId="{C2394AD6-0AE3-2D4A-8B2E-4286347ABC08}" destId="{0389BB82-8655-1F4C-88F4-055062D9A6E4}" srcOrd="0" destOrd="0" parTransId="{6EE1F4A1-F17D-DD43-82E0-19D22597347C}" sibTransId="{33E7B4F4-2B28-734B-9F44-AA9AE943DB1A}"/>
    <dgm:cxn modelId="{A92DDE71-C6D2-EC40-AD97-ECB93CB99128}" srcId="{C2394AD6-0AE3-2D4A-8B2E-4286347ABC08}" destId="{D58B5FC2-199C-ED4F-B842-A052669D9A77}" srcOrd="1" destOrd="0" parTransId="{A34B2B59-58FD-C149-8539-7603A4162133}" sibTransId="{690C4312-36B8-AE4D-94C1-06F581B38909}"/>
    <dgm:cxn modelId="{36E9B487-D5ED-D845-B1FC-9E47F712172C}" type="presOf" srcId="{0389BB82-8655-1F4C-88F4-055062D9A6E4}" destId="{627706CC-1497-D14D-88F8-D6896148481A}" srcOrd="0" destOrd="0" presId="urn:microsoft.com/office/officeart/2005/8/layout/venn1"/>
    <dgm:cxn modelId="{1D707E8A-155F-C648-8FEE-07C5708CFDCF}" type="presOf" srcId="{0389BB82-8655-1F4C-88F4-055062D9A6E4}" destId="{DBF1E8CC-3D22-734B-9A13-C9EBFA0D5405}" srcOrd="1" destOrd="0" presId="urn:microsoft.com/office/officeart/2005/8/layout/venn1"/>
    <dgm:cxn modelId="{C64423D1-E476-1B49-8E22-60888A678A37}" srcId="{C2394AD6-0AE3-2D4A-8B2E-4286347ABC08}" destId="{6EA5CACE-B419-F74E-8D3E-FD0B88574344}" srcOrd="2" destOrd="0" parTransId="{9559AE09-B911-2344-80DE-1284F941F253}" sibTransId="{E188C6C5-13EF-6344-BBCF-CC3EE409DFA4}"/>
    <dgm:cxn modelId="{A9F069D8-662F-D547-8C2A-0274F5BB88CC}" type="presOf" srcId="{6EA5CACE-B419-F74E-8D3E-FD0B88574344}" destId="{51B04E20-5BDA-854A-9779-6268EB8EB027}" srcOrd="0" destOrd="0" presId="urn:microsoft.com/office/officeart/2005/8/layout/venn1"/>
    <dgm:cxn modelId="{94467FCA-48CD-8947-8FF8-96EB4B9340E8}" type="presParOf" srcId="{C25707AC-7EA0-4B44-B5E8-CF1397FC0C17}" destId="{627706CC-1497-D14D-88F8-D6896148481A}" srcOrd="0" destOrd="0" presId="urn:microsoft.com/office/officeart/2005/8/layout/venn1"/>
    <dgm:cxn modelId="{E8287B57-5265-5C40-A8F7-0D84642F98B6}" type="presParOf" srcId="{C25707AC-7EA0-4B44-B5E8-CF1397FC0C17}" destId="{DBF1E8CC-3D22-734B-9A13-C9EBFA0D5405}" srcOrd="1" destOrd="0" presId="urn:microsoft.com/office/officeart/2005/8/layout/venn1"/>
    <dgm:cxn modelId="{F91CEEE7-36BC-7A4F-B40F-F947F764EEB5}" type="presParOf" srcId="{C25707AC-7EA0-4B44-B5E8-CF1397FC0C17}" destId="{4E63CF01-E54A-A047-999C-10C3271DEB38}" srcOrd="2" destOrd="0" presId="urn:microsoft.com/office/officeart/2005/8/layout/venn1"/>
    <dgm:cxn modelId="{BAD451EE-170D-CC4B-8E09-EE8C7C0FCC8B}" type="presParOf" srcId="{C25707AC-7EA0-4B44-B5E8-CF1397FC0C17}" destId="{EFB36D8A-EECD-0943-9B4A-BCCCD4FF904E}" srcOrd="3" destOrd="0" presId="urn:microsoft.com/office/officeart/2005/8/layout/venn1"/>
    <dgm:cxn modelId="{0128A302-3840-1449-9F48-C9659464745F}" type="presParOf" srcId="{C25707AC-7EA0-4B44-B5E8-CF1397FC0C17}" destId="{51B04E20-5BDA-854A-9779-6268EB8EB027}" srcOrd="4" destOrd="0" presId="urn:microsoft.com/office/officeart/2005/8/layout/venn1"/>
    <dgm:cxn modelId="{358F100D-7292-2A47-A96E-DFA8BFF3B803}" type="presParOf" srcId="{C25707AC-7EA0-4B44-B5E8-CF1397FC0C17}" destId="{119B6F78-A9EB-9D44-AD1D-FC3BE342CFCB}" srcOrd="5" destOrd="0" presId="urn:microsoft.com/office/officeart/2005/8/layout/venn1"/>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5AA33E-4CBA-C14C-A3E6-5F8BAAB7E4F4}">
      <dsp:nvSpPr>
        <dsp:cNvPr id="0" name=""/>
        <dsp:cNvSpPr/>
      </dsp:nvSpPr>
      <dsp:spPr>
        <a:xfrm rot="16200000">
          <a:off x="1497432" y="-1497432"/>
          <a:ext cx="1843834" cy="4838700"/>
        </a:xfrm>
        <a:prstGeom prst="round1Rect">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r>
            <a:rPr lang="es-MX" sz="2300" kern="1200" dirty="0"/>
            <a:t>Crisis ambiental global</a:t>
          </a:r>
        </a:p>
      </dsp:txBody>
      <dsp:txXfrm rot="5400000">
        <a:off x="0" y="0"/>
        <a:ext cx="4838700" cy="1382875"/>
      </dsp:txXfrm>
    </dsp:sp>
    <dsp:sp modelId="{1DD66B41-6DF8-5B43-A92C-F0966667BC47}">
      <dsp:nvSpPr>
        <dsp:cNvPr id="0" name=""/>
        <dsp:cNvSpPr/>
      </dsp:nvSpPr>
      <dsp:spPr>
        <a:xfrm>
          <a:off x="4838700" y="0"/>
          <a:ext cx="4838700" cy="1843834"/>
        </a:xfrm>
        <a:prstGeom prst="round1Rect">
          <a:avLst/>
        </a:prstGeom>
        <a:gradFill rotWithShape="0">
          <a:gsLst>
            <a:gs pos="0">
              <a:schemeClr val="accent4">
                <a:hueOff val="3266964"/>
                <a:satOff val="-13592"/>
                <a:lumOff val="3203"/>
                <a:alphaOff val="0"/>
                <a:lumMod val="110000"/>
                <a:satMod val="105000"/>
                <a:tint val="67000"/>
              </a:schemeClr>
            </a:gs>
            <a:gs pos="50000">
              <a:schemeClr val="accent4">
                <a:hueOff val="3266964"/>
                <a:satOff val="-13592"/>
                <a:lumOff val="3203"/>
                <a:alphaOff val="0"/>
                <a:lumMod val="105000"/>
                <a:satMod val="103000"/>
                <a:tint val="73000"/>
              </a:schemeClr>
            </a:gs>
            <a:gs pos="100000">
              <a:schemeClr val="accent4">
                <a:hueOff val="3266964"/>
                <a:satOff val="-13592"/>
                <a:lumOff val="3203"/>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r>
            <a:rPr lang="es-MX" sz="2300" kern="1200" dirty="0"/>
            <a:t>Régimen alimentario corporativo</a:t>
          </a:r>
        </a:p>
      </dsp:txBody>
      <dsp:txXfrm>
        <a:off x="4838700" y="0"/>
        <a:ext cx="4838700" cy="1382875"/>
      </dsp:txXfrm>
    </dsp:sp>
    <dsp:sp modelId="{54F10499-1F5A-4F4D-A80A-A57EC90A5382}">
      <dsp:nvSpPr>
        <dsp:cNvPr id="0" name=""/>
        <dsp:cNvSpPr/>
      </dsp:nvSpPr>
      <dsp:spPr>
        <a:xfrm rot="10800000">
          <a:off x="0" y="1843834"/>
          <a:ext cx="4838700" cy="1843834"/>
        </a:xfrm>
        <a:prstGeom prst="round1Rect">
          <a:avLst/>
        </a:prstGeom>
        <a:gradFill rotWithShape="0">
          <a:gsLst>
            <a:gs pos="0">
              <a:schemeClr val="accent4">
                <a:hueOff val="6533927"/>
                <a:satOff val="-27185"/>
                <a:lumOff val="6405"/>
                <a:alphaOff val="0"/>
                <a:lumMod val="110000"/>
                <a:satMod val="105000"/>
                <a:tint val="67000"/>
              </a:schemeClr>
            </a:gs>
            <a:gs pos="50000">
              <a:schemeClr val="accent4">
                <a:hueOff val="6533927"/>
                <a:satOff val="-27185"/>
                <a:lumOff val="6405"/>
                <a:alphaOff val="0"/>
                <a:lumMod val="105000"/>
                <a:satMod val="103000"/>
                <a:tint val="73000"/>
              </a:schemeClr>
            </a:gs>
            <a:gs pos="100000">
              <a:schemeClr val="accent4">
                <a:hueOff val="6533927"/>
                <a:satOff val="-27185"/>
                <a:lumOff val="6405"/>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r>
            <a:rPr lang="es-MX" sz="2300" kern="1200" dirty="0"/>
            <a:t>Educación como estrategia de acción colectiva</a:t>
          </a:r>
        </a:p>
      </dsp:txBody>
      <dsp:txXfrm rot="10800000">
        <a:off x="0" y="2304793"/>
        <a:ext cx="4838700" cy="1382875"/>
      </dsp:txXfrm>
    </dsp:sp>
    <dsp:sp modelId="{00B10A55-E617-4042-83A4-59DDD7707B35}">
      <dsp:nvSpPr>
        <dsp:cNvPr id="0" name=""/>
        <dsp:cNvSpPr/>
      </dsp:nvSpPr>
      <dsp:spPr>
        <a:xfrm rot="5400000">
          <a:off x="6336132" y="346401"/>
          <a:ext cx="1843834" cy="4838700"/>
        </a:xfrm>
        <a:prstGeom prst="round1Rect">
          <a:avLst/>
        </a:prstGeom>
        <a:gradFill rotWithShape="0">
          <a:gsLst>
            <a:gs pos="0">
              <a:schemeClr val="accent4">
                <a:hueOff val="9800891"/>
                <a:satOff val="-40777"/>
                <a:lumOff val="9608"/>
                <a:alphaOff val="0"/>
                <a:lumMod val="110000"/>
                <a:satMod val="105000"/>
                <a:tint val="67000"/>
              </a:schemeClr>
            </a:gs>
            <a:gs pos="50000">
              <a:schemeClr val="accent4">
                <a:hueOff val="9800891"/>
                <a:satOff val="-40777"/>
                <a:lumOff val="9608"/>
                <a:alphaOff val="0"/>
                <a:lumMod val="105000"/>
                <a:satMod val="103000"/>
                <a:tint val="73000"/>
              </a:schemeClr>
            </a:gs>
            <a:gs pos="100000">
              <a:schemeClr val="accent4">
                <a:hueOff val="9800891"/>
                <a:satOff val="-40777"/>
                <a:lumOff val="9608"/>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r>
            <a:rPr lang="es-MX" sz="2300" kern="1200" dirty="0"/>
            <a:t>Agroecología</a:t>
          </a:r>
        </a:p>
      </dsp:txBody>
      <dsp:txXfrm rot="-5400000">
        <a:off x="4838700" y="2304793"/>
        <a:ext cx="4838700" cy="1382875"/>
      </dsp:txXfrm>
    </dsp:sp>
    <dsp:sp modelId="{CE91983E-28EB-C84F-BDC4-64358CF47C79}">
      <dsp:nvSpPr>
        <dsp:cNvPr id="0" name=""/>
        <dsp:cNvSpPr/>
      </dsp:nvSpPr>
      <dsp:spPr>
        <a:xfrm>
          <a:off x="3387090" y="1382875"/>
          <a:ext cx="2903220" cy="921917"/>
        </a:xfrm>
        <a:prstGeom prst="roundRect">
          <a:avLst/>
        </a:prstGeom>
        <a:gradFill rotWithShape="0">
          <a:gsLst>
            <a:gs pos="0">
              <a:schemeClr val="accent4">
                <a:tint val="40000"/>
                <a:hueOff val="0"/>
                <a:satOff val="0"/>
                <a:lumOff val="0"/>
                <a:alphaOff val="0"/>
                <a:lumMod val="110000"/>
                <a:satMod val="105000"/>
                <a:tint val="67000"/>
              </a:schemeClr>
            </a:gs>
            <a:gs pos="50000">
              <a:schemeClr val="accent4">
                <a:tint val="40000"/>
                <a:hueOff val="0"/>
                <a:satOff val="0"/>
                <a:lumOff val="0"/>
                <a:alphaOff val="0"/>
                <a:lumMod val="105000"/>
                <a:satMod val="103000"/>
                <a:tint val="73000"/>
              </a:schemeClr>
            </a:gs>
            <a:gs pos="100000">
              <a:schemeClr val="accent4">
                <a:tint val="40000"/>
                <a:hueOff val="0"/>
                <a:satOff val="0"/>
                <a:lumOff val="0"/>
                <a:alphaOff val="0"/>
                <a:lumMod val="105000"/>
                <a:satMod val="109000"/>
                <a:tint val="81000"/>
              </a:schemeClr>
            </a:gs>
          </a:gsLst>
          <a:lin ang="5400000" scaled="0"/>
        </a:gradFill>
        <a:ln w="6350" cap="flat" cmpd="sng" algn="ctr">
          <a:solidFill>
            <a:schemeClr val="lt1">
              <a:hueOff val="0"/>
              <a:satOff val="0"/>
              <a:lumOff val="0"/>
              <a:alphaOff val="0"/>
            </a:schemeClr>
          </a:solidFill>
          <a:prstDash val="solid"/>
          <a:miter lim="800000"/>
        </a:ln>
        <a:effectLst/>
        <a:scene3d>
          <a:camera prst="orthographicFront"/>
          <a:lightRig rig="flat" dir="t"/>
        </a:scene3d>
        <a:sp3d prstMaterial="dkEdge">
          <a:bevelT w="8200" h="38100"/>
        </a:sp3d>
      </dsp:spPr>
      <dsp:style>
        <a:lnRef idx="1">
          <a:scrgbClr r="0" g="0" b="0"/>
        </a:lnRef>
        <a:fillRef idx="2">
          <a:scrgbClr r="0" g="0" b="0"/>
        </a:fillRef>
        <a:effectRef idx="1">
          <a:scrgbClr r="0" g="0" b="0"/>
        </a:effectRef>
        <a:fontRef idx="minor"/>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s-MX" sz="2300" kern="1200" dirty="0"/>
            <a:t>Educación agroecológica</a:t>
          </a:r>
        </a:p>
      </dsp:txBody>
      <dsp:txXfrm>
        <a:off x="3432094" y="1427879"/>
        <a:ext cx="2813212" cy="83190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7706CC-1497-D14D-88F8-D6896148481A}">
      <dsp:nvSpPr>
        <dsp:cNvPr id="0" name=""/>
        <dsp:cNvSpPr/>
      </dsp:nvSpPr>
      <dsp:spPr>
        <a:xfrm>
          <a:off x="3952398" y="54391"/>
          <a:ext cx="2610802" cy="2610802"/>
        </a:xfrm>
        <a:prstGeom prst="ellipse">
          <a:avLst/>
        </a:prstGeom>
        <a:solidFill>
          <a:schemeClr val="accent6">
            <a:lumMod val="50000"/>
            <a:alpha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es-MX" sz="2000" kern="1200" dirty="0"/>
            <a:t>Forjar una concientización ambiental en las personas</a:t>
          </a:r>
        </a:p>
      </dsp:txBody>
      <dsp:txXfrm>
        <a:off x="4300505" y="511282"/>
        <a:ext cx="1914588" cy="1174861"/>
      </dsp:txXfrm>
    </dsp:sp>
    <dsp:sp modelId="{4E63CF01-E54A-A047-999C-10C3271DEB38}">
      <dsp:nvSpPr>
        <dsp:cNvPr id="0" name=""/>
        <dsp:cNvSpPr/>
      </dsp:nvSpPr>
      <dsp:spPr>
        <a:xfrm>
          <a:off x="4894463" y="1686143"/>
          <a:ext cx="2610802" cy="2610802"/>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es-MX" sz="2000" kern="1200"/>
            <a:t>Hacer comunidad</a:t>
          </a:r>
        </a:p>
      </dsp:txBody>
      <dsp:txXfrm>
        <a:off x="5692933" y="2360600"/>
        <a:ext cx="1566481" cy="1435941"/>
      </dsp:txXfrm>
    </dsp:sp>
    <dsp:sp modelId="{51B04E20-5BDA-854A-9779-6268EB8EB027}">
      <dsp:nvSpPr>
        <dsp:cNvPr id="0" name=""/>
        <dsp:cNvSpPr/>
      </dsp:nvSpPr>
      <dsp:spPr>
        <a:xfrm>
          <a:off x="3010333" y="1686143"/>
          <a:ext cx="2610802" cy="2610802"/>
        </a:xfrm>
        <a:prstGeom prst="ellipse">
          <a:avLst/>
        </a:prstGeom>
        <a:solidFill>
          <a:srgbClr val="7030A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es-MX" sz="2000" kern="1200" dirty="0"/>
            <a:t>Fomentar el cuidado como práctica central de la vida</a:t>
          </a:r>
        </a:p>
      </dsp:txBody>
      <dsp:txXfrm>
        <a:off x="3256184" y="2360600"/>
        <a:ext cx="1566481" cy="1435941"/>
      </dsp:txXfrm>
    </dsp:sp>
  </dsp:spTree>
</dsp:drawing>
</file>

<file path=ppt/diagrams/layout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41D8E29-0B1D-D8A7-3A02-9021D8856171}"/>
              </a:ext>
            </a:extLst>
          </p:cNvPr>
          <p:cNvSpPr>
            <a:spLocks noGrp="1"/>
          </p:cNvSpPr>
          <p:nvPr>
            <p:ph type="ctrTitle"/>
          </p:nvPr>
        </p:nvSpPr>
        <p:spPr>
          <a:xfrm>
            <a:off x="1524000" y="1122363"/>
            <a:ext cx="9144000" cy="2387600"/>
          </a:xfrm>
        </p:spPr>
        <p:txBody>
          <a:bodyPr anchor="b"/>
          <a:lstStyle>
            <a:lvl1pPr algn="ctr">
              <a:defRPr sz="6000"/>
            </a:lvl1pPr>
          </a:lstStyle>
          <a:p>
            <a:r>
              <a:rPr lang="es-MX"/>
              <a:t>Haz clic para modificar el estilo de título del patrón</a:t>
            </a:r>
          </a:p>
        </p:txBody>
      </p:sp>
      <p:sp>
        <p:nvSpPr>
          <p:cNvPr id="3" name="Subtítulo 2">
            <a:extLst>
              <a:ext uri="{FF2B5EF4-FFF2-40B4-BE49-F238E27FC236}">
                <a16:creationId xmlns:a16="http://schemas.microsoft.com/office/drawing/2014/main" id="{A1D54497-CABF-877D-C9F4-56EDB1E97A0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MX"/>
              <a:t>Haz clic para editar el estilo de subtítulo del patrón</a:t>
            </a:r>
          </a:p>
        </p:txBody>
      </p:sp>
      <p:sp>
        <p:nvSpPr>
          <p:cNvPr id="4" name="Marcador de fecha 3">
            <a:extLst>
              <a:ext uri="{FF2B5EF4-FFF2-40B4-BE49-F238E27FC236}">
                <a16:creationId xmlns:a16="http://schemas.microsoft.com/office/drawing/2014/main" id="{64EFEEC2-A61B-1C81-39AD-314316260342}"/>
              </a:ext>
            </a:extLst>
          </p:cNvPr>
          <p:cNvSpPr>
            <a:spLocks noGrp="1"/>
          </p:cNvSpPr>
          <p:nvPr>
            <p:ph type="dt" sz="half" idx="10"/>
          </p:nvPr>
        </p:nvSpPr>
        <p:spPr/>
        <p:txBody>
          <a:bodyPr/>
          <a:lstStyle/>
          <a:p>
            <a:fld id="{34DF8B5D-9D4F-8741-985F-B3BC7090F94F}" type="datetimeFigureOut">
              <a:rPr lang="es-MX" smtClean="0"/>
              <a:t>22/10/24</a:t>
            </a:fld>
            <a:endParaRPr lang="es-MX"/>
          </a:p>
        </p:txBody>
      </p:sp>
      <p:sp>
        <p:nvSpPr>
          <p:cNvPr id="5" name="Marcador de pie de página 4">
            <a:extLst>
              <a:ext uri="{FF2B5EF4-FFF2-40B4-BE49-F238E27FC236}">
                <a16:creationId xmlns:a16="http://schemas.microsoft.com/office/drawing/2014/main" id="{AD066CE1-160E-B229-9EF1-328745904A8B}"/>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DBC8B653-E4F9-B866-AB5F-BADD5B6BD4D1}"/>
              </a:ext>
            </a:extLst>
          </p:cNvPr>
          <p:cNvSpPr>
            <a:spLocks noGrp="1"/>
          </p:cNvSpPr>
          <p:nvPr>
            <p:ph type="sldNum" sz="quarter" idx="12"/>
          </p:nvPr>
        </p:nvSpPr>
        <p:spPr/>
        <p:txBody>
          <a:bodyPr/>
          <a:lstStyle/>
          <a:p>
            <a:fld id="{A8C3BDE8-3AA8-1848-9E8A-2A69C5E0A972}" type="slidenum">
              <a:rPr lang="es-MX" smtClean="0"/>
              <a:t>‹Nº›</a:t>
            </a:fld>
            <a:endParaRPr lang="es-MX"/>
          </a:p>
        </p:txBody>
      </p:sp>
    </p:spTree>
    <p:extLst>
      <p:ext uri="{BB962C8B-B14F-4D97-AF65-F5344CB8AC3E}">
        <p14:creationId xmlns:p14="http://schemas.microsoft.com/office/powerpoint/2010/main" val="37168188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DD11978-F46C-9438-145C-537B699B1D55}"/>
              </a:ext>
            </a:extLst>
          </p:cNvPr>
          <p:cNvSpPr>
            <a:spLocks noGrp="1"/>
          </p:cNvSpPr>
          <p:nvPr>
            <p:ph type="title"/>
          </p:nvPr>
        </p:nvSpPr>
        <p:spPr/>
        <p:txBody>
          <a:bodyPr/>
          <a:lstStyle/>
          <a:p>
            <a:r>
              <a:rPr lang="es-MX"/>
              <a:t>Haz clic para modificar el estilo de título del patrón</a:t>
            </a:r>
          </a:p>
        </p:txBody>
      </p:sp>
      <p:sp>
        <p:nvSpPr>
          <p:cNvPr id="3" name="Marcador de texto vertical 2">
            <a:extLst>
              <a:ext uri="{FF2B5EF4-FFF2-40B4-BE49-F238E27FC236}">
                <a16:creationId xmlns:a16="http://schemas.microsoft.com/office/drawing/2014/main" id="{248B0743-0DBA-8326-CE6B-627C00C20F21}"/>
              </a:ext>
            </a:extLst>
          </p:cNvPr>
          <p:cNvSpPr>
            <a:spLocks noGrp="1"/>
          </p:cNvSpPr>
          <p:nvPr>
            <p:ph type="body" orient="vert" idx="1"/>
          </p:nvPr>
        </p:nvSpPr>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4" name="Marcador de fecha 3">
            <a:extLst>
              <a:ext uri="{FF2B5EF4-FFF2-40B4-BE49-F238E27FC236}">
                <a16:creationId xmlns:a16="http://schemas.microsoft.com/office/drawing/2014/main" id="{D54250A2-79FB-7179-40F7-9F2066334E81}"/>
              </a:ext>
            </a:extLst>
          </p:cNvPr>
          <p:cNvSpPr>
            <a:spLocks noGrp="1"/>
          </p:cNvSpPr>
          <p:nvPr>
            <p:ph type="dt" sz="half" idx="10"/>
          </p:nvPr>
        </p:nvSpPr>
        <p:spPr/>
        <p:txBody>
          <a:bodyPr/>
          <a:lstStyle/>
          <a:p>
            <a:fld id="{34DF8B5D-9D4F-8741-985F-B3BC7090F94F}" type="datetimeFigureOut">
              <a:rPr lang="es-MX" smtClean="0"/>
              <a:t>22/10/24</a:t>
            </a:fld>
            <a:endParaRPr lang="es-MX"/>
          </a:p>
        </p:txBody>
      </p:sp>
      <p:sp>
        <p:nvSpPr>
          <p:cNvPr id="5" name="Marcador de pie de página 4">
            <a:extLst>
              <a:ext uri="{FF2B5EF4-FFF2-40B4-BE49-F238E27FC236}">
                <a16:creationId xmlns:a16="http://schemas.microsoft.com/office/drawing/2014/main" id="{D2ABBD55-6ECE-0C12-B0B7-EFCA686C1474}"/>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724C784C-9D56-28A0-C136-D10640D97D81}"/>
              </a:ext>
            </a:extLst>
          </p:cNvPr>
          <p:cNvSpPr>
            <a:spLocks noGrp="1"/>
          </p:cNvSpPr>
          <p:nvPr>
            <p:ph type="sldNum" sz="quarter" idx="12"/>
          </p:nvPr>
        </p:nvSpPr>
        <p:spPr/>
        <p:txBody>
          <a:bodyPr/>
          <a:lstStyle/>
          <a:p>
            <a:fld id="{A8C3BDE8-3AA8-1848-9E8A-2A69C5E0A972}" type="slidenum">
              <a:rPr lang="es-MX" smtClean="0"/>
              <a:t>‹Nº›</a:t>
            </a:fld>
            <a:endParaRPr lang="es-MX"/>
          </a:p>
        </p:txBody>
      </p:sp>
    </p:spTree>
    <p:extLst>
      <p:ext uri="{BB962C8B-B14F-4D97-AF65-F5344CB8AC3E}">
        <p14:creationId xmlns:p14="http://schemas.microsoft.com/office/powerpoint/2010/main" val="3198049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FDA1E4E6-548C-904C-D26A-A02DCB7944D7}"/>
              </a:ext>
            </a:extLst>
          </p:cNvPr>
          <p:cNvSpPr>
            <a:spLocks noGrp="1"/>
          </p:cNvSpPr>
          <p:nvPr>
            <p:ph type="title" orient="vert"/>
          </p:nvPr>
        </p:nvSpPr>
        <p:spPr>
          <a:xfrm>
            <a:off x="8724900" y="365125"/>
            <a:ext cx="2628900" cy="5811838"/>
          </a:xfrm>
        </p:spPr>
        <p:txBody>
          <a:bodyPr vert="eaVert"/>
          <a:lstStyle/>
          <a:p>
            <a:r>
              <a:rPr lang="es-MX"/>
              <a:t>Haz clic para modificar el estilo de título del patrón</a:t>
            </a:r>
          </a:p>
        </p:txBody>
      </p:sp>
      <p:sp>
        <p:nvSpPr>
          <p:cNvPr id="3" name="Marcador de texto vertical 2">
            <a:extLst>
              <a:ext uri="{FF2B5EF4-FFF2-40B4-BE49-F238E27FC236}">
                <a16:creationId xmlns:a16="http://schemas.microsoft.com/office/drawing/2014/main" id="{FCB58869-DCC3-DCC4-C048-98A6BC7231C0}"/>
              </a:ext>
            </a:extLst>
          </p:cNvPr>
          <p:cNvSpPr>
            <a:spLocks noGrp="1"/>
          </p:cNvSpPr>
          <p:nvPr>
            <p:ph type="body" orient="vert" idx="1"/>
          </p:nvPr>
        </p:nvSpPr>
        <p:spPr>
          <a:xfrm>
            <a:off x="838200" y="365125"/>
            <a:ext cx="7734300" cy="5811838"/>
          </a:xfrm>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4" name="Marcador de fecha 3">
            <a:extLst>
              <a:ext uri="{FF2B5EF4-FFF2-40B4-BE49-F238E27FC236}">
                <a16:creationId xmlns:a16="http://schemas.microsoft.com/office/drawing/2014/main" id="{37A91F3B-E126-5AB2-7409-FC2464A25857}"/>
              </a:ext>
            </a:extLst>
          </p:cNvPr>
          <p:cNvSpPr>
            <a:spLocks noGrp="1"/>
          </p:cNvSpPr>
          <p:nvPr>
            <p:ph type="dt" sz="half" idx="10"/>
          </p:nvPr>
        </p:nvSpPr>
        <p:spPr/>
        <p:txBody>
          <a:bodyPr/>
          <a:lstStyle/>
          <a:p>
            <a:fld id="{34DF8B5D-9D4F-8741-985F-B3BC7090F94F}" type="datetimeFigureOut">
              <a:rPr lang="es-MX" smtClean="0"/>
              <a:t>22/10/24</a:t>
            </a:fld>
            <a:endParaRPr lang="es-MX"/>
          </a:p>
        </p:txBody>
      </p:sp>
      <p:sp>
        <p:nvSpPr>
          <p:cNvPr id="5" name="Marcador de pie de página 4">
            <a:extLst>
              <a:ext uri="{FF2B5EF4-FFF2-40B4-BE49-F238E27FC236}">
                <a16:creationId xmlns:a16="http://schemas.microsoft.com/office/drawing/2014/main" id="{11718176-E11A-8E43-323E-8751ACE581E1}"/>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8BC3395C-BE86-42FA-E645-B2418B4875D3}"/>
              </a:ext>
            </a:extLst>
          </p:cNvPr>
          <p:cNvSpPr>
            <a:spLocks noGrp="1"/>
          </p:cNvSpPr>
          <p:nvPr>
            <p:ph type="sldNum" sz="quarter" idx="12"/>
          </p:nvPr>
        </p:nvSpPr>
        <p:spPr/>
        <p:txBody>
          <a:bodyPr/>
          <a:lstStyle/>
          <a:p>
            <a:fld id="{A8C3BDE8-3AA8-1848-9E8A-2A69C5E0A972}" type="slidenum">
              <a:rPr lang="es-MX" smtClean="0"/>
              <a:t>‹Nº›</a:t>
            </a:fld>
            <a:endParaRPr lang="es-MX"/>
          </a:p>
        </p:txBody>
      </p:sp>
    </p:spTree>
    <p:extLst>
      <p:ext uri="{BB962C8B-B14F-4D97-AF65-F5344CB8AC3E}">
        <p14:creationId xmlns:p14="http://schemas.microsoft.com/office/powerpoint/2010/main" val="25095943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AF74DF9-A920-4742-20BE-BFB2DB31E186}"/>
              </a:ext>
            </a:extLst>
          </p:cNvPr>
          <p:cNvSpPr>
            <a:spLocks noGrp="1"/>
          </p:cNvSpPr>
          <p:nvPr>
            <p:ph type="title"/>
          </p:nvPr>
        </p:nvSpPr>
        <p:spPr/>
        <p:txBody>
          <a:bodyPr/>
          <a:lstStyle/>
          <a:p>
            <a:r>
              <a:rPr lang="es-MX"/>
              <a:t>Haz clic para modificar el estilo de título del patrón</a:t>
            </a:r>
          </a:p>
        </p:txBody>
      </p:sp>
      <p:sp>
        <p:nvSpPr>
          <p:cNvPr id="3" name="Marcador de contenido 2">
            <a:extLst>
              <a:ext uri="{FF2B5EF4-FFF2-40B4-BE49-F238E27FC236}">
                <a16:creationId xmlns:a16="http://schemas.microsoft.com/office/drawing/2014/main" id="{55EB062F-71E7-92DB-9080-434D5C56F79D}"/>
              </a:ext>
            </a:extLst>
          </p:cNvPr>
          <p:cNvSpPr>
            <a:spLocks noGrp="1"/>
          </p:cNvSpPr>
          <p:nvPr>
            <p:ph idx="1"/>
          </p:nvPr>
        </p:nvSpPr>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4" name="Marcador de fecha 3">
            <a:extLst>
              <a:ext uri="{FF2B5EF4-FFF2-40B4-BE49-F238E27FC236}">
                <a16:creationId xmlns:a16="http://schemas.microsoft.com/office/drawing/2014/main" id="{978BF8F1-061D-57DA-0E91-AE71C91802FB}"/>
              </a:ext>
            </a:extLst>
          </p:cNvPr>
          <p:cNvSpPr>
            <a:spLocks noGrp="1"/>
          </p:cNvSpPr>
          <p:nvPr>
            <p:ph type="dt" sz="half" idx="10"/>
          </p:nvPr>
        </p:nvSpPr>
        <p:spPr/>
        <p:txBody>
          <a:bodyPr/>
          <a:lstStyle/>
          <a:p>
            <a:fld id="{34DF8B5D-9D4F-8741-985F-B3BC7090F94F}" type="datetimeFigureOut">
              <a:rPr lang="es-MX" smtClean="0"/>
              <a:t>22/10/24</a:t>
            </a:fld>
            <a:endParaRPr lang="es-MX"/>
          </a:p>
        </p:txBody>
      </p:sp>
      <p:sp>
        <p:nvSpPr>
          <p:cNvPr id="5" name="Marcador de pie de página 4">
            <a:extLst>
              <a:ext uri="{FF2B5EF4-FFF2-40B4-BE49-F238E27FC236}">
                <a16:creationId xmlns:a16="http://schemas.microsoft.com/office/drawing/2014/main" id="{78263377-21CE-2886-03F3-3164A91EEC97}"/>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171D273D-AB19-FFC7-2901-8437D14F6A5A}"/>
              </a:ext>
            </a:extLst>
          </p:cNvPr>
          <p:cNvSpPr>
            <a:spLocks noGrp="1"/>
          </p:cNvSpPr>
          <p:nvPr>
            <p:ph type="sldNum" sz="quarter" idx="12"/>
          </p:nvPr>
        </p:nvSpPr>
        <p:spPr/>
        <p:txBody>
          <a:bodyPr/>
          <a:lstStyle/>
          <a:p>
            <a:fld id="{A8C3BDE8-3AA8-1848-9E8A-2A69C5E0A972}" type="slidenum">
              <a:rPr lang="es-MX" smtClean="0"/>
              <a:t>‹Nº›</a:t>
            </a:fld>
            <a:endParaRPr lang="es-MX"/>
          </a:p>
        </p:txBody>
      </p:sp>
    </p:spTree>
    <p:extLst>
      <p:ext uri="{BB962C8B-B14F-4D97-AF65-F5344CB8AC3E}">
        <p14:creationId xmlns:p14="http://schemas.microsoft.com/office/powerpoint/2010/main" val="10980290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864DB74-4731-2E6F-9650-A7E00FE3701F}"/>
              </a:ext>
            </a:extLst>
          </p:cNvPr>
          <p:cNvSpPr>
            <a:spLocks noGrp="1"/>
          </p:cNvSpPr>
          <p:nvPr>
            <p:ph type="title"/>
          </p:nvPr>
        </p:nvSpPr>
        <p:spPr>
          <a:xfrm>
            <a:off x="831850" y="1709738"/>
            <a:ext cx="10515600" cy="2852737"/>
          </a:xfrm>
        </p:spPr>
        <p:txBody>
          <a:bodyPr anchor="b"/>
          <a:lstStyle>
            <a:lvl1pPr>
              <a:defRPr sz="6000"/>
            </a:lvl1pPr>
          </a:lstStyle>
          <a:p>
            <a:r>
              <a:rPr lang="es-MX"/>
              <a:t>Haz clic para modificar el estilo de título del patrón</a:t>
            </a:r>
          </a:p>
        </p:txBody>
      </p:sp>
      <p:sp>
        <p:nvSpPr>
          <p:cNvPr id="3" name="Marcador de texto 2">
            <a:extLst>
              <a:ext uri="{FF2B5EF4-FFF2-40B4-BE49-F238E27FC236}">
                <a16:creationId xmlns:a16="http://schemas.microsoft.com/office/drawing/2014/main" id="{9DAA3ADA-2A23-062C-92F8-7F08463E618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MX"/>
              <a:t>Haga clic para modificar los estilos de texto del patrón</a:t>
            </a:r>
          </a:p>
        </p:txBody>
      </p:sp>
      <p:sp>
        <p:nvSpPr>
          <p:cNvPr id="4" name="Marcador de fecha 3">
            <a:extLst>
              <a:ext uri="{FF2B5EF4-FFF2-40B4-BE49-F238E27FC236}">
                <a16:creationId xmlns:a16="http://schemas.microsoft.com/office/drawing/2014/main" id="{093E20CE-D899-F4F5-F0FB-519CBF794AFF}"/>
              </a:ext>
            </a:extLst>
          </p:cNvPr>
          <p:cNvSpPr>
            <a:spLocks noGrp="1"/>
          </p:cNvSpPr>
          <p:nvPr>
            <p:ph type="dt" sz="half" idx="10"/>
          </p:nvPr>
        </p:nvSpPr>
        <p:spPr/>
        <p:txBody>
          <a:bodyPr/>
          <a:lstStyle/>
          <a:p>
            <a:fld id="{34DF8B5D-9D4F-8741-985F-B3BC7090F94F}" type="datetimeFigureOut">
              <a:rPr lang="es-MX" smtClean="0"/>
              <a:t>22/10/24</a:t>
            </a:fld>
            <a:endParaRPr lang="es-MX"/>
          </a:p>
        </p:txBody>
      </p:sp>
      <p:sp>
        <p:nvSpPr>
          <p:cNvPr id="5" name="Marcador de pie de página 4">
            <a:extLst>
              <a:ext uri="{FF2B5EF4-FFF2-40B4-BE49-F238E27FC236}">
                <a16:creationId xmlns:a16="http://schemas.microsoft.com/office/drawing/2014/main" id="{D73D4CF8-4DA5-F564-4266-D2EE0012BBE1}"/>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0EF2D9BA-D65B-2209-D39A-817AAEA0F4E8}"/>
              </a:ext>
            </a:extLst>
          </p:cNvPr>
          <p:cNvSpPr>
            <a:spLocks noGrp="1"/>
          </p:cNvSpPr>
          <p:nvPr>
            <p:ph type="sldNum" sz="quarter" idx="12"/>
          </p:nvPr>
        </p:nvSpPr>
        <p:spPr/>
        <p:txBody>
          <a:bodyPr/>
          <a:lstStyle/>
          <a:p>
            <a:fld id="{A8C3BDE8-3AA8-1848-9E8A-2A69C5E0A972}" type="slidenum">
              <a:rPr lang="es-MX" smtClean="0"/>
              <a:t>‹Nº›</a:t>
            </a:fld>
            <a:endParaRPr lang="es-MX"/>
          </a:p>
        </p:txBody>
      </p:sp>
    </p:spTree>
    <p:extLst>
      <p:ext uri="{BB962C8B-B14F-4D97-AF65-F5344CB8AC3E}">
        <p14:creationId xmlns:p14="http://schemas.microsoft.com/office/powerpoint/2010/main" val="29295279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BF82D24-C10C-5449-7DCE-B7D5BC2955AC}"/>
              </a:ext>
            </a:extLst>
          </p:cNvPr>
          <p:cNvSpPr>
            <a:spLocks noGrp="1"/>
          </p:cNvSpPr>
          <p:nvPr>
            <p:ph type="title"/>
          </p:nvPr>
        </p:nvSpPr>
        <p:spPr/>
        <p:txBody>
          <a:bodyPr/>
          <a:lstStyle/>
          <a:p>
            <a:r>
              <a:rPr lang="es-MX"/>
              <a:t>Haz clic para modificar el estilo de título del patrón</a:t>
            </a:r>
          </a:p>
        </p:txBody>
      </p:sp>
      <p:sp>
        <p:nvSpPr>
          <p:cNvPr id="3" name="Marcador de contenido 2">
            <a:extLst>
              <a:ext uri="{FF2B5EF4-FFF2-40B4-BE49-F238E27FC236}">
                <a16:creationId xmlns:a16="http://schemas.microsoft.com/office/drawing/2014/main" id="{C9AEA7D1-6525-A8B3-4283-AE3021CB38B4}"/>
              </a:ext>
            </a:extLst>
          </p:cNvPr>
          <p:cNvSpPr>
            <a:spLocks noGrp="1"/>
          </p:cNvSpPr>
          <p:nvPr>
            <p:ph sz="half" idx="1"/>
          </p:nvPr>
        </p:nvSpPr>
        <p:spPr>
          <a:xfrm>
            <a:off x="838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4" name="Marcador de contenido 3">
            <a:extLst>
              <a:ext uri="{FF2B5EF4-FFF2-40B4-BE49-F238E27FC236}">
                <a16:creationId xmlns:a16="http://schemas.microsoft.com/office/drawing/2014/main" id="{78F2D299-67C5-98B3-EAE8-7E91004F29CB}"/>
              </a:ext>
            </a:extLst>
          </p:cNvPr>
          <p:cNvSpPr>
            <a:spLocks noGrp="1"/>
          </p:cNvSpPr>
          <p:nvPr>
            <p:ph sz="half" idx="2"/>
          </p:nvPr>
        </p:nvSpPr>
        <p:spPr>
          <a:xfrm>
            <a:off x="6172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5" name="Marcador de fecha 4">
            <a:extLst>
              <a:ext uri="{FF2B5EF4-FFF2-40B4-BE49-F238E27FC236}">
                <a16:creationId xmlns:a16="http://schemas.microsoft.com/office/drawing/2014/main" id="{7794F48C-7643-7FF2-44F1-5D617979E360}"/>
              </a:ext>
            </a:extLst>
          </p:cNvPr>
          <p:cNvSpPr>
            <a:spLocks noGrp="1"/>
          </p:cNvSpPr>
          <p:nvPr>
            <p:ph type="dt" sz="half" idx="10"/>
          </p:nvPr>
        </p:nvSpPr>
        <p:spPr/>
        <p:txBody>
          <a:bodyPr/>
          <a:lstStyle/>
          <a:p>
            <a:fld id="{34DF8B5D-9D4F-8741-985F-B3BC7090F94F}" type="datetimeFigureOut">
              <a:rPr lang="es-MX" smtClean="0"/>
              <a:t>22/10/24</a:t>
            </a:fld>
            <a:endParaRPr lang="es-MX"/>
          </a:p>
        </p:txBody>
      </p:sp>
      <p:sp>
        <p:nvSpPr>
          <p:cNvPr id="6" name="Marcador de pie de página 5">
            <a:extLst>
              <a:ext uri="{FF2B5EF4-FFF2-40B4-BE49-F238E27FC236}">
                <a16:creationId xmlns:a16="http://schemas.microsoft.com/office/drawing/2014/main" id="{FF4ACFDF-DB32-6B88-E5B0-736678D0C209}"/>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CF47725E-DA2A-3292-6CFC-8D9787AE94FE}"/>
              </a:ext>
            </a:extLst>
          </p:cNvPr>
          <p:cNvSpPr>
            <a:spLocks noGrp="1"/>
          </p:cNvSpPr>
          <p:nvPr>
            <p:ph type="sldNum" sz="quarter" idx="12"/>
          </p:nvPr>
        </p:nvSpPr>
        <p:spPr/>
        <p:txBody>
          <a:bodyPr/>
          <a:lstStyle/>
          <a:p>
            <a:fld id="{A8C3BDE8-3AA8-1848-9E8A-2A69C5E0A972}" type="slidenum">
              <a:rPr lang="es-MX" smtClean="0"/>
              <a:t>‹Nº›</a:t>
            </a:fld>
            <a:endParaRPr lang="es-MX"/>
          </a:p>
        </p:txBody>
      </p:sp>
    </p:spTree>
    <p:extLst>
      <p:ext uri="{BB962C8B-B14F-4D97-AF65-F5344CB8AC3E}">
        <p14:creationId xmlns:p14="http://schemas.microsoft.com/office/powerpoint/2010/main" val="4028845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5766F16-4CD6-EAF7-9089-28CF92BE01BE}"/>
              </a:ext>
            </a:extLst>
          </p:cNvPr>
          <p:cNvSpPr>
            <a:spLocks noGrp="1"/>
          </p:cNvSpPr>
          <p:nvPr>
            <p:ph type="title"/>
          </p:nvPr>
        </p:nvSpPr>
        <p:spPr>
          <a:xfrm>
            <a:off x="839788" y="365125"/>
            <a:ext cx="10515600" cy="1325563"/>
          </a:xfrm>
        </p:spPr>
        <p:txBody>
          <a:bodyPr/>
          <a:lstStyle/>
          <a:p>
            <a:r>
              <a:rPr lang="es-MX"/>
              <a:t>Haz clic para modificar el estilo de título del patrón</a:t>
            </a:r>
          </a:p>
        </p:txBody>
      </p:sp>
      <p:sp>
        <p:nvSpPr>
          <p:cNvPr id="3" name="Marcador de texto 2">
            <a:extLst>
              <a:ext uri="{FF2B5EF4-FFF2-40B4-BE49-F238E27FC236}">
                <a16:creationId xmlns:a16="http://schemas.microsoft.com/office/drawing/2014/main" id="{BCF7976F-E7E6-D259-E92D-BE93FAE68AC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004EF068-97D7-8805-A34A-DFEE4B8CCAE9}"/>
              </a:ext>
            </a:extLst>
          </p:cNvPr>
          <p:cNvSpPr>
            <a:spLocks noGrp="1"/>
          </p:cNvSpPr>
          <p:nvPr>
            <p:ph sz="half" idx="2"/>
          </p:nvPr>
        </p:nvSpPr>
        <p:spPr>
          <a:xfrm>
            <a:off x="839788" y="2505075"/>
            <a:ext cx="5157787" cy="368458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5" name="Marcador de texto 4">
            <a:extLst>
              <a:ext uri="{FF2B5EF4-FFF2-40B4-BE49-F238E27FC236}">
                <a16:creationId xmlns:a16="http://schemas.microsoft.com/office/drawing/2014/main" id="{07EF0A1F-29A4-DD5C-49D3-B731B6B704E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6" name="Marcador de contenido 5">
            <a:extLst>
              <a:ext uri="{FF2B5EF4-FFF2-40B4-BE49-F238E27FC236}">
                <a16:creationId xmlns:a16="http://schemas.microsoft.com/office/drawing/2014/main" id="{AAE81DF9-0243-90DE-23F3-5022818DDBDD}"/>
              </a:ext>
            </a:extLst>
          </p:cNvPr>
          <p:cNvSpPr>
            <a:spLocks noGrp="1"/>
          </p:cNvSpPr>
          <p:nvPr>
            <p:ph sz="quarter" idx="4"/>
          </p:nvPr>
        </p:nvSpPr>
        <p:spPr>
          <a:xfrm>
            <a:off x="6172200" y="2505075"/>
            <a:ext cx="5183188" cy="368458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7" name="Marcador de fecha 6">
            <a:extLst>
              <a:ext uri="{FF2B5EF4-FFF2-40B4-BE49-F238E27FC236}">
                <a16:creationId xmlns:a16="http://schemas.microsoft.com/office/drawing/2014/main" id="{8C257F4D-7275-D690-CB1F-52292C331071}"/>
              </a:ext>
            </a:extLst>
          </p:cNvPr>
          <p:cNvSpPr>
            <a:spLocks noGrp="1"/>
          </p:cNvSpPr>
          <p:nvPr>
            <p:ph type="dt" sz="half" idx="10"/>
          </p:nvPr>
        </p:nvSpPr>
        <p:spPr/>
        <p:txBody>
          <a:bodyPr/>
          <a:lstStyle/>
          <a:p>
            <a:fld id="{34DF8B5D-9D4F-8741-985F-B3BC7090F94F}" type="datetimeFigureOut">
              <a:rPr lang="es-MX" smtClean="0"/>
              <a:t>22/10/24</a:t>
            </a:fld>
            <a:endParaRPr lang="es-MX"/>
          </a:p>
        </p:txBody>
      </p:sp>
      <p:sp>
        <p:nvSpPr>
          <p:cNvPr id="8" name="Marcador de pie de página 7">
            <a:extLst>
              <a:ext uri="{FF2B5EF4-FFF2-40B4-BE49-F238E27FC236}">
                <a16:creationId xmlns:a16="http://schemas.microsoft.com/office/drawing/2014/main" id="{65F691EA-818D-7583-2B6F-6084295161B4}"/>
              </a:ext>
            </a:extLst>
          </p:cNvPr>
          <p:cNvSpPr>
            <a:spLocks noGrp="1"/>
          </p:cNvSpPr>
          <p:nvPr>
            <p:ph type="ftr" sz="quarter" idx="11"/>
          </p:nvPr>
        </p:nvSpPr>
        <p:spPr/>
        <p:txBody>
          <a:bodyPr/>
          <a:lstStyle/>
          <a:p>
            <a:endParaRPr lang="es-MX"/>
          </a:p>
        </p:txBody>
      </p:sp>
      <p:sp>
        <p:nvSpPr>
          <p:cNvPr id="9" name="Marcador de número de diapositiva 8">
            <a:extLst>
              <a:ext uri="{FF2B5EF4-FFF2-40B4-BE49-F238E27FC236}">
                <a16:creationId xmlns:a16="http://schemas.microsoft.com/office/drawing/2014/main" id="{24589C63-88C9-094E-8B30-026500FD998E}"/>
              </a:ext>
            </a:extLst>
          </p:cNvPr>
          <p:cNvSpPr>
            <a:spLocks noGrp="1"/>
          </p:cNvSpPr>
          <p:nvPr>
            <p:ph type="sldNum" sz="quarter" idx="12"/>
          </p:nvPr>
        </p:nvSpPr>
        <p:spPr/>
        <p:txBody>
          <a:bodyPr/>
          <a:lstStyle/>
          <a:p>
            <a:fld id="{A8C3BDE8-3AA8-1848-9E8A-2A69C5E0A972}" type="slidenum">
              <a:rPr lang="es-MX" smtClean="0"/>
              <a:t>‹Nº›</a:t>
            </a:fld>
            <a:endParaRPr lang="es-MX"/>
          </a:p>
        </p:txBody>
      </p:sp>
    </p:spTree>
    <p:extLst>
      <p:ext uri="{BB962C8B-B14F-4D97-AF65-F5344CB8AC3E}">
        <p14:creationId xmlns:p14="http://schemas.microsoft.com/office/powerpoint/2010/main" val="3535250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B059721-1CE5-ABB9-24F3-6B06092938EF}"/>
              </a:ext>
            </a:extLst>
          </p:cNvPr>
          <p:cNvSpPr>
            <a:spLocks noGrp="1"/>
          </p:cNvSpPr>
          <p:nvPr>
            <p:ph type="title"/>
          </p:nvPr>
        </p:nvSpPr>
        <p:spPr/>
        <p:txBody>
          <a:bodyPr/>
          <a:lstStyle/>
          <a:p>
            <a:r>
              <a:rPr lang="es-MX"/>
              <a:t>Haz clic para modificar el estilo de título del patrón</a:t>
            </a:r>
          </a:p>
        </p:txBody>
      </p:sp>
      <p:sp>
        <p:nvSpPr>
          <p:cNvPr id="3" name="Marcador de fecha 2">
            <a:extLst>
              <a:ext uri="{FF2B5EF4-FFF2-40B4-BE49-F238E27FC236}">
                <a16:creationId xmlns:a16="http://schemas.microsoft.com/office/drawing/2014/main" id="{03D26E34-105A-24CB-8823-D3842D60004B}"/>
              </a:ext>
            </a:extLst>
          </p:cNvPr>
          <p:cNvSpPr>
            <a:spLocks noGrp="1"/>
          </p:cNvSpPr>
          <p:nvPr>
            <p:ph type="dt" sz="half" idx="10"/>
          </p:nvPr>
        </p:nvSpPr>
        <p:spPr/>
        <p:txBody>
          <a:bodyPr/>
          <a:lstStyle/>
          <a:p>
            <a:fld id="{34DF8B5D-9D4F-8741-985F-B3BC7090F94F}" type="datetimeFigureOut">
              <a:rPr lang="es-MX" smtClean="0"/>
              <a:t>22/10/24</a:t>
            </a:fld>
            <a:endParaRPr lang="es-MX"/>
          </a:p>
        </p:txBody>
      </p:sp>
      <p:sp>
        <p:nvSpPr>
          <p:cNvPr id="4" name="Marcador de pie de página 3">
            <a:extLst>
              <a:ext uri="{FF2B5EF4-FFF2-40B4-BE49-F238E27FC236}">
                <a16:creationId xmlns:a16="http://schemas.microsoft.com/office/drawing/2014/main" id="{EF34661C-5ACC-3020-233F-8BC0AC44462B}"/>
              </a:ext>
            </a:extLst>
          </p:cNvPr>
          <p:cNvSpPr>
            <a:spLocks noGrp="1"/>
          </p:cNvSpPr>
          <p:nvPr>
            <p:ph type="ftr" sz="quarter" idx="11"/>
          </p:nvPr>
        </p:nvSpPr>
        <p:spPr/>
        <p:txBody>
          <a:bodyPr/>
          <a:lstStyle/>
          <a:p>
            <a:endParaRPr lang="es-MX"/>
          </a:p>
        </p:txBody>
      </p:sp>
      <p:sp>
        <p:nvSpPr>
          <p:cNvPr id="5" name="Marcador de número de diapositiva 4">
            <a:extLst>
              <a:ext uri="{FF2B5EF4-FFF2-40B4-BE49-F238E27FC236}">
                <a16:creationId xmlns:a16="http://schemas.microsoft.com/office/drawing/2014/main" id="{4C660496-AAF5-A699-0B59-8401186032D6}"/>
              </a:ext>
            </a:extLst>
          </p:cNvPr>
          <p:cNvSpPr>
            <a:spLocks noGrp="1"/>
          </p:cNvSpPr>
          <p:nvPr>
            <p:ph type="sldNum" sz="quarter" idx="12"/>
          </p:nvPr>
        </p:nvSpPr>
        <p:spPr/>
        <p:txBody>
          <a:bodyPr/>
          <a:lstStyle/>
          <a:p>
            <a:fld id="{A8C3BDE8-3AA8-1848-9E8A-2A69C5E0A972}" type="slidenum">
              <a:rPr lang="es-MX" smtClean="0"/>
              <a:t>‹Nº›</a:t>
            </a:fld>
            <a:endParaRPr lang="es-MX"/>
          </a:p>
        </p:txBody>
      </p:sp>
    </p:spTree>
    <p:extLst>
      <p:ext uri="{BB962C8B-B14F-4D97-AF65-F5344CB8AC3E}">
        <p14:creationId xmlns:p14="http://schemas.microsoft.com/office/powerpoint/2010/main" val="33041030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CB04DFCC-4355-B20F-1AE6-82343130208B}"/>
              </a:ext>
            </a:extLst>
          </p:cNvPr>
          <p:cNvSpPr>
            <a:spLocks noGrp="1"/>
          </p:cNvSpPr>
          <p:nvPr>
            <p:ph type="dt" sz="half" idx="10"/>
          </p:nvPr>
        </p:nvSpPr>
        <p:spPr/>
        <p:txBody>
          <a:bodyPr/>
          <a:lstStyle/>
          <a:p>
            <a:fld id="{34DF8B5D-9D4F-8741-985F-B3BC7090F94F}" type="datetimeFigureOut">
              <a:rPr lang="es-MX" smtClean="0"/>
              <a:t>22/10/24</a:t>
            </a:fld>
            <a:endParaRPr lang="es-MX"/>
          </a:p>
        </p:txBody>
      </p:sp>
      <p:sp>
        <p:nvSpPr>
          <p:cNvPr id="3" name="Marcador de pie de página 2">
            <a:extLst>
              <a:ext uri="{FF2B5EF4-FFF2-40B4-BE49-F238E27FC236}">
                <a16:creationId xmlns:a16="http://schemas.microsoft.com/office/drawing/2014/main" id="{CD20B84E-F723-84F4-B3FB-06195AFC196E}"/>
              </a:ext>
            </a:extLst>
          </p:cNvPr>
          <p:cNvSpPr>
            <a:spLocks noGrp="1"/>
          </p:cNvSpPr>
          <p:nvPr>
            <p:ph type="ftr" sz="quarter" idx="11"/>
          </p:nvPr>
        </p:nvSpPr>
        <p:spPr/>
        <p:txBody>
          <a:bodyPr/>
          <a:lstStyle/>
          <a:p>
            <a:endParaRPr lang="es-MX"/>
          </a:p>
        </p:txBody>
      </p:sp>
      <p:sp>
        <p:nvSpPr>
          <p:cNvPr id="4" name="Marcador de número de diapositiva 3">
            <a:extLst>
              <a:ext uri="{FF2B5EF4-FFF2-40B4-BE49-F238E27FC236}">
                <a16:creationId xmlns:a16="http://schemas.microsoft.com/office/drawing/2014/main" id="{957925BA-DE44-FFB7-E7A8-90C174A5183D}"/>
              </a:ext>
            </a:extLst>
          </p:cNvPr>
          <p:cNvSpPr>
            <a:spLocks noGrp="1"/>
          </p:cNvSpPr>
          <p:nvPr>
            <p:ph type="sldNum" sz="quarter" idx="12"/>
          </p:nvPr>
        </p:nvSpPr>
        <p:spPr/>
        <p:txBody>
          <a:bodyPr/>
          <a:lstStyle/>
          <a:p>
            <a:fld id="{A8C3BDE8-3AA8-1848-9E8A-2A69C5E0A972}" type="slidenum">
              <a:rPr lang="es-MX" smtClean="0"/>
              <a:t>‹Nº›</a:t>
            </a:fld>
            <a:endParaRPr lang="es-MX"/>
          </a:p>
        </p:txBody>
      </p:sp>
    </p:spTree>
    <p:extLst>
      <p:ext uri="{BB962C8B-B14F-4D97-AF65-F5344CB8AC3E}">
        <p14:creationId xmlns:p14="http://schemas.microsoft.com/office/powerpoint/2010/main" val="14410725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2A42DE9-DBDC-073E-CE98-B253D0F09468}"/>
              </a:ext>
            </a:extLst>
          </p:cNvPr>
          <p:cNvSpPr>
            <a:spLocks noGrp="1"/>
          </p:cNvSpPr>
          <p:nvPr>
            <p:ph type="title"/>
          </p:nvPr>
        </p:nvSpPr>
        <p:spPr>
          <a:xfrm>
            <a:off x="839788" y="457200"/>
            <a:ext cx="3932237" cy="1600200"/>
          </a:xfrm>
        </p:spPr>
        <p:txBody>
          <a:bodyPr anchor="b"/>
          <a:lstStyle>
            <a:lvl1pPr>
              <a:defRPr sz="3200"/>
            </a:lvl1pPr>
          </a:lstStyle>
          <a:p>
            <a:r>
              <a:rPr lang="es-MX"/>
              <a:t>Haz clic para modificar el estilo de título del patrón</a:t>
            </a:r>
          </a:p>
        </p:txBody>
      </p:sp>
      <p:sp>
        <p:nvSpPr>
          <p:cNvPr id="3" name="Marcador de contenido 2">
            <a:extLst>
              <a:ext uri="{FF2B5EF4-FFF2-40B4-BE49-F238E27FC236}">
                <a16:creationId xmlns:a16="http://schemas.microsoft.com/office/drawing/2014/main" id="{FD1CE40B-3A95-58EA-52E7-3B872EE3AB0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4" name="Marcador de texto 3">
            <a:extLst>
              <a:ext uri="{FF2B5EF4-FFF2-40B4-BE49-F238E27FC236}">
                <a16:creationId xmlns:a16="http://schemas.microsoft.com/office/drawing/2014/main" id="{2105B415-409B-0115-D2F8-95D4E45680A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MX"/>
              <a:t>Haga clic para modificar los estilos de texto del patrón</a:t>
            </a:r>
          </a:p>
        </p:txBody>
      </p:sp>
      <p:sp>
        <p:nvSpPr>
          <p:cNvPr id="5" name="Marcador de fecha 4">
            <a:extLst>
              <a:ext uri="{FF2B5EF4-FFF2-40B4-BE49-F238E27FC236}">
                <a16:creationId xmlns:a16="http://schemas.microsoft.com/office/drawing/2014/main" id="{C37764EA-541E-E664-98B2-AE0994940A05}"/>
              </a:ext>
            </a:extLst>
          </p:cNvPr>
          <p:cNvSpPr>
            <a:spLocks noGrp="1"/>
          </p:cNvSpPr>
          <p:nvPr>
            <p:ph type="dt" sz="half" idx="10"/>
          </p:nvPr>
        </p:nvSpPr>
        <p:spPr/>
        <p:txBody>
          <a:bodyPr/>
          <a:lstStyle/>
          <a:p>
            <a:fld id="{34DF8B5D-9D4F-8741-985F-B3BC7090F94F}" type="datetimeFigureOut">
              <a:rPr lang="es-MX" smtClean="0"/>
              <a:t>22/10/24</a:t>
            </a:fld>
            <a:endParaRPr lang="es-MX"/>
          </a:p>
        </p:txBody>
      </p:sp>
      <p:sp>
        <p:nvSpPr>
          <p:cNvPr id="6" name="Marcador de pie de página 5">
            <a:extLst>
              <a:ext uri="{FF2B5EF4-FFF2-40B4-BE49-F238E27FC236}">
                <a16:creationId xmlns:a16="http://schemas.microsoft.com/office/drawing/2014/main" id="{410E5EE4-64B4-82ED-84B0-45F284F823C2}"/>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C9289972-384C-692F-30C8-73908FA70C50}"/>
              </a:ext>
            </a:extLst>
          </p:cNvPr>
          <p:cNvSpPr>
            <a:spLocks noGrp="1"/>
          </p:cNvSpPr>
          <p:nvPr>
            <p:ph type="sldNum" sz="quarter" idx="12"/>
          </p:nvPr>
        </p:nvSpPr>
        <p:spPr/>
        <p:txBody>
          <a:bodyPr/>
          <a:lstStyle/>
          <a:p>
            <a:fld id="{A8C3BDE8-3AA8-1848-9E8A-2A69C5E0A972}" type="slidenum">
              <a:rPr lang="es-MX" smtClean="0"/>
              <a:t>‹Nº›</a:t>
            </a:fld>
            <a:endParaRPr lang="es-MX"/>
          </a:p>
        </p:txBody>
      </p:sp>
    </p:spTree>
    <p:extLst>
      <p:ext uri="{BB962C8B-B14F-4D97-AF65-F5344CB8AC3E}">
        <p14:creationId xmlns:p14="http://schemas.microsoft.com/office/powerpoint/2010/main" val="40075660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1CE5019-3F46-3E89-2DB5-C3A0AF562A36}"/>
              </a:ext>
            </a:extLst>
          </p:cNvPr>
          <p:cNvSpPr>
            <a:spLocks noGrp="1"/>
          </p:cNvSpPr>
          <p:nvPr>
            <p:ph type="title"/>
          </p:nvPr>
        </p:nvSpPr>
        <p:spPr>
          <a:xfrm>
            <a:off x="839788" y="457200"/>
            <a:ext cx="3932237" cy="1600200"/>
          </a:xfrm>
        </p:spPr>
        <p:txBody>
          <a:bodyPr anchor="b"/>
          <a:lstStyle>
            <a:lvl1pPr>
              <a:defRPr sz="3200"/>
            </a:lvl1pPr>
          </a:lstStyle>
          <a:p>
            <a:r>
              <a:rPr lang="es-MX"/>
              <a:t>Haz clic para modificar el estilo de título del patrón</a:t>
            </a:r>
          </a:p>
        </p:txBody>
      </p:sp>
      <p:sp>
        <p:nvSpPr>
          <p:cNvPr id="3" name="Marcador de posición de imagen 2">
            <a:extLst>
              <a:ext uri="{FF2B5EF4-FFF2-40B4-BE49-F238E27FC236}">
                <a16:creationId xmlns:a16="http://schemas.microsoft.com/office/drawing/2014/main" id="{2F8DB7BA-093A-4613-7C93-D6C57E45BA9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Marcador de texto 3">
            <a:extLst>
              <a:ext uri="{FF2B5EF4-FFF2-40B4-BE49-F238E27FC236}">
                <a16:creationId xmlns:a16="http://schemas.microsoft.com/office/drawing/2014/main" id="{AC40BF58-B264-9397-14F7-9B6F72CD5F2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MX"/>
              <a:t>Haga clic para modificar los estilos de texto del patrón</a:t>
            </a:r>
          </a:p>
        </p:txBody>
      </p:sp>
      <p:sp>
        <p:nvSpPr>
          <p:cNvPr id="5" name="Marcador de fecha 4">
            <a:extLst>
              <a:ext uri="{FF2B5EF4-FFF2-40B4-BE49-F238E27FC236}">
                <a16:creationId xmlns:a16="http://schemas.microsoft.com/office/drawing/2014/main" id="{342637D3-1E79-2844-BBC4-390EB3955F5B}"/>
              </a:ext>
            </a:extLst>
          </p:cNvPr>
          <p:cNvSpPr>
            <a:spLocks noGrp="1"/>
          </p:cNvSpPr>
          <p:nvPr>
            <p:ph type="dt" sz="half" idx="10"/>
          </p:nvPr>
        </p:nvSpPr>
        <p:spPr/>
        <p:txBody>
          <a:bodyPr/>
          <a:lstStyle/>
          <a:p>
            <a:fld id="{34DF8B5D-9D4F-8741-985F-B3BC7090F94F}" type="datetimeFigureOut">
              <a:rPr lang="es-MX" smtClean="0"/>
              <a:t>22/10/24</a:t>
            </a:fld>
            <a:endParaRPr lang="es-MX"/>
          </a:p>
        </p:txBody>
      </p:sp>
      <p:sp>
        <p:nvSpPr>
          <p:cNvPr id="6" name="Marcador de pie de página 5">
            <a:extLst>
              <a:ext uri="{FF2B5EF4-FFF2-40B4-BE49-F238E27FC236}">
                <a16:creationId xmlns:a16="http://schemas.microsoft.com/office/drawing/2014/main" id="{55EB9C6D-F844-1540-A3A9-60116382B0B4}"/>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2E9289BD-F3A3-FCC9-DFE6-D1417495FB8D}"/>
              </a:ext>
            </a:extLst>
          </p:cNvPr>
          <p:cNvSpPr>
            <a:spLocks noGrp="1"/>
          </p:cNvSpPr>
          <p:nvPr>
            <p:ph type="sldNum" sz="quarter" idx="12"/>
          </p:nvPr>
        </p:nvSpPr>
        <p:spPr/>
        <p:txBody>
          <a:bodyPr/>
          <a:lstStyle/>
          <a:p>
            <a:fld id="{A8C3BDE8-3AA8-1848-9E8A-2A69C5E0A972}" type="slidenum">
              <a:rPr lang="es-MX" smtClean="0"/>
              <a:t>‹Nº›</a:t>
            </a:fld>
            <a:endParaRPr lang="es-MX"/>
          </a:p>
        </p:txBody>
      </p:sp>
    </p:spTree>
    <p:extLst>
      <p:ext uri="{BB962C8B-B14F-4D97-AF65-F5344CB8AC3E}">
        <p14:creationId xmlns:p14="http://schemas.microsoft.com/office/powerpoint/2010/main" val="24448035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A0E80D49-D826-E977-FAF5-8DA1E5A1473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MX"/>
              <a:t>Haz clic para modificar el estilo de título del patrón</a:t>
            </a:r>
          </a:p>
        </p:txBody>
      </p:sp>
      <p:sp>
        <p:nvSpPr>
          <p:cNvPr id="3" name="Marcador de texto 2">
            <a:extLst>
              <a:ext uri="{FF2B5EF4-FFF2-40B4-BE49-F238E27FC236}">
                <a16:creationId xmlns:a16="http://schemas.microsoft.com/office/drawing/2014/main" id="{7B5EF6E5-AAAE-CCA9-5104-50DD53EFA08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4" name="Marcador de fecha 3">
            <a:extLst>
              <a:ext uri="{FF2B5EF4-FFF2-40B4-BE49-F238E27FC236}">
                <a16:creationId xmlns:a16="http://schemas.microsoft.com/office/drawing/2014/main" id="{A04778B6-8438-9A1C-92C5-08BAA55E6B8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4DF8B5D-9D4F-8741-985F-B3BC7090F94F}" type="datetimeFigureOut">
              <a:rPr lang="es-MX" smtClean="0"/>
              <a:t>22/10/24</a:t>
            </a:fld>
            <a:endParaRPr lang="es-MX"/>
          </a:p>
        </p:txBody>
      </p:sp>
      <p:sp>
        <p:nvSpPr>
          <p:cNvPr id="5" name="Marcador de pie de página 4">
            <a:extLst>
              <a:ext uri="{FF2B5EF4-FFF2-40B4-BE49-F238E27FC236}">
                <a16:creationId xmlns:a16="http://schemas.microsoft.com/office/drawing/2014/main" id="{981B10C6-699F-81D3-3AE5-787850F11EE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a:extLst>
              <a:ext uri="{FF2B5EF4-FFF2-40B4-BE49-F238E27FC236}">
                <a16:creationId xmlns:a16="http://schemas.microsoft.com/office/drawing/2014/main" id="{EDD505CE-BE81-D06E-0007-BE803DAD462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C3BDE8-3AA8-1848-9E8A-2A69C5E0A972}" type="slidenum">
              <a:rPr lang="es-MX" smtClean="0"/>
              <a:t>‹Nº›</a:t>
            </a:fld>
            <a:endParaRPr lang="es-MX"/>
          </a:p>
        </p:txBody>
      </p:sp>
    </p:spTree>
    <p:extLst>
      <p:ext uri="{BB962C8B-B14F-4D97-AF65-F5344CB8AC3E}">
        <p14:creationId xmlns:p14="http://schemas.microsoft.com/office/powerpoint/2010/main" val="38745046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2" Type="http://schemas.openxmlformats.org/officeDocument/2006/relationships/hyperlink" Target="https://doi.org/10.20396/ideias.v10i0.8656865"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4.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diagramLayout" Target="../diagrams/layout2.xml"/><Relationship Id="rId7" Type="http://schemas.openxmlformats.org/officeDocument/2006/relationships/image" Target="../media/image4.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 Id="rId9" Type="http://schemas.openxmlformats.org/officeDocument/2006/relationships/image" Target="../media/image11.png"/></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a:extLst>
              <a:ext uri="{FF2B5EF4-FFF2-40B4-BE49-F238E27FC236}">
                <a16:creationId xmlns:a16="http://schemas.microsoft.com/office/drawing/2014/main" id="{D55C938D-1DF1-562C-E0EE-F51E71D250D7}"/>
              </a:ext>
            </a:extLst>
          </p:cNvPr>
          <p:cNvSpPr>
            <a:spLocks noGrp="1"/>
          </p:cNvSpPr>
          <p:nvPr>
            <p:ph type="subTitle" idx="1"/>
          </p:nvPr>
        </p:nvSpPr>
        <p:spPr>
          <a:xfrm>
            <a:off x="1524000" y="4973638"/>
            <a:ext cx="9144000" cy="1655762"/>
          </a:xfrm>
        </p:spPr>
        <p:txBody>
          <a:bodyPr/>
          <a:lstStyle/>
          <a:p>
            <a:r>
              <a:rPr lang="es-MX" dirty="0"/>
              <a:t>Autor: León Felipe Ramírez Soto (CIGA-UNAM)</a:t>
            </a:r>
          </a:p>
          <a:p>
            <a:endParaRPr lang="es-MX" dirty="0"/>
          </a:p>
          <a:p>
            <a:r>
              <a:rPr lang="es-MX" dirty="0"/>
              <a:t>Coautores: Jaime Paneque Gálvez, Juliana Merçon y Rita Calvario</a:t>
            </a:r>
          </a:p>
        </p:txBody>
      </p:sp>
      <p:sp>
        <p:nvSpPr>
          <p:cNvPr id="5" name="Título 4">
            <a:extLst>
              <a:ext uri="{FF2B5EF4-FFF2-40B4-BE49-F238E27FC236}">
                <a16:creationId xmlns:a16="http://schemas.microsoft.com/office/drawing/2014/main" id="{2D69D279-A856-CF46-BF83-7992CEFF75BD}"/>
              </a:ext>
            </a:extLst>
          </p:cNvPr>
          <p:cNvSpPr>
            <a:spLocks noGrp="1"/>
          </p:cNvSpPr>
          <p:nvPr>
            <p:ph type="ctrTitle"/>
          </p:nvPr>
        </p:nvSpPr>
        <p:spPr>
          <a:xfrm>
            <a:off x="1301578" y="2379921"/>
            <a:ext cx="9144000" cy="2387600"/>
          </a:xfrm>
        </p:spPr>
        <p:txBody>
          <a:bodyPr>
            <a:normAutofit/>
          </a:bodyPr>
          <a:lstStyle/>
          <a:p>
            <a:r>
              <a:rPr lang="es-MX" sz="3200" b="1" dirty="0">
                <a:solidFill>
                  <a:srgbClr val="000000"/>
                </a:solidFill>
                <a:effectLst/>
                <a:latin typeface="Arial" panose="020B0604020202020204" pitchFamily="34" charset="0"/>
                <a:ea typeface="Arial" panose="020B0604020202020204" pitchFamily="34" charset="0"/>
                <a:cs typeface="Arial" panose="020B0604020202020204" pitchFamily="34" charset="0"/>
              </a:rPr>
              <a:t>Educación agroecológica: Formación de Sujetxs ambientales comunitarios para la transformación socioecológica en el estado de Guerrero, México.</a:t>
            </a:r>
            <a:br>
              <a:rPr lang="es-MX" sz="3200" dirty="0">
                <a:effectLst/>
                <a:latin typeface="Arial" panose="020B0604020202020204" pitchFamily="34" charset="0"/>
                <a:ea typeface="Calibri" panose="020F0502020204030204" pitchFamily="34" charset="0"/>
                <a:cs typeface="Arial" panose="020B0604020202020204" pitchFamily="34" charset="0"/>
              </a:rPr>
            </a:br>
            <a:endParaRPr lang="es-MX" sz="3200" dirty="0">
              <a:latin typeface="Arial" panose="020B0604020202020204" pitchFamily="34" charset="0"/>
              <a:cs typeface="Arial" panose="020B0604020202020204" pitchFamily="34" charset="0"/>
            </a:endParaRPr>
          </a:p>
        </p:txBody>
      </p:sp>
      <p:pic>
        <p:nvPicPr>
          <p:cNvPr id="7" name="Imagen 6">
            <a:extLst>
              <a:ext uri="{FF2B5EF4-FFF2-40B4-BE49-F238E27FC236}">
                <a16:creationId xmlns:a16="http://schemas.microsoft.com/office/drawing/2014/main" id="{5958634F-65AB-8FF8-9A7A-0F0AF76165FD}"/>
              </a:ext>
            </a:extLst>
          </p:cNvPr>
          <p:cNvPicPr>
            <a:picLocks noChangeAspect="1"/>
          </p:cNvPicPr>
          <p:nvPr/>
        </p:nvPicPr>
        <p:blipFill>
          <a:blip r:embed="rId2"/>
          <a:stretch>
            <a:fillRect/>
          </a:stretch>
        </p:blipFill>
        <p:spPr>
          <a:xfrm>
            <a:off x="3643256" y="26262"/>
            <a:ext cx="4798052" cy="2518978"/>
          </a:xfrm>
          <a:prstGeom prst="rect">
            <a:avLst/>
          </a:prstGeom>
        </p:spPr>
      </p:pic>
      <p:pic>
        <p:nvPicPr>
          <p:cNvPr id="9" name="Imagen 8">
            <a:extLst>
              <a:ext uri="{FF2B5EF4-FFF2-40B4-BE49-F238E27FC236}">
                <a16:creationId xmlns:a16="http://schemas.microsoft.com/office/drawing/2014/main" id="{0002B094-4ED5-5DD2-72D7-8D1051D5C8E6}"/>
              </a:ext>
            </a:extLst>
          </p:cNvPr>
          <p:cNvPicPr>
            <a:picLocks noChangeAspect="1"/>
          </p:cNvPicPr>
          <p:nvPr/>
        </p:nvPicPr>
        <p:blipFill>
          <a:blip r:embed="rId3"/>
          <a:stretch>
            <a:fillRect/>
          </a:stretch>
        </p:blipFill>
        <p:spPr>
          <a:xfrm>
            <a:off x="451107" y="733385"/>
            <a:ext cx="2145785" cy="842708"/>
          </a:xfrm>
          <a:prstGeom prst="rect">
            <a:avLst/>
          </a:prstGeom>
        </p:spPr>
      </p:pic>
      <p:pic>
        <p:nvPicPr>
          <p:cNvPr id="11" name="Imagen 10">
            <a:extLst>
              <a:ext uri="{FF2B5EF4-FFF2-40B4-BE49-F238E27FC236}">
                <a16:creationId xmlns:a16="http://schemas.microsoft.com/office/drawing/2014/main" id="{E40E5A30-84F6-289C-47F3-C40B39C6DCB7}"/>
              </a:ext>
            </a:extLst>
          </p:cNvPr>
          <p:cNvPicPr>
            <a:picLocks noChangeAspect="1"/>
          </p:cNvPicPr>
          <p:nvPr/>
        </p:nvPicPr>
        <p:blipFill>
          <a:blip r:embed="rId4"/>
          <a:stretch>
            <a:fillRect/>
          </a:stretch>
        </p:blipFill>
        <p:spPr>
          <a:xfrm>
            <a:off x="10176719" y="361582"/>
            <a:ext cx="1354739" cy="1522780"/>
          </a:xfrm>
          <a:prstGeom prst="rect">
            <a:avLst/>
          </a:prstGeom>
        </p:spPr>
      </p:pic>
      <p:pic>
        <p:nvPicPr>
          <p:cNvPr id="12" name="Imagen 11" descr="Una caricatura de una persona&#10;&#10;Descripción generada automáticamente con confianza media">
            <a:extLst>
              <a:ext uri="{FF2B5EF4-FFF2-40B4-BE49-F238E27FC236}">
                <a16:creationId xmlns:a16="http://schemas.microsoft.com/office/drawing/2014/main" id="{05D45E16-92B1-2B96-A9A4-D1F461159790}"/>
              </a:ext>
            </a:extLst>
          </p:cNvPr>
          <p:cNvPicPr>
            <a:picLocks noChangeAspect="1"/>
          </p:cNvPicPr>
          <p:nvPr/>
        </p:nvPicPr>
        <p:blipFill>
          <a:blip r:embed="rId5"/>
          <a:stretch>
            <a:fillRect/>
          </a:stretch>
        </p:blipFill>
        <p:spPr>
          <a:xfrm>
            <a:off x="11093323" y="5951880"/>
            <a:ext cx="1003084" cy="906119"/>
          </a:xfrm>
          <a:prstGeom prst="rect">
            <a:avLst/>
          </a:prstGeom>
        </p:spPr>
      </p:pic>
    </p:spTree>
    <p:extLst>
      <p:ext uri="{BB962C8B-B14F-4D97-AF65-F5344CB8AC3E}">
        <p14:creationId xmlns:p14="http://schemas.microsoft.com/office/powerpoint/2010/main" val="20667184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0FB9FE9B-B60A-2BE4-31A1-1D75617ACAD0}"/>
              </a:ext>
            </a:extLst>
          </p:cNvPr>
          <p:cNvSpPr>
            <a:spLocks noGrp="1"/>
          </p:cNvSpPr>
          <p:nvPr>
            <p:ph idx="1"/>
          </p:nvPr>
        </p:nvSpPr>
        <p:spPr>
          <a:xfrm>
            <a:off x="366251" y="409780"/>
            <a:ext cx="7391400" cy="4351338"/>
          </a:xfrm>
        </p:spPr>
        <p:txBody>
          <a:bodyPr>
            <a:normAutofit lnSpcReduction="10000"/>
          </a:bodyPr>
          <a:lstStyle/>
          <a:p>
            <a:pPr marL="0" indent="0" algn="just">
              <a:lnSpc>
                <a:spcPct val="150000"/>
              </a:lnSpc>
              <a:buNone/>
            </a:pPr>
            <a:r>
              <a:rPr lang="es-ES" sz="1400" dirty="0">
                <a:latin typeface="Arial" panose="020B0604020202020204" pitchFamily="34" charset="0"/>
                <a:ea typeface="Calibri" panose="020F0502020204030204" pitchFamily="34" charset="0"/>
                <a:cs typeface="Arial" panose="020B0604020202020204" pitchFamily="34" charset="0"/>
              </a:rPr>
              <a:t>“</a:t>
            </a:r>
            <a:r>
              <a:rPr lang="es-ES" sz="1400" dirty="0">
                <a:effectLst/>
                <a:latin typeface="Arial" panose="020B0604020202020204" pitchFamily="34" charset="0"/>
                <a:ea typeface="Calibri" panose="020F0502020204030204" pitchFamily="34" charset="0"/>
                <a:cs typeface="Arial" panose="020B0604020202020204" pitchFamily="34" charset="0"/>
              </a:rPr>
              <a:t>Es con la IAP que comenzamos a involucrarnos en estos contextos de investigación, donde estamos no solamente desde la fase de ver qué hacemos, sino de hacer metodologías sencillas, dinámicas y que sean digeribles para los productores, desde las asesorías para “x” o “y” cultivo, cómo elaborar sus abonos orgánicos</a:t>
            </a:r>
            <a:r>
              <a:rPr lang="es-ES" sz="1400" dirty="0">
                <a:latin typeface="Arial" panose="020B0604020202020204" pitchFamily="34" charset="0"/>
                <a:ea typeface="Calibri" panose="020F0502020204030204" pitchFamily="34" charset="0"/>
                <a:cs typeface="Arial" panose="020B0604020202020204" pitchFamily="34" charset="0"/>
              </a:rPr>
              <a:t>. Además se habla sobre </a:t>
            </a:r>
            <a:r>
              <a:rPr lang="es-ES" sz="1400" dirty="0">
                <a:effectLst/>
                <a:latin typeface="Arial" panose="020B0604020202020204" pitchFamily="34" charset="0"/>
                <a:ea typeface="Calibri" panose="020F0502020204030204" pitchFamily="34" charset="0"/>
                <a:cs typeface="Arial" panose="020B0604020202020204" pitchFamily="34" charset="0"/>
              </a:rPr>
              <a:t>las perspectivas de lo que es la agroecología porque desafortunadamente dices “pues es agroecología” y solamente acotan el término de agroecología en hacer abonos orgánicos, cuando es algo mucho más complejo”</a:t>
            </a:r>
          </a:p>
          <a:p>
            <a:pPr marL="0" indent="0" algn="just">
              <a:lnSpc>
                <a:spcPct val="150000"/>
              </a:lnSpc>
              <a:buNone/>
            </a:pPr>
            <a:endParaRPr lang="es-ES" sz="1400" dirty="0">
              <a:latin typeface="Arial" panose="020B0604020202020204" pitchFamily="34" charset="0"/>
              <a:ea typeface="Calibri" panose="020F0502020204030204" pitchFamily="34" charset="0"/>
              <a:cs typeface="Arial" panose="020B0604020202020204" pitchFamily="34" charset="0"/>
            </a:endParaRPr>
          </a:p>
          <a:p>
            <a:pPr marL="0" indent="0" algn="just">
              <a:lnSpc>
                <a:spcPct val="150000"/>
              </a:lnSpc>
              <a:buNone/>
            </a:pPr>
            <a:r>
              <a:rPr lang="es-ES" sz="1400" dirty="0">
                <a:effectLst/>
                <a:latin typeface="Arial" panose="020B0604020202020204" pitchFamily="34" charset="0"/>
                <a:ea typeface="Calibri" panose="020F0502020204030204" pitchFamily="34" charset="0"/>
                <a:cs typeface="Arial" panose="020B0604020202020204" pitchFamily="34" charset="0"/>
              </a:rPr>
              <a:t>(Entrevista a O. </a:t>
            </a:r>
            <a:r>
              <a:rPr lang="es-MX" sz="1400" dirty="0">
                <a:effectLst/>
                <a:latin typeface="Arial" panose="020B0604020202020204" pitchFamily="34" charset="0"/>
                <a:ea typeface="Calibri" panose="020F0502020204030204" pitchFamily="34" charset="0"/>
                <a:cs typeface="Arial" panose="020B0604020202020204" pitchFamily="34" charset="0"/>
              </a:rPr>
              <a:t>Integrante del Colectivo Trágame Tierra. Abril, </a:t>
            </a:r>
            <a:r>
              <a:rPr lang="es-ES" sz="1400" dirty="0">
                <a:effectLst/>
                <a:latin typeface="Arial" panose="020B0604020202020204" pitchFamily="34" charset="0"/>
                <a:ea typeface="Calibri" panose="020F0502020204030204" pitchFamily="34" charset="0"/>
                <a:cs typeface="Arial" panose="020B0604020202020204" pitchFamily="34" charset="0"/>
              </a:rPr>
              <a:t>2024)</a:t>
            </a:r>
            <a:endParaRPr lang="es-MX" sz="1400" dirty="0">
              <a:effectLst/>
              <a:latin typeface="Arial" panose="020B0604020202020204" pitchFamily="34" charset="0"/>
              <a:ea typeface="Calibri" panose="020F0502020204030204" pitchFamily="34" charset="0"/>
              <a:cs typeface="Arial" panose="020B0604020202020204" pitchFamily="34" charset="0"/>
            </a:endParaRPr>
          </a:p>
          <a:p>
            <a:pPr marL="0" indent="0" algn="just">
              <a:buNone/>
            </a:pPr>
            <a:endParaRPr lang="es-ES" sz="1400" dirty="0">
              <a:effectLst/>
              <a:latin typeface="Arial" panose="020B0604020202020204" pitchFamily="34" charset="0"/>
              <a:ea typeface="Calibri" panose="020F0502020204030204" pitchFamily="34" charset="0"/>
              <a:cs typeface="Arial" panose="020B0604020202020204" pitchFamily="34" charset="0"/>
            </a:endParaRPr>
          </a:p>
          <a:p>
            <a:pPr marL="0" indent="0">
              <a:buNone/>
            </a:pPr>
            <a:endParaRPr lang="es-ES" sz="1800" dirty="0">
              <a:latin typeface="Calibri" panose="020F0502020204030204" pitchFamily="34" charset="0"/>
              <a:cs typeface="Times New Roman" panose="02020603050405020304" pitchFamily="18" charset="0"/>
            </a:endParaRPr>
          </a:p>
          <a:p>
            <a:pPr marL="0" indent="0">
              <a:buNone/>
            </a:pPr>
            <a:r>
              <a:rPr lang="es-MX" dirty="0">
                <a:effectLst/>
              </a:rPr>
              <a:t> </a:t>
            </a:r>
            <a:endParaRPr lang="es-MX" dirty="0"/>
          </a:p>
        </p:txBody>
      </p:sp>
      <p:pic>
        <p:nvPicPr>
          <p:cNvPr id="5" name="Imagen 4">
            <a:extLst>
              <a:ext uri="{FF2B5EF4-FFF2-40B4-BE49-F238E27FC236}">
                <a16:creationId xmlns:a16="http://schemas.microsoft.com/office/drawing/2014/main" id="{3DAE8EDF-B5DA-D06E-F7DC-E00B121BDB84}"/>
              </a:ext>
            </a:extLst>
          </p:cNvPr>
          <p:cNvPicPr>
            <a:picLocks noChangeAspect="1"/>
          </p:cNvPicPr>
          <p:nvPr/>
        </p:nvPicPr>
        <p:blipFill>
          <a:blip r:embed="rId2"/>
          <a:stretch>
            <a:fillRect/>
          </a:stretch>
        </p:blipFill>
        <p:spPr>
          <a:xfrm>
            <a:off x="6971069" y="2893603"/>
            <a:ext cx="4980039" cy="3735029"/>
          </a:xfrm>
          <a:prstGeom prst="rect">
            <a:avLst/>
          </a:prstGeom>
        </p:spPr>
      </p:pic>
      <p:sp>
        <p:nvSpPr>
          <p:cNvPr id="6" name="CuadroTexto 5">
            <a:extLst>
              <a:ext uri="{FF2B5EF4-FFF2-40B4-BE49-F238E27FC236}">
                <a16:creationId xmlns:a16="http://schemas.microsoft.com/office/drawing/2014/main" id="{073891E3-A323-3531-DE18-82772267F49F}"/>
              </a:ext>
            </a:extLst>
          </p:cNvPr>
          <p:cNvSpPr txBox="1"/>
          <p:nvPr/>
        </p:nvSpPr>
        <p:spPr>
          <a:xfrm>
            <a:off x="3524864" y="6320855"/>
            <a:ext cx="3706760" cy="307777"/>
          </a:xfrm>
          <a:prstGeom prst="rect">
            <a:avLst/>
          </a:prstGeom>
          <a:noFill/>
        </p:spPr>
        <p:txBody>
          <a:bodyPr wrap="square" rtlCol="0">
            <a:spAutoFit/>
          </a:bodyPr>
          <a:lstStyle/>
          <a:p>
            <a:r>
              <a:rPr lang="es-MX" sz="1400" dirty="0"/>
              <a:t>Foto tomada por el Colectivo Trágame Tierra</a:t>
            </a:r>
          </a:p>
        </p:txBody>
      </p:sp>
      <p:pic>
        <p:nvPicPr>
          <p:cNvPr id="2" name="Imagen 1" descr="Una caricatura de una persona&#10;&#10;Descripción generada automáticamente con confianza media">
            <a:extLst>
              <a:ext uri="{FF2B5EF4-FFF2-40B4-BE49-F238E27FC236}">
                <a16:creationId xmlns:a16="http://schemas.microsoft.com/office/drawing/2014/main" id="{20063F17-225B-AD33-FDFE-D92D758FD631}"/>
              </a:ext>
            </a:extLst>
          </p:cNvPr>
          <p:cNvPicPr>
            <a:picLocks noChangeAspect="1"/>
          </p:cNvPicPr>
          <p:nvPr/>
        </p:nvPicPr>
        <p:blipFill>
          <a:blip r:embed="rId3"/>
          <a:stretch>
            <a:fillRect/>
          </a:stretch>
        </p:blipFill>
        <p:spPr>
          <a:xfrm>
            <a:off x="11045196" y="224848"/>
            <a:ext cx="1003084" cy="906119"/>
          </a:xfrm>
          <a:prstGeom prst="rect">
            <a:avLst/>
          </a:prstGeom>
        </p:spPr>
      </p:pic>
    </p:spTree>
    <p:extLst>
      <p:ext uri="{BB962C8B-B14F-4D97-AF65-F5344CB8AC3E}">
        <p14:creationId xmlns:p14="http://schemas.microsoft.com/office/powerpoint/2010/main" val="16266453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F8D00DC-6321-12AF-9CD0-1EFBAF90EF62}"/>
              </a:ext>
            </a:extLst>
          </p:cNvPr>
          <p:cNvSpPr>
            <a:spLocks noGrp="1"/>
          </p:cNvSpPr>
          <p:nvPr>
            <p:ph type="title"/>
          </p:nvPr>
        </p:nvSpPr>
        <p:spPr/>
        <p:txBody>
          <a:bodyPr/>
          <a:lstStyle/>
          <a:p>
            <a:r>
              <a:rPr lang="es-MX" dirty="0"/>
              <a:t>A modo de cierre</a:t>
            </a:r>
          </a:p>
        </p:txBody>
      </p:sp>
      <p:sp>
        <p:nvSpPr>
          <p:cNvPr id="3" name="Marcador de contenido 2">
            <a:extLst>
              <a:ext uri="{FF2B5EF4-FFF2-40B4-BE49-F238E27FC236}">
                <a16:creationId xmlns:a16="http://schemas.microsoft.com/office/drawing/2014/main" id="{4E1EA36F-1A26-23B3-8123-F60CEC21D506}"/>
              </a:ext>
            </a:extLst>
          </p:cNvPr>
          <p:cNvSpPr>
            <a:spLocks noGrp="1"/>
          </p:cNvSpPr>
          <p:nvPr>
            <p:ph idx="1"/>
          </p:nvPr>
        </p:nvSpPr>
        <p:spPr/>
        <p:txBody>
          <a:bodyPr>
            <a:normAutofit lnSpcReduction="10000"/>
          </a:bodyPr>
          <a:lstStyle/>
          <a:p>
            <a:pPr algn="just"/>
            <a:r>
              <a:rPr lang="es-ES_tradnl" sz="1900" dirty="0">
                <a:effectLst/>
                <a:ea typeface="Calibri" panose="020F0502020204030204" pitchFamily="34" charset="0"/>
              </a:rPr>
              <a:t>El surgimiento de </a:t>
            </a:r>
            <a:r>
              <a:rPr lang="es-ES_tradnl" sz="1900" dirty="0" err="1">
                <a:effectLst/>
                <a:ea typeface="Calibri" panose="020F0502020204030204" pitchFamily="34" charset="0"/>
              </a:rPr>
              <a:t>sujetxs</a:t>
            </a:r>
            <a:r>
              <a:rPr lang="es-ES_tradnl" sz="1900" dirty="0">
                <a:effectLst/>
                <a:ea typeface="Calibri" panose="020F0502020204030204" pitchFamily="34" charset="0"/>
              </a:rPr>
              <a:t> colectivos comprometidos con la transformación de las condiciones de vida en sus territorios, es un elemento clave para enfrentar los múltiples problemas </a:t>
            </a:r>
            <a:r>
              <a:rPr lang="es-ES_tradnl" sz="1900" dirty="0" err="1">
                <a:effectLst/>
                <a:ea typeface="Calibri" panose="020F0502020204030204" pitchFamily="34" charset="0"/>
              </a:rPr>
              <a:t>socioecológicos</a:t>
            </a:r>
            <a:endParaRPr lang="es-ES_tradnl" sz="1900" dirty="0">
              <a:effectLst/>
              <a:ea typeface="Calibri" panose="020F0502020204030204" pitchFamily="34" charset="0"/>
            </a:endParaRPr>
          </a:p>
          <a:p>
            <a:pPr algn="just"/>
            <a:r>
              <a:rPr lang="es-ES_tradnl" sz="1900" dirty="0">
                <a:effectLst/>
                <a:ea typeface="Calibri" panose="020F0502020204030204" pitchFamily="34" charset="0"/>
              </a:rPr>
              <a:t>Estos </a:t>
            </a:r>
            <a:r>
              <a:rPr lang="es-ES_tradnl" sz="1900" dirty="0" err="1">
                <a:solidFill>
                  <a:srgbClr val="C00000"/>
                </a:solidFill>
                <a:effectLst/>
                <a:ea typeface="Calibri" panose="020F0502020204030204" pitchFamily="34" charset="0"/>
              </a:rPr>
              <a:t>Sujetxs</a:t>
            </a:r>
            <a:r>
              <a:rPr lang="es-ES_tradnl" sz="1900" dirty="0">
                <a:solidFill>
                  <a:srgbClr val="C00000"/>
                </a:solidFill>
                <a:effectLst/>
                <a:ea typeface="Calibri" panose="020F0502020204030204" pitchFamily="34" charset="0"/>
              </a:rPr>
              <a:t> ambientales comunitarios </a:t>
            </a:r>
            <a:r>
              <a:rPr lang="es-ES_tradnl" sz="1900" dirty="0">
                <a:effectLst/>
                <a:ea typeface="Calibri" panose="020F0502020204030204" pitchFamily="34" charset="0"/>
              </a:rPr>
              <a:t>están creando </a:t>
            </a:r>
            <a:r>
              <a:rPr lang="es-ES_tradnl" sz="1900" dirty="0">
                <a:solidFill>
                  <a:srgbClr val="C00000"/>
                </a:solidFill>
                <a:effectLst/>
                <a:ea typeface="Calibri" panose="020F0502020204030204" pitchFamily="34" charset="0"/>
              </a:rPr>
              <a:t>espacios de </a:t>
            </a:r>
            <a:r>
              <a:rPr lang="es-ES_tradnl" sz="1900" dirty="0" err="1">
                <a:solidFill>
                  <a:srgbClr val="C00000"/>
                </a:solidFill>
                <a:effectLst/>
                <a:ea typeface="Calibri" panose="020F0502020204030204" pitchFamily="34" charset="0"/>
              </a:rPr>
              <a:t>compartencia</a:t>
            </a:r>
            <a:r>
              <a:rPr lang="es-ES_tradnl" sz="1900" dirty="0">
                <a:effectLst/>
                <a:ea typeface="Calibri" panose="020F0502020204030204" pitchFamily="34" charset="0"/>
              </a:rPr>
              <a:t> en el que una de sus tareas principales es generar procesos orientados a la </a:t>
            </a:r>
            <a:r>
              <a:rPr lang="es-ES_tradnl" sz="1900" dirty="0">
                <a:solidFill>
                  <a:srgbClr val="C00000"/>
                </a:solidFill>
                <a:effectLst/>
                <a:ea typeface="Calibri" panose="020F0502020204030204" pitchFamily="34" charset="0"/>
              </a:rPr>
              <a:t>reapropiación de la naturaleza de forma colectiva </a:t>
            </a:r>
            <a:r>
              <a:rPr lang="es-ES_tradnl" sz="1900" dirty="0">
                <a:effectLst/>
                <a:ea typeface="Calibri" panose="020F0502020204030204" pitchFamily="34" charset="0"/>
              </a:rPr>
              <a:t>a través de transformar tanto las relaciones sociales vinculadas a la gestión y cuidado de los bienes naturales, así como crear y defender formas Otras de estar en el mundo.</a:t>
            </a:r>
            <a:r>
              <a:rPr lang="es-MX" sz="1900" dirty="0">
                <a:effectLst/>
              </a:rPr>
              <a:t> </a:t>
            </a:r>
          </a:p>
          <a:p>
            <a:pPr algn="just"/>
            <a:r>
              <a:rPr lang="es-ES_tradnl" sz="1900" dirty="0">
                <a:effectLst/>
                <a:ea typeface="Calibri" panose="020F0502020204030204" pitchFamily="34" charset="0"/>
              </a:rPr>
              <a:t>La </a:t>
            </a:r>
            <a:r>
              <a:rPr lang="es-ES_tradnl" sz="1900" dirty="0">
                <a:solidFill>
                  <a:srgbClr val="C00000"/>
                </a:solidFill>
                <a:effectLst/>
                <a:ea typeface="Calibri" panose="020F0502020204030204" pitchFamily="34" charset="0"/>
              </a:rPr>
              <a:t>Educación en agroecología </a:t>
            </a:r>
            <a:r>
              <a:rPr lang="es-ES_tradnl" sz="1900" dirty="0">
                <a:effectLst/>
                <a:ea typeface="Calibri" panose="020F0502020204030204" pitchFamily="34" charset="0"/>
              </a:rPr>
              <a:t>tiene su punto de partida en los procesos pedagógicos que generan la </a:t>
            </a:r>
            <a:r>
              <a:rPr lang="es-ES_tradnl" sz="1900" dirty="0">
                <a:solidFill>
                  <a:srgbClr val="C00000"/>
                </a:solidFill>
                <a:effectLst/>
                <a:ea typeface="Calibri" panose="020F0502020204030204" pitchFamily="34" charset="0"/>
              </a:rPr>
              <a:t>circulación de saberes creados en, por y para la comunidad</a:t>
            </a:r>
            <a:r>
              <a:rPr lang="es-ES_tradnl" sz="1900" dirty="0">
                <a:effectLst/>
                <a:ea typeface="Calibri" panose="020F0502020204030204" pitchFamily="34" charset="0"/>
              </a:rPr>
              <a:t>, los cuales incentivan la participación activa de </a:t>
            </a:r>
            <a:r>
              <a:rPr lang="es-ES_tradnl" sz="1900" dirty="0" err="1">
                <a:effectLst/>
                <a:ea typeface="Calibri" panose="020F0502020204030204" pitchFamily="34" charset="0"/>
              </a:rPr>
              <a:t>lxs</a:t>
            </a:r>
            <a:r>
              <a:rPr lang="es-ES_tradnl" sz="1900" dirty="0">
                <a:effectLst/>
                <a:ea typeface="Calibri" panose="020F0502020204030204" pitchFamily="34" charset="0"/>
              </a:rPr>
              <a:t> </a:t>
            </a:r>
            <a:r>
              <a:rPr lang="es-ES_tradnl" sz="1900" dirty="0" err="1">
                <a:effectLst/>
                <a:ea typeface="Calibri" panose="020F0502020204030204" pitchFamily="34" charset="0"/>
              </a:rPr>
              <a:t>sujetxs</a:t>
            </a:r>
            <a:r>
              <a:rPr lang="es-ES_tradnl" sz="1900" dirty="0">
                <a:effectLst/>
                <a:ea typeface="Calibri" panose="020F0502020204030204" pitchFamily="34" charset="0"/>
              </a:rPr>
              <a:t> en la transformación de sus realidades. Están creando formas nuevas de organizar los procesos de enseñanza-aprendizaje en donde el aprendizaje que se genere sea mutuo, y en el que </a:t>
            </a:r>
            <a:r>
              <a:rPr lang="es-ES_tradnl" sz="1900" dirty="0">
                <a:solidFill>
                  <a:srgbClr val="C00000"/>
                </a:solidFill>
                <a:effectLst/>
                <a:ea typeface="Calibri" panose="020F0502020204030204" pitchFamily="34" charset="0"/>
              </a:rPr>
              <a:t>los saberes, los haceres y las ideas sean un bien comunitario.</a:t>
            </a:r>
            <a:endParaRPr lang="es-MX" sz="1900" dirty="0">
              <a:solidFill>
                <a:srgbClr val="C00000"/>
              </a:solidFill>
              <a:effectLst/>
            </a:endParaRPr>
          </a:p>
          <a:p>
            <a:pPr algn="just"/>
            <a:r>
              <a:rPr lang="es-ES_tradnl" sz="1900" dirty="0">
                <a:effectLst/>
                <a:ea typeface="Calibri" panose="020F0502020204030204" pitchFamily="34" charset="0"/>
                <a:cs typeface="Times New Roman" panose="02020603050405020304" pitchFamily="18" charset="0"/>
              </a:rPr>
              <a:t>Queda por analizar los alcances que pueden llegar a tener este tipo de proyectos educativos agroecológicos, además de reflexionar sobre las dificultades que los Sujetos ambientales comunitarios enfrentan al momento de querer geo-grafiar sus proyectos de vida. </a:t>
            </a:r>
            <a:endParaRPr lang="es-MX" sz="1900" dirty="0">
              <a:effectLst/>
              <a:ea typeface="Calibri" panose="020F0502020204030204" pitchFamily="34" charset="0"/>
              <a:cs typeface="Times New Roman" panose="02020603050405020304" pitchFamily="18" charset="0"/>
            </a:endParaRPr>
          </a:p>
          <a:p>
            <a:pPr marL="0" indent="0" algn="just">
              <a:buNone/>
            </a:pPr>
            <a:r>
              <a:rPr lang="es-MX" sz="1400" dirty="0">
                <a:effectLst/>
              </a:rPr>
              <a:t> </a:t>
            </a:r>
            <a:endParaRPr lang="es-MX" sz="1400" dirty="0"/>
          </a:p>
        </p:txBody>
      </p:sp>
      <p:pic>
        <p:nvPicPr>
          <p:cNvPr id="4" name="Imagen 3" descr="Una caricatura de una persona&#10;&#10;Descripción generada automáticamente con confianza media">
            <a:extLst>
              <a:ext uri="{FF2B5EF4-FFF2-40B4-BE49-F238E27FC236}">
                <a16:creationId xmlns:a16="http://schemas.microsoft.com/office/drawing/2014/main" id="{82D4E9BE-BDC0-21CD-AC57-543925B88C72}"/>
              </a:ext>
            </a:extLst>
          </p:cNvPr>
          <p:cNvPicPr>
            <a:picLocks noChangeAspect="1"/>
          </p:cNvPicPr>
          <p:nvPr/>
        </p:nvPicPr>
        <p:blipFill>
          <a:blip r:embed="rId2"/>
          <a:stretch>
            <a:fillRect/>
          </a:stretch>
        </p:blipFill>
        <p:spPr>
          <a:xfrm>
            <a:off x="11093323" y="5951880"/>
            <a:ext cx="1003084" cy="906119"/>
          </a:xfrm>
          <a:prstGeom prst="rect">
            <a:avLst/>
          </a:prstGeom>
        </p:spPr>
      </p:pic>
    </p:spTree>
    <p:extLst>
      <p:ext uri="{BB962C8B-B14F-4D97-AF65-F5344CB8AC3E}">
        <p14:creationId xmlns:p14="http://schemas.microsoft.com/office/powerpoint/2010/main" val="17152022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6FDFFE6D-BED8-CF68-AA16-38F97EB4A8E4}"/>
              </a:ext>
            </a:extLst>
          </p:cNvPr>
          <p:cNvSpPr txBox="1"/>
          <p:nvPr/>
        </p:nvSpPr>
        <p:spPr>
          <a:xfrm>
            <a:off x="6498954" y="945397"/>
            <a:ext cx="4835471" cy="461665"/>
          </a:xfrm>
          <a:prstGeom prst="rect">
            <a:avLst/>
          </a:prstGeom>
          <a:noFill/>
        </p:spPr>
        <p:txBody>
          <a:bodyPr wrap="square" rtlCol="0">
            <a:spAutoFit/>
          </a:bodyPr>
          <a:lstStyle/>
          <a:p>
            <a:r>
              <a:rPr lang="es-MX" sz="2400" dirty="0"/>
              <a:t>¡GRACIAS POR ESCUCHAR(NOS)!</a:t>
            </a:r>
          </a:p>
        </p:txBody>
      </p:sp>
      <p:sp>
        <p:nvSpPr>
          <p:cNvPr id="6" name="CuadroTexto 5">
            <a:extLst>
              <a:ext uri="{FF2B5EF4-FFF2-40B4-BE49-F238E27FC236}">
                <a16:creationId xmlns:a16="http://schemas.microsoft.com/office/drawing/2014/main" id="{08F0BDC1-FA28-ED37-A039-2A1E8C295341}"/>
              </a:ext>
            </a:extLst>
          </p:cNvPr>
          <p:cNvSpPr txBox="1"/>
          <p:nvPr/>
        </p:nvSpPr>
        <p:spPr>
          <a:xfrm>
            <a:off x="6715929" y="2035794"/>
            <a:ext cx="4401519" cy="461665"/>
          </a:xfrm>
          <a:prstGeom prst="rect">
            <a:avLst/>
          </a:prstGeom>
          <a:noFill/>
        </p:spPr>
        <p:txBody>
          <a:bodyPr wrap="square" rtlCol="0">
            <a:spAutoFit/>
          </a:bodyPr>
          <a:lstStyle/>
          <a:p>
            <a:r>
              <a:rPr lang="es-MX" sz="2400" dirty="0"/>
              <a:t>¡AGUYJE ORE RENDHAGUERE!</a:t>
            </a:r>
          </a:p>
        </p:txBody>
      </p:sp>
      <p:pic>
        <p:nvPicPr>
          <p:cNvPr id="1026" name="Picture 2" descr="7 ideas de Diversidad cultural | mapa de america latina, latinoamerica  unida, arte latinoamericano">
            <a:extLst>
              <a:ext uri="{FF2B5EF4-FFF2-40B4-BE49-F238E27FC236}">
                <a16:creationId xmlns:a16="http://schemas.microsoft.com/office/drawing/2014/main" id="{6D428DA3-5B93-B86F-883D-65B73019538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2688" y="224725"/>
            <a:ext cx="5242265" cy="640854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a:extLst>
              <a:ext uri="{FF2B5EF4-FFF2-40B4-BE49-F238E27FC236}">
                <a16:creationId xmlns:a16="http://schemas.microsoft.com/office/drawing/2014/main" id="{E34A5E46-9D02-C093-A404-037EE65FF100}"/>
              </a:ext>
            </a:extLst>
          </p:cNvPr>
          <p:cNvSpPr txBox="1"/>
          <p:nvPr/>
        </p:nvSpPr>
        <p:spPr>
          <a:xfrm>
            <a:off x="274233" y="3828081"/>
            <a:ext cx="2200760" cy="1015663"/>
          </a:xfrm>
          <a:prstGeom prst="rect">
            <a:avLst/>
          </a:prstGeom>
          <a:noFill/>
        </p:spPr>
        <p:txBody>
          <a:bodyPr wrap="square" rtlCol="0">
            <a:spAutoFit/>
          </a:bodyPr>
          <a:lstStyle/>
          <a:p>
            <a:pPr algn="just"/>
            <a:r>
              <a:rPr lang="es-MX" sz="2000" b="1" dirty="0"/>
              <a:t>¡No a la ingerencia gringa en América Latina!</a:t>
            </a:r>
          </a:p>
        </p:txBody>
      </p:sp>
      <p:pic>
        <p:nvPicPr>
          <p:cNvPr id="10" name="Imagen 9">
            <a:extLst>
              <a:ext uri="{FF2B5EF4-FFF2-40B4-BE49-F238E27FC236}">
                <a16:creationId xmlns:a16="http://schemas.microsoft.com/office/drawing/2014/main" id="{D966A67F-5148-C92D-9825-4DA177A94A9B}"/>
              </a:ext>
            </a:extLst>
          </p:cNvPr>
          <p:cNvPicPr>
            <a:picLocks noChangeAspect="1"/>
          </p:cNvPicPr>
          <p:nvPr/>
        </p:nvPicPr>
        <p:blipFill>
          <a:blip r:embed="rId3"/>
          <a:stretch>
            <a:fillRect/>
          </a:stretch>
        </p:blipFill>
        <p:spPr>
          <a:xfrm>
            <a:off x="7409016" y="3076130"/>
            <a:ext cx="2689015" cy="2073974"/>
          </a:xfrm>
          <a:prstGeom prst="rect">
            <a:avLst/>
          </a:prstGeom>
        </p:spPr>
      </p:pic>
      <p:sp>
        <p:nvSpPr>
          <p:cNvPr id="11" name="CuadroTexto 10">
            <a:extLst>
              <a:ext uri="{FF2B5EF4-FFF2-40B4-BE49-F238E27FC236}">
                <a16:creationId xmlns:a16="http://schemas.microsoft.com/office/drawing/2014/main" id="{25E8CED3-1C89-CC33-139D-A67A616D820C}"/>
              </a:ext>
            </a:extLst>
          </p:cNvPr>
          <p:cNvSpPr txBox="1"/>
          <p:nvPr/>
        </p:nvSpPr>
        <p:spPr>
          <a:xfrm>
            <a:off x="7483501" y="5160004"/>
            <a:ext cx="2061274" cy="400110"/>
          </a:xfrm>
          <a:prstGeom prst="rect">
            <a:avLst/>
          </a:prstGeom>
          <a:noFill/>
        </p:spPr>
        <p:txBody>
          <a:bodyPr wrap="square" rtlCol="0">
            <a:spAutoFit/>
          </a:bodyPr>
          <a:lstStyle/>
          <a:p>
            <a:r>
              <a:rPr lang="es-MX" sz="2000" b="1" dirty="0"/>
              <a:t>¡Palestina Libre!</a:t>
            </a:r>
          </a:p>
        </p:txBody>
      </p:sp>
      <p:pic>
        <p:nvPicPr>
          <p:cNvPr id="12" name="Imagen 11" descr="Una caricatura de una persona&#10;&#10;Descripción generada automáticamente con confianza media">
            <a:extLst>
              <a:ext uri="{FF2B5EF4-FFF2-40B4-BE49-F238E27FC236}">
                <a16:creationId xmlns:a16="http://schemas.microsoft.com/office/drawing/2014/main" id="{EF008697-4275-112F-3C60-DA9A9EF5F866}"/>
              </a:ext>
            </a:extLst>
          </p:cNvPr>
          <p:cNvPicPr>
            <a:picLocks noChangeAspect="1"/>
          </p:cNvPicPr>
          <p:nvPr/>
        </p:nvPicPr>
        <p:blipFill>
          <a:blip r:embed="rId4"/>
          <a:stretch>
            <a:fillRect/>
          </a:stretch>
        </p:blipFill>
        <p:spPr>
          <a:xfrm>
            <a:off x="11093323" y="5951880"/>
            <a:ext cx="1003084" cy="906119"/>
          </a:xfrm>
          <a:prstGeom prst="rect">
            <a:avLst/>
          </a:prstGeom>
        </p:spPr>
      </p:pic>
    </p:spTree>
    <p:extLst>
      <p:ext uri="{BB962C8B-B14F-4D97-AF65-F5344CB8AC3E}">
        <p14:creationId xmlns:p14="http://schemas.microsoft.com/office/powerpoint/2010/main" val="14882162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F3AE2A6-DD41-FCB1-44D5-C7C04A0562A2}"/>
              </a:ext>
            </a:extLst>
          </p:cNvPr>
          <p:cNvSpPr>
            <a:spLocks noGrp="1"/>
          </p:cNvSpPr>
          <p:nvPr>
            <p:ph type="title"/>
          </p:nvPr>
        </p:nvSpPr>
        <p:spPr/>
        <p:txBody>
          <a:bodyPr/>
          <a:lstStyle/>
          <a:p>
            <a:r>
              <a:rPr lang="es-MX" dirty="0"/>
              <a:t>Referencias</a:t>
            </a:r>
          </a:p>
        </p:txBody>
      </p:sp>
      <p:sp>
        <p:nvSpPr>
          <p:cNvPr id="3" name="Marcador de contenido 2">
            <a:extLst>
              <a:ext uri="{FF2B5EF4-FFF2-40B4-BE49-F238E27FC236}">
                <a16:creationId xmlns:a16="http://schemas.microsoft.com/office/drawing/2014/main" id="{8E7F2C52-387C-2131-7B8E-E4E48AD13206}"/>
              </a:ext>
            </a:extLst>
          </p:cNvPr>
          <p:cNvSpPr>
            <a:spLocks noGrp="1"/>
          </p:cNvSpPr>
          <p:nvPr>
            <p:ph idx="1"/>
          </p:nvPr>
        </p:nvSpPr>
        <p:spPr/>
        <p:txBody>
          <a:bodyPr>
            <a:normAutofit fontScale="85000" lnSpcReduction="10000"/>
          </a:bodyPr>
          <a:lstStyle/>
          <a:p>
            <a:pPr>
              <a:lnSpc>
                <a:spcPct val="120000"/>
              </a:lnSpc>
            </a:pPr>
            <a:r>
              <a:rPr lang="en-US" sz="1800" dirty="0">
                <a:effectLst/>
                <a:latin typeface="Arial" panose="020B0604020202020204" pitchFamily="34" charset="0"/>
                <a:ea typeface="Calibri" panose="020F0502020204030204" pitchFamily="34" charset="0"/>
                <a:cs typeface="Times New Roman" panose="02020603050405020304" pitchFamily="18" charset="0"/>
              </a:rPr>
              <a:t>Agrawal, A. (2005).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Environmentality</a:t>
            </a:r>
            <a:r>
              <a:rPr lang="en-US" sz="1800" dirty="0">
                <a:effectLst/>
                <a:latin typeface="Arial" panose="020B0604020202020204" pitchFamily="34" charset="0"/>
                <a:ea typeface="Calibri" panose="020F0502020204030204" pitchFamily="34" charset="0"/>
                <a:cs typeface="Times New Roman" panose="02020603050405020304" pitchFamily="18" charset="0"/>
              </a:rPr>
              <a:t>: Community, intimate government, and the making of environmental subjects in Kumaon, India. </a:t>
            </a:r>
            <a:r>
              <a:rPr lang="es-ES_tradnl" sz="1800" dirty="0" err="1">
                <a:effectLst/>
                <a:latin typeface="Arial" panose="020B0604020202020204" pitchFamily="34" charset="0"/>
                <a:ea typeface="Calibri" panose="020F0502020204030204" pitchFamily="34" charset="0"/>
                <a:cs typeface="Times New Roman" panose="02020603050405020304" pitchFamily="18" charset="0"/>
              </a:rPr>
              <a:t>Current</a:t>
            </a:r>
            <a:r>
              <a:rPr lang="es-ES_tradnl" sz="1800" dirty="0">
                <a:effectLst/>
                <a:latin typeface="Arial" panose="020B0604020202020204" pitchFamily="34" charset="0"/>
                <a:ea typeface="Calibri" panose="020F0502020204030204" pitchFamily="34" charset="0"/>
                <a:cs typeface="Times New Roman" panose="02020603050405020304" pitchFamily="18" charset="0"/>
              </a:rPr>
              <a:t> </a:t>
            </a:r>
            <a:r>
              <a:rPr lang="es-ES_tradnl" sz="1800" dirty="0" err="1">
                <a:effectLst/>
                <a:latin typeface="Arial" panose="020B0604020202020204" pitchFamily="34" charset="0"/>
                <a:ea typeface="Calibri" panose="020F0502020204030204" pitchFamily="34" charset="0"/>
                <a:cs typeface="Times New Roman" panose="02020603050405020304" pitchFamily="18" charset="0"/>
              </a:rPr>
              <a:t>anthropology</a:t>
            </a:r>
            <a:r>
              <a:rPr lang="es-ES_tradnl" sz="1800" dirty="0">
                <a:effectLst/>
                <a:latin typeface="Arial" panose="020B0604020202020204" pitchFamily="34" charset="0"/>
                <a:ea typeface="Calibri" panose="020F0502020204030204" pitchFamily="34" charset="0"/>
                <a:cs typeface="Times New Roman" panose="02020603050405020304" pitchFamily="18" charset="0"/>
              </a:rPr>
              <a:t>, 46(2), 161-190.</a:t>
            </a: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20000"/>
              </a:lnSpc>
            </a:pPr>
            <a:r>
              <a:rPr lang="en-US" sz="1800" dirty="0" err="1">
                <a:effectLst/>
                <a:latin typeface="Arial" panose="020B0604020202020204" pitchFamily="34" charset="0"/>
                <a:ea typeface="Calibri" panose="020F0502020204030204" pitchFamily="34" charset="0"/>
                <a:cs typeface="Times New Roman" panose="02020603050405020304" pitchFamily="18" charset="0"/>
              </a:rPr>
              <a:t>Barkin</a:t>
            </a:r>
            <a:r>
              <a:rPr lang="en-US" sz="1800" dirty="0">
                <a:effectLst/>
                <a:latin typeface="Arial" panose="020B0604020202020204" pitchFamily="34" charset="0"/>
                <a:ea typeface="Calibri" panose="020F0502020204030204" pitchFamily="34" charset="0"/>
                <a:cs typeface="Times New Roman" panose="02020603050405020304" pitchFamily="18" charset="0"/>
              </a:rPr>
              <a:t>, D., &amp; Jiménez, A. S. (2019). </a:t>
            </a:r>
            <a:r>
              <a:rPr lang="es-ES_tradnl" sz="1800" dirty="0">
                <a:effectLst/>
                <a:latin typeface="Arial" panose="020B0604020202020204" pitchFamily="34" charset="0"/>
                <a:ea typeface="Calibri" panose="020F0502020204030204" pitchFamily="34" charset="0"/>
                <a:cs typeface="Times New Roman" panose="02020603050405020304" pitchFamily="18" charset="0"/>
              </a:rPr>
              <a:t>Sujeto revolucionario comunitario. </a:t>
            </a:r>
            <a:r>
              <a:rPr lang="es-ES_tradnl" sz="1800" dirty="0" err="1">
                <a:effectLst/>
                <a:latin typeface="Arial" panose="020B0604020202020204" pitchFamily="34" charset="0"/>
                <a:ea typeface="Calibri" panose="020F0502020204030204" pitchFamily="34" charset="0"/>
                <a:cs typeface="Times New Roman" panose="02020603050405020304" pitchFamily="18" charset="0"/>
              </a:rPr>
              <a:t>Idéias</a:t>
            </a:r>
            <a:r>
              <a:rPr lang="es-ES_tradnl" sz="1800" dirty="0">
                <a:effectLst/>
                <a:latin typeface="Arial" panose="020B0604020202020204" pitchFamily="34" charset="0"/>
                <a:ea typeface="Calibri" panose="020F0502020204030204" pitchFamily="34" charset="0"/>
                <a:cs typeface="Times New Roman" panose="02020603050405020304" pitchFamily="18" charset="0"/>
              </a:rPr>
              <a:t>, 10, e19015. </a:t>
            </a:r>
            <a:r>
              <a:rPr lang="es-ES_tradnl" sz="1800" u="sng" dirty="0">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2"/>
              </a:rPr>
              <a:t>https://doi.org/10.20396/ideias.v10i0.8656865</a:t>
            </a:r>
            <a:r>
              <a:rPr lang="es-ES_tradnl" sz="1800" dirty="0">
                <a:effectLst/>
                <a:latin typeface="Arial" panose="020B0604020202020204" pitchFamily="34" charset="0"/>
                <a:ea typeface="Calibri" panose="020F0502020204030204" pitchFamily="34" charset="0"/>
                <a:cs typeface="Times New Roman" panose="02020603050405020304" pitchFamily="18" charset="0"/>
              </a:rPr>
              <a:t>.</a:t>
            </a:r>
            <a:endParaRPr lang="es-MX" sz="1800" dirty="0">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20000"/>
              </a:lnSpc>
            </a:pPr>
            <a:r>
              <a:rPr lang="es-ES_tradnl" sz="1800" dirty="0">
                <a:effectLst/>
                <a:latin typeface="Arial" panose="020B0604020202020204" pitchFamily="34" charset="0"/>
                <a:ea typeface="Calibri" panose="020F0502020204030204" pitchFamily="34" charset="0"/>
                <a:cs typeface="Times New Roman" panose="02020603050405020304" pitchFamily="18" charset="0"/>
              </a:rPr>
              <a:t>Freire, P. (2005). Pedagogía del oprimido. (2a ed.). Ciudad de México, México: Siglo XXI Editores. </a:t>
            </a: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20000"/>
              </a:lnSpc>
            </a:pPr>
            <a:r>
              <a:rPr lang="es-ES_tradnl" sz="1800" dirty="0">
                <a:effectLst/>
                <a:latin typeface="Arial" panose="020B0604020202020204" pitchFamily="34" charset="0"/>
                <a:ea typeface="Calibri" panose="020F0502020204030204" pitchFamily="34" charset="0"/>
                <a:cs typeface="Times New Roman" panose="02020603050405020304" pitchFamily="18" charset="0"/>
              </a:rPr>
              <a:t>Freire, P. (2022). La educación como práctica de la libertad. (2a ed.). Ciudad de México, México: Siglo XXI Editores.</a:t>
            </a:r>
          </a:p>
          <a:p>
            <a:pPr algn="just">
              <a:lnSpc>
                <a:spcPct val="120000"/>
              </a:lnSpc>
            </a:pPr>
            <a:r>
              <a:rPr lang="es-ES_tradnl" sz="1800" dirty="0">
                <a:effectLst/>
                <a:latin typeface="Arial" panose="020B0604020202020204" pitchFamily="34" charset="0"/>
                <a:ea typeface="Calibri" panose="020F0502020204030204" pitchFamily="34" charset="0"/>
                <a:cs typeface="Times New Roman" panose="02020603050405020304" pitchFamily="18" charset="0"/>
              </a:rPr>
              <a:t>Gutiérrez, R., &amp; Salazar, H. (2015). Reproducción comunitaria de la vida. Pensando la transformación social en el presente. El Apantle, revista de estudios comunitarios, (1).</a:t>
            </a: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20000"/>
              </a:lnSpc>
            </a:pPr>
            <a:r>
              <a:rPr lang="es-ES_tradnl" sz="1800" dirty="0">
                <a:effectLst/>
                <a:latin typeface="Arial" panose="020B0604020202020204" pitchFamily="34" charset="0"/>
                <a:ea typeface="Calibri" panose="020F0502020204030204" pitchFamily="34" charset="0"/>
              </a:rPr>
              <a:t>Martínez-Luna, J. (2014). Ponencia presentada en el coloquio Reproducción material de la vida y transformación social, llevado a cabo en la ciudad de Puebla, México, los días 8 y 9 de septiembre</a:t>
            </a:r>
            <a:r>
              <a:rPr lang="es-MX" sz="1200" dirty="0">
                <a:effectLst/>
              </a:rPr>
              <a:t> .</a:t>
            </a:r>
          </a:p>
          <a:p>
            <a:pPr algn="just">
              <a:lnSpc>
                <a:spcPct val="120000"/>
              </a:lnSpc>
            </a:pPr>
            <a:r>
              <a:rPr lang="es-MX" sz="1800" dirty="0">
                <a:effectLst/>
                <a:latin typeface="Arial" panose="020B0604020202020204" pitchFamily="34" charset="0"/>
                <a:ea typeface="Calibri" panose="020F0502020204030204" pitchFamily="34" charset="0"/>
                <a:cs typeface="Times New Roman" panose="02020603050405020304" pitchFamily="18" charset="0"/>
              </a:rPr>
              <a:t>Tronto, J. (1993), Moral Boundaries. </a:t>
            </a:r>
            <a:r>
              <a:rPr lang="en-US" sz="1800" dirty="0">
                <a:effectLst/>
                <a:latin typeface="Arial" panose="020B0604020202020204" pitchFamily="34" charset="0"/>
                <a:ea typeface="Calibri" panose="020F0502020204030204" pitchFamily="34" charset="0"/>
                <a:cs typeface="Times New Roman" panose="02020603050405020304" pitchFamily="18" charset="0"/>
              </a:rPr>
              <a:t>A Political Argument for an Ethic of Care,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Londres</a:t>
            </a:r>
            <a:r>
              <a:rPr lang="en-US" sz="1800" dirty="0">
                <a:effectLst/>
                <a:latin typeface="Arial" panose="020B0604020202020204" pitchFamily="34" charset="0"/>
                <a:ea typeface="Calibri" panose="020F0502020204030204" pitchFamily="34" charset="0"/>
                <a:cs typeface="Times New Roman" panose="02020603050405020304" pitchFamily="18" charset="0"/>
              </a:rPr>
              <a:t>, Routledge.</a:t>
            </a: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20000"/>
              </a:lnSpc>
            </a:pPr>
            <a:r>
              <a:rPr lang="es-MX" sz="1800" dirty="0">
                <a:effectLst/>
                <a:latin typeface="Arial" panose="020B0604020202020204" pitchFamily="34" charset="0"/>
                <a:ea typeface="Calibri" panose="020F0502020204030204" pitchFamily="34" charset="0"/>
                <a:cs typeface="Times New Roman" panose="02020603050405020304" pitchFamily="18" charset="0"/>
              </a:rPr>
              <a:t>Zibechi, R. (2015). </a:t>
            </a:r>
            <a:r>
              <a:rPr lang="es-ES_tradnl" sz="1800" dirty="0">
                <a:effectLst/>
                <a:latin typeface="Arial" panose="020B0604020202020204" pitchFamily="34" charset="0"/>
                <a:ea typeface="Calibri" panose="020F0502020204030204" pitchFamily="34" charset="0"/>
                <a:cs typeface="Times New Roman" panose="02020603050405020304" pitchFamily="18" charset="0"/>
              </a:rPr>
              <a:t>Los trabajos colectivos como bienes comunes material/simbólicos. El Apantle, revista de estudios comunitarios (1).</a:t>
            </a: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687027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A90FAF2-F1C4-6CDF-DA03-D3B173E5FD70}"/>
              </a:ext>
            </a:extLst>
          </p:cNvPr>
          <p:cNvSpPr>
            <a:spLocks noGrp="1"/>
          </p:cNvSpPr>
          <p:nvPr>
            <p:ph type="title"/>
          </p:nvPr>
        </p:nvSpPr>
        <p:spPr/>
        <p:txBody>
          <a:bodyPr>
            <a:normAutofit/>
          </a:bodyPr>
          <a:lstStyle/>
          <a:p>
            <a:r>
              <a:rPr lang="es-MX" sz="2800" b="1" dirty="0"/>
              <a:t>Introducción</a:t>
            </a:r>
            <a:br>
              <a:rPr lang="es-MX" sz="2800" b="1" dirty="0"/>
            </a:br>
            <a:endParaRPr lang="es-MX" sz="2800" b="1" dirty="0"/>
          </a:p>
        </p:txBody>
      </p:sp>
      <p:graphicFrame>
        <p:nvGraphicFramePr>
          <p:cNvPr id="4" name="Marcador de contenido 3">
            <a:extLst>
              <a:ext uri="{FF2B5EF4-FFF2-40B4-BE49-F238E27FC236}">
                <a16:creationId xmlns:a16="http://schemas.microsoft.com/office/drawing/2014/main" id="{ED1186A1-7DC7-C011-037B-513042549E97}"/>
              </a:ext>
            </a:extLst>
          </p:cNvPr>
          <p:cNvGraphicFramePr>
            <a:graphicFrameLocks noGrp="1"/>
          </p:cNvGraphicFramePr>
          <p:nvPr>
            <p:ph idx="1"/>
            <p:extLst>
              <p:ext uri="{D42A27DB-BD31-4B8C-83A1-F6EECF244321}">
                <p14:modId xmlns:p14="http://schemas.microsoft.com/office/powerpoint/2010/main" val="1388651212"/>
              </p:ext>
            </p:extLst>
          </p:nvPr>
        </p:nvGraphicFramePr>
        <p:xfrm>
          <a:off x="1257300" y="1585165"/>
          <a:ext cx="9677400" cy="368766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Imagen 4" descr="Una caricatura de una persona&#10;&#10;Descripción generada automáticamente con confianza media">
            <a:extLst>
              <a:ext uri="{FF2B5EF4-FFF2-40B4-BE49-F238E27FC236}">
                <a16:creationId xmlns:a16="http://schemas.microsoft.com/office/drawing/2014/main" id="{9A2EB4F2-55B3-F93E-8CF0-9162CE0D1F0B}"/>
              </a:ext>
            </a:extLst>
          </p:cNvPr>
          <p:cNvPicPr>
            <a:picLocks noChangeAspect="1"/>
          </p:cNvPicPr>
          <p:nvPr/>
        </p:nvPicPr>
        <p:blipFill>
          <a:blip r:embed="rId7"/>
          <a:stretch>
            <a:fillRect/>
          </a:stretch>
        </p:blipFill>
        <p:spPr>
          <a:xfrm>
            <a:off x="10934700" y="5634318"/>
            <a:ext cx="1003084" cy="906119"/>
          </a:xfrm>
          <a:prstGeom prst="rect">
            <a:avLst/>
          </a:prstGeom>
        </p:spPr>
      </p:pic>
      <p:sp>
        <p:nvSpPr>
          <p:cNvPr id="3" name="CuadroTexto 2">
            <a:extLst>
              <a:ext uri="{FF2B5EF4-FFF2-40B4-BE49-F238E27FC236}">
                <a16:creationId xmlns:a16="http://schemas.microsoft.com/office/drawing/2014/main" id="{7350D898-88C4-DC1F-35A2-30FDB349C5BD}"/>
              </a:ext>
            </a:extLst>
          </p:cNvPr>
          <p:cNvSpPr txBox="1"/>
          <p:nvPr/>
        </p:nvSpPr>
        <p:spPr>
          <a:xfrm>
            <a:off x="2541494" y="5634318"/>
            <a:ext cx="7866530" cy="923330"/>
          </a:xfrm>
          <a:prstGeom prst="rect">
            <a:avLst/>
          </a:prstGeom>
          <a:noFill/>
        </p:spPr>
        <p:txBody>
          <a:bodyPr wrap="square" rtlCol="0">
            <a:spAutoFit/>
          </a:bodyPr>
          <a:lstStyle/>
          <a:p>
            <a:r>
              <a:rPr lang="es-MX" dirty="0"/>
              <a:t>Poco se ha documentados sobre educación agroecológica en el estado de Guerrero, y poco se ha reflexionado sobre la relación entre las estrategias pedagógicas y las características de  los sujetos formados.</a:t>
            </a:r>
          </a:p>
        </p:txBody>
      </p:sp>
    </p:spTree>
    <p:extLst>
      <p:ext uri="{BB962C8B-B14F-4D97-AF65-F5344CB8AC3E}">
        <p14:creationId xmlns:p14="http://schemas.microsoft.com/office/powerpoint/2010/main" val="8148400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7D04BBA-4B7D-10A8-2BAB-B15C81BE8298}"/>
              </a:ext>
            </a:extLst>
          </p:cNvPr>
          <p:cNvSpPr>
            <a:spLocks noGrp="1"/>
          </p:cNvSpPr>
          <p:nvPr>
            <p:ph type="title"/>
          </p:nvPr>
        </p:nvSpPr>
        <p:spPr/>
        <p:txBody>
          <a:bodyPr/>
          <a:lstStyle/>
          <a:p>
            <a:r>
              <a:rPr lang="es-MX" dirty="0"/>
              <a:t>Métodos</a:t>
            </a:r>
          </a:p>
        </p:txBody>
      </p:sp>
      <p:sp>
        <p:nvSpPr>
          <p:cNvPr id="6" name="CuadroTexto 5">
            <a:extLst>
              <a:ext uri="{FF2B5EF4-FFF2-40B4-BE49-F238E27FC236}">
                <a16:creationId xmlns:a16="http://schemas.microsoft.com/office/drawing/2014/main" id="{2C6A90ED-0319-B77A-46F6-64DDDB29DEE9}"/>
              </a:ext>
            </a:extLst>
          </p:cNvPr>
          <p:cNvSpPr txBox="1"/>
          <p:nvPr/>
        </p:nvSpPr>
        <p:spPr>
          <a:xfrm>
            <a:off x="391314" y="1827948"/>
            <a:ext cx="2833739" cy="1200329"/>
          </a:xfrm>
          <a:prstGeom prst="rect">
            <a:avLst/>
          </a:prstGeom>
          <a:noFill/>
        </p:spPr>
        <p:txBody>
          <a:bodyPr wrap="square" rtlCol="0">
            <a:spAutoFit/>
          </a:bodyPr>
          <a:lstStyle/>
          <a:p>
            <a:pPr algn="just"/>
            <a:r>
              <a:rPr lang="es-MX" dirty="0"/>
              <a:t>1-Búsqueda y mapeo de experiencias educativas agroecológicas en el estado de Guerrero.</a:t>
            </a:r>
          </a:p>
        </p:txBody>
      </p:sp>
      <p:sp>
        <p:nvSpPr>
          <p:cNvPr id="7" name="CuadroTexto 6">
            <a:extLst>
              <a:ext uri="{FF2B5EF4-FFF2-40B4-BE49-F238E27FC236}">
                <a16:creationId xmlns:a16="http://schemas.microsoft.com/office/drawing/2014/main" id="{825B50D4-E058-AAFE-A6C0-3B0811ADF937}"/>
              </a:ext>
            </a:extLst>
          </p:cNvPr>
          <p:cNvSpPr txBox="1"/>
          <p:nvPr/>
        </p:nvSpPr>
        <p:spPr>
          <a:xfrm>
            <a:off x="4998945" y="1690688"/>
            <a:ext cx="2030506" cy="646331"/>
          </a:xfrm>
          <a:prstGeom prst="rect">
            <a:avLst/>
          </a:prstGeom>
          <a:noFill/>
        </p:spPr>
        <p:txBody>
          <a:bodyPr wrap="square" rtlCol="0">
            <a:spAutoFit/>
          </a:bodyPr>
          <a:lstStyle/>
          <a:p>
            <a:pPr algn="just"/>
            <a:r>
              <a:rPr lang="es-MX" dirty="0"/>
              <a:t>2-Selección de dos casos de estudio</a:t>
            </a:r>
          </a:p>
        </p:txBody>
      </p:sp>
      <p:sp>
        <p:nvSpPr>
          <p:cNvPr id="8" name="CuadroTexto 7">
            <a:extLst>
              <a:ext uri="{FF2B5EF4-FFF2-40B4-BE49-F238E27FC236}">
                <a16:creationId xmlns:a16="http://schemas.microsoft.com/office/drawing/2014/main" id="{6DFCA622-1C3C-475C-1F67-1D8024C5CC69}"/>
              </a:ext>
            </a:extLst>
          </p:cNvPr>
          <p:cNvSpPr txBox="1"/>
          <p:nvPr/>
        </p:nvSpPr>
        <p:spPr>
          <a:xfrm>
            <a:off x="8468063" y="1674674"/>
            <a:ext cx="2277033" cy="1754326"/>
          </a:xfrm>
          <a:prstGeom prst="rect">
            <a:avLst/>
          </a:prstGeom>
          <a:noFill/>
        </p:spPr>
        <p:txBody>
          <a:bodyPr wrap="square" rtlCol="0">
            <a:spAutoFit/>
          </a:bodyPr>
          <a:lstStyle/>
          <a:p>
            <a:pPr algn="just"/>
            <a:r>
              <a:rPr lang="es-MX" dirty="0"/>
              <a:t>3-Análisis de las diferentes estrategias pedagógicas desarrolladas por las dos experiencias elegidas</a:t>
            </a:r>
          </a:p>
        </p:txBody>
      </p:sp>
      <p:cxnSp>
        <p:nvCxnSpPr>
          <p:cNvPr id="10" name="Conector recto de flecha 9">
            <a:extLst>
              <a:ext uri="{FF2B5EF4-FFF2-40B4-BE49-F238E27FC236}">
                <a16:creationId xmlns:a16="http://schemas.microsoft.com/office/drawing/2014/main" id="{80EC926F-6B75-FD17-C9A0-B395EA8570B0}"/>
              </a:ext>
            </a:extLst>
          </p:cNvPr>
          <p:cNvCxnSpPr/>
          <p:nvPr/>
        </p:nvCxnSpPr>
        <p:spPr>
          <a:xfrm>
            <a:off x="6089725" y="2428112"/>
            <a:ext cx="0" cy="139849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CuadroTexto 10">
            <a:extLst>
              <a:ext uri="{FF2B5EF4-FFF2-40B4-BE49-F238E27FC236}">
                <a16:creationId xmlns:a16="http://schemas.microsoft.com/office/drawing/2014/main" id="{61D5BC7C-9584-9FD9-BE41-0C2938566C32}"/>
              </a:ext>
            </a:extLst>
          </p:cNvPr>
          <p:cNvSpPr txBox="1"/>
          <p:nvPr/>
        </p:nvSpPr>
        <p:spPr>
          <a:xfrm>
            <a:off x="4684373" y="4124496"/>
            <a:ext cx="2570721" cy="1200329"/>
          </a:xfrm>
          <a:prstGeom prst="rect">
            <a:avLst/>
          </a:prstGeom>
          <a:noFill/>
        </p:spPr>
        <p:txBody>
          <a:bodyPr wrap="square" rtlCol="0">
            <a:spAutoFit/>
          </a:bodyPr>
          <a:lstStyle/>
          <a:p>
            <a:pPr algn="just"/>
            <a:r>
              <a:rPr lang="es-MX" dirty="0"/>
              <a:t>Descripción de las características principales de las colectividades en cuestión, y su “hacer” </a:t>
            </a:r>
          </a:p>
        </p:txBody>
      </p:sp>
      <p:cxnSp>
        <p:nvCxnSpPr>
          <p:cNvPr id="13" name="Conector recto de flecha 12">
            <a:extLst>
              <a:ext uri="{FF2B5EF4-FFF2-40B4-BE49-F238E27FC236}">
                <a16:creationId xmlns:a16="http://schemas.microsoft.com/office/drawing/2014/main" id="{37669556-C724-16E1-EAD7-4997B36573A4}"/>
              </a:ext>
            </a:extLst>
          </p:cNvPr>
          <p:cNvCxnSpPr>
            <a:cxnSpLocks/>
          </p:cNvCxnSpPr>
          <p:nvPr/>
        </p:nvCxnSpPr>
        <p:spPr>
          <a:xfrm>
            <a:off x="1793839" y="3055172"/>
            <a:ext cx="0" cy="86413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CuadroTexto 13">
            <a:extLst>
              <a:ext uri="{FF2B5EF4-FFF2-40B4-BE49-F238E27FC236}">
                <a16:creationId xmlns:a16="http://schemas.microsoft.com/office/drawing/2014/main" id="{160D321E-2EF9-A480-A5C8-E2A1A6179465}"/>
              </a:ext>
            </a:extLst>
          </p:cNvPr>
          <p:cNvSpPr txBox="1"/>
          <p:nvPr/>
        </p:nvSpPr>
        <p:spPr>
          <a:xfrm>
            <a:off x="244304" y="4011304"/>
            <a:ext cx="3023337" cy="1200329"/>
          </a:xfrm>
          <a:prstGeom prst="rect">
            <a:avLst/>
          </a:prstGeom>
          <a:noFill/>
        </p:spPr>
        <p:txBody>
          <a:bodyPr wrap="square" rtlCol="0">
            <a:spAutoFit/>
          </a:bodyPr>
          <a:lstStyle/>
          <a:p>
            <a:pPr algn="just"/>
            <a:r>
              <a:rPr lang="es-MX" dirty="0"/>
              <a:t>Cartografía de las diferentes experiencias educativas agroecológicas en el estado de Guerrero</a:t>
            </a:r>
          </a:p>
        </p:txBody>
      </p:sp>
      <p:pic>
        <p:nvPicPr>
          <p:cNvPr id="18" name="Imagen 17" descr="Una caricatura de una persona&#10;&#10;Descripción generada automáticamente con confianza media">
            <a:extLst>
              <a:ext uri="{FF2B5EF4-FFF2-40B4-BE49-F238E27FC236}">
                <a16:creationId xmlns:a16="http://schemas.microsoft.com/office/drawing/2014/main" id="{99C73CA4-07E6-3E03-FDDD-D9EEB696D4B8}"/>
              </a:ext>
            </a:extLst>
          </p:cNvPr>
          <p:cNvPicPr>
            <a:picLocks noChangeAspect="1"/>
          </p:cNvPicPr>
          <p:nvPr/>
        </p:nvPicPr>
        <p:blipFill>
          <a:blip r:embed="rId2"/>
          <a:stretch>
            <a:fillRect/>
          </a:stretch>
        </p:blipFill>
        <p:spPr>
          <a:xfrm>
            <a:off x="11093323" y="5951880"/>
            <a:ext cx="1003084" cy="906119"/>
          </a:xfrm>
          <a:prstGeom prst="rect">
            <a:avLst/>
          </a:prstGeom>
        </p:spPr>
      </p:pic>
      <p:pic>
        <p:nvPicPr>
          <p:cNvPr id="20" name="Imagen 19">
            <a:extLst>
              <a:ext uri="{FF2B5EF4-FFF2-40B4-BE49-F238E27FC236}">
                <a16:creationId xmlns:a16="http://schemas.microsoft.com/office/drawing/2014/main" id="{8FB173EE-023E-9AC0-3A53-DA92DB673C5C}"/>
              </a:ext>
            </a:extLst>
          </p:cNvPr>
          <p:cNvPicPr>
            <a:picLocks noChangeAspect="1"/>
          </p:cNvPicPr>
          <p:nvPr/>
        </p:nvPicPr>
        <p:blipFill>
          <a:blip r:embed="rId3"/>
          <a:stretch>
            <a:fillRect/>
          </a:stretch>
        </p:blipFill>
        <p:spPr>
          <a:xfrm>
            <a:off x="547686" y="5324825"/>
            <a:ext cx="2570729" cy="1439116"/>
          </a:xfrm>
          <a:prstGeom prst="rect">
            <a:avLst/>
          </a:prstGeom>
        </p:spPr>
      </p:pic>
    </p:spTree>
    <p:extLst>
      <p:ext uri="{BB962C8B-B14F-4D97-AF65-F5344CB8AC3E}">
        <p14:creationId xmlns:p14="http://schemas.microsoft.com/office/powerpoint/2010/main" val="35040696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E0E87B4-7154-7EC7-EBAB-91469AD85F68}"/>
              </a:ext>
            </a:extLst>
          </p:cNvPr>
          <p:cNvSpPr>
            <a:spLocks noGrp="1"/>
          </p:cNvSpPr>
          <p:nvPr>
            <p:ph type="title"/>
          </p:nvPr>
        </p:nvSpPr>
        <p:spPr/>
        <p:txBody>
          <a:bodyPr/>
          <a:lstStyle/>
          <a:p>
            <a:r>
              <a:rPr lang="es-MX" dirty="0"/>
              <a:t>Resultados</a:t>
            </a:r>
          </a:p>
        </p:txBody>
      </p:sp>
      <p:graphicFrame>
        <p:nvGraphicFramePr>
          <p:cNvPr id="5" name="Marcador de contenido 4">
            <a:extLst>
              <a:ext uri="{FF2B5EF4-FFF2-40B4-BE49-F238E27FC236}">
                <a16:creationId xmlns:a16="http://schemas.microsoft.com/office/drawing/2014/main" id="{1854C84A-71FB-1477-8F99-E39F46904081}"/>
              </a:ext>
            </a:extLst>
          </p:cNvPr>
          <p:cNvGraphicFramePr>
            <a:graphicFrameLocks noGrp="1"/>
          </p:cNvGraphicFramePr>
          <p:nvPr>
            <p:ph idx="1"/>
            <p:extLst>
              <p:ext uri="{D42A27DB-BD31-4B8C-83A1-F6EECF244321}">
                <p14:modId xmlns:p14="http://schemas.microsoft.com/office/powerpoint/2010/main" val="4095390420"/>
              </p:ext>
            </p:extLst>
          </p:nvPr>
        </p:nvGraphicFramePr>
        <p:xfrm>
          <a:off x="2729230" y="1690688"/>
          <a:ext cx="7100570" cy="4236085"/>
        </p:xfrm>
        <a:graphic>
          <a:graphicData uri="http://schemas.openxmlformats.org/drawingml/2006/table">
            <a:tbl>
              <a:tblPr>
                <a:tableStyleId>{5C22544A-7EE6-4342-B048-85BDC9FD1C3A}</a:tableStyleId>
              </a:tblPr>
              <a:tblGrid>
                <a:gridCol w="1476356">
                  <a:extLst>
                    <a:ext uri="{9D8B030D-6E8A-4147-A177-3AD203B41FA5}">
                      <a16:colId xmlns:a16="http://schemas.microsoft.com/office/drawing/2014/main" val="1369638074"/>
                    </a:ext>
                  </a:extLst>
                </a:gridCol>
                <a:gridCol w="3115815">
                  <a:extLst>
                    <a:ext uri="{9D8B030D-6E8A-4147-A177-3AD203B41FA5}">
                      <a16:colId xmlns:a16="http://schemas.microsoft.com/office/drawing/2014/main" val="2670839647"/>
                    </a:ext>
                  </a:extLst>
                </a:gridCol>
                <a:gridCol w="2508399">
                  <a:extLst>
                    <a:ext uri="{9D8B030D-6E8A-4147-A177-3AD203B41FA5}">
                      <a16:colId xmlns:a16="http://schemas.microsoft.com/office/drawing/2014/main" val="243388270"/>
                    </a:ext>
                  </a:extLst>
                </a:gridCol>
              </a:tblGrid>
              <a:tr h="482600">
                <a:tc>
                  <a:txBody>
                    <a:bodyPr/>
                    <a:lstStyle/>
                    <a:p>
                      <a:pPr algn="ctr" fontAlgn="ctr"/>
                      <a:r>
                        <a:rPr lang="es-MX" sz="1200" u="none" strike="noStrike">
                          <a:effectLst/>
                        </a:rPr>
                        <a:t>Colectividad</a:t>
                      </a:r>
                      <a:endParaRPr lang="es-MX" sz="12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s-MX" sz="1200" u="none" strike="noStrike">
                          <a:effectLst/>
                        </a:rPr>
                        <a:t>Comunidad de Aprendizaje Apoyec</a:t>
                      </a:r>
                      <a:endParaRPr lang="es-MX" sz="12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s-MX" sz="1200" u="none" strike="noStrike">
                          <a:effectLst/>
                        </a:rPr>
                        <a:t>Colectivo Trágame Tierra</a:t>
                      </a:r>
                      <a:endParaRPr lang="es-MX" sz="12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089071998"/>
                  </a:ext>
                </a:extLst>
              </a:tr>
              <a:tr h="419100">
                <a:tc>
                  <a:txBody>
                    <a:bodyPr/>
                    <a:lstStyle/>
                    <a:p>
                      <a:pPr algn="ctr" fontAlgn="ctr"/>
                      <a:r>
                        <a:rPr lang="es-MX" sz="1200" u="none" strike="noStrike">
                          <a:effectLst/>
                        </a:rPr>
                        <a:t>Grupo motor</a:t>
                      </a:r>
                      <a:endParaRPr lang="es-MX" sz="12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s-MX" sz="1200" u="none" strike="noStrike">
                          <a:effectLst/>
                        </a:rPr>
                        <a:t>Mujeres</a:t>
                      </a:r>
                      <a:endParaRPr lang="es-MX" sz="12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s-MX" sz="1200" u="none" strike="noStrike">
                          <a:effectLst/>
                        </a:rPr>
                        <a:t>Estudiantes</a:t>
                      </a:r>
                      <a:endParaRPr lang="es-MX" sz="12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229227163"/>
                  </a:ext>
                </a:extLst>
              </a:tr>
              <a:tr h="393700">
                <a:tc>
                  <a:txBody>
                    <a:bodyPr/>
                    <a:lstStyle/>
                    <a:p>
                      <a:pPr algn="ctr" fontAlgn="ctr"/>
                      <a:r>
                        <a:rPr lang="es-MX" sz="1200" u="none" strike="noStrike">
                          <a:effectLst/>
                        </a:rPr>
                        <a:t>Ubicación</a:t>
                      </a:r>
                      <a:endParaRPr lang="es-MX" sz="12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s-MX" sz="1200" u="none" strike="noStrike">
                          <a:effectLst/>
                        </a:rPr>
                        <a:t>Zumpango del Río-Chilpancingo</a:t>
                      </a:r>
                      <a:endParaRPr lang="es-MX" sz="12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s-MX" sz="1200" u="none" strike="noStrike">
                          <a:effectLst/>
                        </a:rPr>
                        <a:t>Atoyac- San Jerónimo</a:t>
                      </a:r>
                      <a:endParaRPr lang="es-MX" sz="12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130608151"/>
                  </a:ext>
                </a:extLst>
              </a:tr>
              <a:tr h="762000">
                <a:tc>
                  <a:txBody>
                    <a:bodyPr/>
                    <a:lstStyle/>
                    <a:p>
                      <a:pPr algn="ctr" fontAlgn="ctr"/>
                      <a:r>
                        <a:rPr lang="es-MX" sz="1200" u="none" strike="noStrike">
                          <a:effectLst/>
                        </a:rPr>
                        <a:t>Dolor principal (problema en su territorio)</a:t>
                      </a:r>
                      <a:endParaRPr lang="es-MX" sz="12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s-MX" sz="1200" u="none" strike="noStrike">
                          <a:effectLst/>
                        </a:rPr>
                        <a:t>Pérdida de la biodiversidad</a:t>
                      </a:r>
                      <a:endParaRPr lang="es-MX" sz="12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s-MX" sz="1200" u="none" strike="noStrike">
                          <a:effectLst/>
                        </a:rPr>
                        <a:t>Degradación de ecosistemas</a:t>
                      </a:r>
                      <a:endParaRPr lang="es-MX" sz="12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009152484"/>
                  </a:ext>
                </a:extLst>
              </a:tr>
              <a:tr h="787400">
                <a:tc>
                  <a:txBody>
                    <a:bodyPr/>
                    <a:lstStyle/>
                    <a:p>
                      <a:pPr algn="ctr" fontAlgn="ctr"/>
                      <a:r>
                        <a:rPr lang="es-MX" sz="1200" u="none" strike="noStrike">
                          <a:effectLst/>
                        </a:rPr>
                        <a:t>Ejes rectores de la acción educativa</a:t>
                      </a:r>
                      <a:endParaRPr lang="es-MX" sz="1200" b="0" i="0" u="none" strike="noStrike">
                        <a:solidFill>
                          <a:srgbClr val="000000"/>
                        </a:solidFill>
                        <a:effectLst/>
                        <a:latin typeface="Calibri" panose="020F0502020204030204" pitchFamily="34" charset="0"/>
                      </a:endParaRPr>
                    </a:p>
                  </a:txBody>
                  <a:tcPr marL="9525" marR="9525" marT="9525" marB="0" anchor="ctr"/>
                </a:tc>
                <a:tc gridSpan="2">
                  <a:txBody>
                    <a:bodyPr/>
                    <a:lstStyle/>
                    <a:p>
                      <a:pPr algn="ctr" fontAlgn="ctr"/>
                      <a:r>
                        <a:rPr lang="es-MX" sz="1200" u="none" strike="noStrike">
                          <a:effectLst/>
                        </a:rPr>
                        <a:t>La transdisciplina y la agroecología</a:t>
                      </a:r>
                      <a:endParaRPr lang="es-MX" sz="1200" b="0" i="0" u="none" strike="noStrike">
                        <a:solidFill>
                          <a:srgbClr val="000000"/>
                        </a:solidFill>
                        <a:effectLst/>
                        <a:latin typeface="Calibri" panose="020F0502020204030204" pitchFamily="34" charset="0"/>
                      </a:endParaRPr>
                    </a:p>
                  </a:txBody>
                  <a:tcPr marL="9525" marR="9525" marT="9525" marB="0" anchor="ctr"/>
                </a:tc>
                <a:tc hMerge="1">
                  <a:txBody>
                    <a:bodyPr/>
                    <a:lstStyle/>
                    <a:p>
                      <a:endParaRPr lang="es-MX"/>
                    </a:p>
                  </a:txBody>
                  <a:tcPr/>
                </a:tc>
                <a:extLst>
                  <a:ext uri="{0D108BD9-81ED-4DB2-BD59-A6C34878D82A}">
                    <a16:rowId xmlns:a16="http://schemas.microsoft.com/office/drawing/2014/main" val="4195300708"/>
                  </a:ext>
                </a:extLst>
              </a:tr>
              <a:tr h="203200">
                <a:tc rowSpan="6">
                  <a:txBody>
                    <a:bodyPr/>
                    <a:lstStyle/>
                    <a:p>
                      <a:pPr algn="l" fontAlgn="ctr"/>
                      <a:r>
                        <a:rPr lang="es-MX" sz="1200" u="none" strike="noStrike">
                          <a:effectLst/>
                        </a:rPr>
                        <a:t>Estrategias pedagógicas</a:t>
                      </a:r>
                      <a:endParaRPr lang="es-MX" sz="12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s-MX" sz="1200" u="none" strike="noStrike">
                          <a:effectLst/>
                        </a:rPr>
                        <a:t>Espacio demostrativo</a:t>
                      </a:r>
                      <a:endParaRPr lang="es-MX" sz="12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s-MX" sz="1200" u="none" strike="noStrike">
                          <a:effectLst/>
                        </a:rPr>
                        <a:t>Pláticas sobre agroecología</a:t>
                      </a:r>
                      <a:endParaRPr lang="es-MX" sz="12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930469584"/>
                  </a:ext>
                </a:extLst>
              </a:tr>
              <a:tr h="203200">
                <a:tc vMerge="1">
                  <a:txBody>
                    <a:bodyPr/>
                    <a:lstStyle/>
                    <a:p>
                      <a:endParaRPr lang="es-MX"/>
                    </a:p>
                  </a:txBody>
                  <a:tcPr/>
                </a:tc>
                <a:tc>
                  <a:txBody>
                    <a:bodyPr/>
                    <a:lstStyle/>
                    <a:p>
                      <a:pPr algn="ctr" fontAlgn="b"/>
                      <a:r>
                        <a:rPr lang="es-MX" sz="1200" u="none" strike="noStrike">
                          <a:effectLst/>
                        </a:rPr>
                        <a:t>Talleres sobre conservación de la biodiversidad</a:t>
                      </a:r>
                      <a:endParaRPr lang="es-MX" sz="12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s-MX" sz="1200" u="none" strike="noStrike">
                          <a:effectLst/>
                        </a:rPr>
                        <a:t>Talleres de elaboración de bioinsumos</a:t>
                      </a:r>
                      <a:endParaRPr lang="es-MX" sz="12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751971449"/>
                  </a:ext>
                </a:extLst>
              </a:tr>
              <a:tr h="203200">
                <a:tc vMerge="1">
                  <a:txBody>
                    <a:bodyPr/>
                    <a:lstStyle/>
                    <a:p>
                      <a:endParaRPr lang="es-MX"/>
                    </a:p>
                  </a:txBody>
                  <a:tcPr/>
                </a:tc>
                <a:tc>
                  <a:txBody>
                    <a:bodyPr/>
                    <a:lstStyle/>
                    <a:p>
                      <a:pPr algn="ctr" fontAlgn="b"/>
                      <a:r>
                        <a:rPr lang="es-MX" sz="1200" u="none" strike="noStrike">
                          <a:effectLst/>
                        </a:rPr>
                        <a:t>Jardín de polinizadores</a:t>
                      </a:r>
                      <a:endParaRPr lang="es-MX" sz="12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s-MX" sz="1200" u="none" strike="noStrike">
                          <a:effectLst/>
                        </a:rPr>
                        <a:t>Cine comunitario</a:t>
                      </a:r>
                      <a:endParaRPr lang="es-MX" sz="12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67193542"/>
                  </a:ext>
                </a:extLst>
              </a:tr>
              <a:tr h="203200">
                <a:tc vMerge="1">
                  <a:txBody>
                    <a:bodyPr/>
                    <a:lstStyle/>
                    <a:p>
                      <a:endParaRPr lang="es-MX"/>
                    </a:p>
                  </a:txBody>
                  <a:tcPr/>
                </a:tc>
                <a:tc>
                  <a:txBody>
                    <a:bodyPr/>
                    <a:lstStyle/>
                    <a:p>
                      <a:pPr algn="ctr" fontAlgn="b"/>
                      <a:r>
                        <a:rPr lang="es-MX" sz="1200" u="none" strike="noStrike">
                          <a:effectLst/>
                        </a:rPr>
                        <a:t>Farmacia viva</a:t>
                      </a:r>
                      <a:endParaRPr lang="es-MX" sz="12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s-MX" sz="1200" u="none" strike="noStrike">
                          <a:effectLst/>
                        </a:rPr>
                        <a:t>Huertos de traspatio</a:t>
                      </a:r>
                      <a:endParaRPr lang="es-MX" sz="12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582255165"/>
                  </a:ext>
                </a:extLst>
              </a:tr>
              <a:tr h="203200">
                <a:tc vMerge="1">
                  <a:txBody>
                    <a:bodyPr/>
                    <a:lstStyle/>
                    <a:p>
                      <a:endParaRPr lang="es-MX"/>
                    </a:p>
                  </a:txBody>
                  <a:tcPr/>
                </a:tc>
                <a:tc>
                  <a:txBody>
                    <a:bodyPr/>
                    <a:lstStyle/>
                    <a:p>
                      <a:pPr algn="ctr" fontAlgn="b"/>
                      <a:r>
                        <a:rPr lang="es-MX" sz="1200" u="none" strike="noStrike">
                          <a:effectLst/>
                        </a:rPr>
                        <a:t>Banco de semilla</a:t>
                      </a:r>
                      <a:endParaRPr lang="es-MX" sz="12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s-MX" sz="1200" b="0" i="0" u="none" strike="noStrike" dirty="0">
                          <a:solidFill>
                            <a:srgbClr val="000000"/>
                          </a:solidFill>
                          <a:effectLst/>
                          <a:latin typeface="Calibri" panose="020F0502020204030204" pitchFamily="34" charset="0"/>
                        </a:rPr>
                        <a:t>Asesoría con productores</a:t>
                      </a:r>
                    </a:p>
                  </a:txBody>
                  <a:tcPr marL="9525" marR="9525" marT="9525" marB="0" anchor="b"/>
                </a:tc>
                <a:extLst>
                  <a:ext uri="{0D108BD9-81ED-4DB2-BD59-A6C34878D82A}">
                    <a16:rowId xmlns:a16="http://schemas.microsoft.com/office/drawing/2014/main" val="3738904132"/>
                  </a:ext>
                </a:extLst>
              </a:tr>
              <a:tr h="203200">
                <a:tc vMerge="1">
                  <a:txBody>
                    <a:bodyPr/>
                    <a:lstStyle/>
                    <a:p>
                      <a:endParaRPr lang="es-MX"/>
                    </a:p>
                  </a:txBody>
                  <a:tcPr/>
                </a:tc>
                <a:tc>
                  <a:txBody>
                    <a:bodyPr/>
                    <a:lstStyle/>
                    <a:p>
                      <a:pPr algn="ctr" fontAlgn="b"/>
                      <a:r>
                        <a:rPr lang="es-MX" sz="1200" u="none" strike="noStrike">
                          <a:effectLst/>
                        </a:rPr>
                        <a:t>Encuentro de jóvenes y mujeres por la agroecología</a:t>
                      </a:r>
                      <a:endParaRPr lang="es-MX" sz="12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s-MX" sz="1200" u="none" strike="noStrike" dirty="0">
                          <a:effectLst/>
                        </a:rPr>
                        <a:t>Investigación </a:t>
                      </a:r>
                      <a:endParaRPr lang="es-MX" sz="12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908238056"/>
                  </a:ext>
                </a:extLst>
              </a:tr>
            </a:tbl>
          </a:graphicData>
        </a:graphic>
      </p:graphicFrame>
      <p:pic>
        <p:nvPicPr>
          <p:cNvPr id="4" name="Imagen 3" descr="Una caricatura de una persona&#10;&#10;Descripción generada automáticamente con confianza media">
            <a:extLst>
              <a:ext uri="{FF2B5EF4-FFF2-40B4-BE49-F238E27FC236}">
                <a16:creationId xmlns:a16="http://schemas.microsoft.com/office/drawing/2014/main" id="{60756285-236F-F050-5151-64D94605D564}"/>
              </a:ext>
            </a:extLst>
          </p:cNvPr>
          <p:cNvPicPr>
            <a:picLocks noChangeAspect="1"/>
          </p:cNvPicPr>
          <p:nvPr/>
        </p:nvPicPr>
        <p:blipFill>
          <a:blip r:embed="rId2"/>
          <a:stretch>
            <a:fillRect/>
          </a:stretch>
        </p:blipFill>
        <p:spPr>
          <a:xfrm>
            <a:off x="10934700" y="5634318"/>
            <a:ext cx="1003084" cy="906119"/>
          </a:xfrm>
          <a:prstGeom prst="rect">
            <a:avLst/>
          </a:prstGeom>
        </p:spPr>
      </p:pic>
      <p:pic>
        <p:nvPicPr>
          <p:cNvPr id="6" name="Picture 2" descr="Guerrero_Eduardo Neri">
            <a:extLst>
              <a:ext uri="{FF2B5EF4-FFF2-40B4-BE49-F238E27FC236}">
                <a16:creationId xmlns:a16="http://schemas.microsoft.com/office/drawing/2014/main" id="{171A69E0-8D12-8DD8-C934-905331870F0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423" y="3870960"/>
            <a:ext cx="2279777" cy="1550584"/>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n 6">
            <a:extLst>
              <a:ext uri="{FF2B5EF4-FFF2-40B4-BE49-F238E27FC236}">
                <a16:creationId xmlns:a16="http://schemas.microsoft.com/office/drawing/2014/main" id="{F674D8FC-60A1-181C-9A04-6C1240DBFDA8}"/>
              </a:ext>
            </a:extLst>
          </p:cNvPr>
          <p:cNvPicPr>
            <a:picLocks noChangeAspect="1"/>
          </p:cNvPicPr>
          <p:nvPr/>
        </p:nvPicPr>
        <p:blipFill>
          <a:blip r:embed="rId4"/>
          <a:stretch>
            <a:fillRect/>
          </a:stretch>
        </p:blipFill>
        <p:spPr>
          <a:xfrm>
            <a:off x="627934" y="1690688"/>
            <a:ext cx="1467659" cy="1832403"/>
          </a:xfrm>
          <a:prstGeom prst="rect">
            <a:avLst/>
          </a:prstGeom>
        </p:spPr>
      </p:pic>
      <p:pic>
        <p:nvPicPr>
          <p:cNvPr id="8" name="Picture 2" descr="Municipio de Benito Juárez (Guerrero) - Wikipedia, la ...">
            <a:extLst>
              <a:ext uri="{FF2B5EF4-FFF2-40B4-BE49-F238E27FC236}">
                <a16:creationId xmlns:a16="http://schemas.microsoft.com/office/drawing/2014/main" id="{6ECE73C4-6D1E-2E4A-B0EE-20426BCAC95F}"/>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9245" r="368" b="-3"/>
          <a:stretch/>
        </p:blipFill>
        <p:spPr bwMode="auto">
          <a:xfrm>
            <a:off x="10303387" y="4089323"/>
            <a:ext cx="1806190" cy="1543726"/>
          </a:xfrm>
          <a:custGeom>
            <a:avLst/>
            <a:gdLst/>
            <a:ahLst/>
            <a:cxnLst/>
            <a:rect l="l" t="t" r="r" b="b"/>
            <a:pathLst>
              <a:path w="3519312" h="3007909">
                <a:moveTo>
                  <a:pt x="519780" y="0"/>
                </a:moveTo>
                <a:lnTo>
                  <a:pt x="2999532" y="0"/>
                </a:lnTo>
                <a:lnTo>
                  <a:pt x="3003921" y="3989"/>
                </a:lnTo>
                <a:cubicBezTo>
                  <a:pt x="3322356" y="322424"/>
                  <a:pt x="3519312" y="762338"/>
                  <a:pt x="3519312" y="1248253"/>
                </a:cubicBezTo>
                <a:cubicBezTo>
                  <a:pt x="3519312" y="2220084"/>
                  <a:pt x="2731487" y="3007909"/>
                  <a:pt x="1759656" y="3007909"/>
                </a:cubicBezTo>
                <a:cubicBezTo>
                  <a:pt x="787826" y="3007909"/>
                  <a:pt x="0" y="2220084"/>
                  <a:pt x="0" y="1248253"/>
                </a:cubicBezTo>
                <a:cubicBezTo>
                  <a:pt x="0" y="762338"/>
                  <a:pt x="196957" y="322424"/>
                  <a:pt x="515392" y="3989"/>
                </a:cubicBezTo>
                <a:close/>
              </a:path>
            </a:pathLst>
          </a:custGeom>
          <a:noFill/>
          <a:extLst>
            <a:ext uri="{909E8E84-426E-40DD-AFC4-6F175D3DCCD1}">
              <a14:hiddenFill xmlns:a14="http://schemas.microsoft.com/office/drawing/2010/main">
                <a:solidFill>
                  <a:srgbClr val="FFFFFF"/>
                </a:solidFill>
              </a14:hiddenFill>
            </a:ext>
          </a:extLst>
        </p:spPr>
      </p:pic>
      <p:pic>
        <p:nvPicPr>
          <p:cNvPr id="10" name="Imagen 9">
            <a:extLst>
              <a:ext uri="{FF2B5EF4-FFF2-40B4-BE49-F238E27FC236}">
                <a16:creationId xmlns:a16="http://schemas.microsoft.com/office/drawing/2014/main" id="{018594A7-4D19-CBE2-C043-35D0472B6A99}"/>
              </a:ext>
            </a:extLst>
          </p:cNvPr>
          <p:cNvPicPr>
            <a:picLocks noChangeAspect="1"/>
          </p:cNvPicPr>
          <p:nvPr/>
        </p:nvPicPr>
        <p:blipFill rotWithShape="1">
          <a:blip r:embed="rId6"/>
          <a:srcRect t="1079" r="-1" b="2659"/>
          <a:stretch/>
        </p:blipFill>
        <p:spPr>
          <a:xfrm>
            <a:off x="10133458" y="1690688"/>
            <a:ext cx="1976119" cy="1902214"/>
          </a:xfrm>
          <a:custGeom>
            <a:avLst/>
            <a:gdLst/>
            <a:ahLst/>
            <a:cxnLst/>
            <a:rect l="l" t="t" r="r" b="b"/>
            <a:pathLst>
              <a:path w="4290741" h="4130271">
                <a:moveTo>
                  <a:pt x="2503809" y="0"/>
                </a:moveTo>
                <a:cubicBezTo>
                  <a:pt x="3157405" y="0"/>
                  <a:pt x="3752509" y="250434"/>
                  <a:pt x="4198398" y="660580"/>
                </a:cubicBezTo>
                <a:lnTo>
                  <a:pt x="4290741" y="751286"/>
                </a:lnTo>
                <a:lnTo>
                  <a:pt x="4290741" y="4130271"/>
                </a:lnTo>
                <a:lnTo>
                  <a:pt x="604508" y="4130271"/>
                </a:lnTo>
                <a:lnTo>
                  <a:pt x="461940" y="3953232"/>
                </a:lnTo>
                <a:cubicBezTo>
                  <a:pt x="171051" y="3544183"/>
                  <a:pt x="0" y="3043971"/>
                  <a:pt x="0" y="2503809"/>
                </a:cubicBezTo>
                <a:cubicBezTo>
                  <a:pt x="0" y="1120992"/>
                  <a:pt x="1120992" y="0"/>
                  <a:pt x="2503809" y="0"/>
                </a:cubicBezTo>
                <a:close/>
              </a:path>
            </a:pathLst>
          </a:custGeom>
        </p:spPr>
      </p:pic>
    </p:spTree>
    <p:extLst>
      <p:ext uri="{BB962C8B-B14F-4D97-AF65-F5344CB8AC3E}">
        <p14:creationId xmlns:p14="http://schemas.microsoft.com/office/powerpoint/2010/main" val="15705884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D25724B-E362-0E25-0989-274D2DD38C4F}"/>
              </a:ext>
            </a:extLst>
          </p:cNvPr>
          <p:cNvSpPr>
            <a:spLocks noGrp="1"/>
          </p:cNvSpPr>
          <p:nvPr>
            <p:ph type="title"/>
          </p:nvPr>
        </p:nvSpPr>
        <p:spPr/>
        <p:txBody>
          <a:bodyPr/>
          <a:lstStyle/>
          <a:p>
            <a:r>
              <a:rPr lang="es-MX" dirty="0"/>
              <a:t>Sus estrategias pedagógicas buscan</a:t>
            </a:r>
          </a:p>
        </p:txBody>
      </p:sp>
      <p:graphicFrame>
        <p:nvGraphicFramePr>
          <p:cNvPr id="7" name="Marcador de contenido 4">
            <a:extLst>
              <a:ext uri="{FF2B5EF4-FFF2-40B4-BE49-F238E27FC236}">
                <a16:creationId xmlns:a16="http://schemas.microsoft.com/office/drawing/2014/main" id="{A6B83475-D778-E724-D9C7-B6285C1B4B93}"/>
              </a:ext>
            </a:extLst>
          </p:cNvPr>
          <p:cNvGraphicFramePr>
            <a:graphicFrameLocks/>
          </p:cNvGraphicFramePr>
          <p:nvPr>
            <p:extLst>
              <p:ext uri="{D42A27DB-BD31-4B8C-83A1-F6EECF244321}">
                <p14:modId xmlns:p14="http://schemas.microsoft.com/office/powerpoint/2010/main" val="4292573639"/>
              </p:ext>
            </p:extLst>
          </p:nvPr>
        </p:nvGraphicFramePr>
        <p:xfrm>
          <a:off x="-1264920" y="1736039"/>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9" name="Imagen 8" descr="Una caricatura de una persona&#10;&#10;Descripción generada automáticamente con confianza media">
            <a:extLst>
              <a:ext uri="{FF2B5EF4-FFF2-40B4-BE49-F238E27FC236}">
                <a16:creationId xmlns:a16="http://schemas.microsoft.com/office/drawing/2014/main" id="{37C7FAB2-C258-F0BD-A91E-DE4CB20C860F}"/>
              </a:ext>
            </a:extLst>
          </p:cNvPr>
          <p:cNvPicPr>
            <a:picLocks noChangeAspect="1"/>
          </p:cNvPicPr>
          <p:nvPr/>
        </p:nvPicPr>
        <p:blipFill>
          <a:blip r:embed="rId7"/>
          <a:stretch>
            <a:fillRect/>
          </a:stretch>
        </p:blipFill>
        <p:spPr>
          <a:xfrm>
            <a:off x="10934700" y="5634318"/>
            <a:ext cx="1003084" cy="906119"/>
          </a:xfrm>
          <a:prstGeom prst="rect">
            <a:avLst/>
          </a:prstGeom>
        </p:spPr>
      </p:pic>
      <p:pic>
        <p:nvPicPr>
          <p:cNvPr id="12" name="Imagen 11">
            <a:extLst>
              <a:ext uri="{FF2B5EF4-FFF2-40B4-BE49-F238E27FC236}">
                <a16:creationId xmlns:a16="http://schemas.microsoft.com/office/drawing/2014/main" id="{431EE8A7-16F4-6091-4958-AADBD724DED7}"/>
              </a:ext>
            </a:extLst>
          </p:cNvPr>
          <p:cNvPicPr>
            <a:picLocks noChangeAspect="1"/>
          </p:cNvPicPr>
          <p:nvPr/>
        </p:nvPicPr>
        <p:blipFill>
          <a:blip r:embed="rId8"/>
          <a:stretch>
            <a:fillRect/>
          </a:stretch>
        </p:blipFill>
        <p:spPr>
          <a:xfrm>
            <a:off x="8588795" y="1690688"/>
            <a:ext cx="3333749" cy="2500312"/>
          </a:xfrm>
          <a:prstGeom prst="rect">
            <a:avLst/>
          </a:prstGeom>
        </p:spPr>
      </p:pic>
      <p:sp>
        <p:nvSpPr>
          <p:cNvPr id="13" name="AutoShape 2">
            <a:extLst>
              <a:ext uri="{FF2B5EF4-FFF2-40B4-BE49-F238E27FC236}">
                <a16:creationId xmlns:a16="http://schemas.microsoft.com/office/drawing/2014/main" id="{B1632007-AD25-394D-7F45-6A463995EF7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pic>
        <p:nvPicPr>
          <p:cNvPr id="15" name="Imagen 14">
            <a:extLst>
              <a:ext uri="{FF2B5EF4-FFF2-40B4-BE49-F238E27FC236}">
                <a16:creationId xmlns:a16="http://schemas.microsoft.com/office/drawing/2014/main" id="{D90210F9-D142-DB9A-58E1-EF3C25BBD8C3}"/>
              </a:ext>
            </a:extLst>
          </p:cNvPr>
          <p:cNvPicPr>
            <a:picLocks noChangeAspect="1"/>
          </p:cNvPicPr>
          <p:nvPr/>
        </p:nvPicPr>
        <p:blipFill>
          <a:blip r:embed="rId9"/>
          <a:stretch>
            <a:fillRect/>
          </a:stretch>
        </p:blipFill>
        <p:spPr>
          <a:xfrm>
            <a:off x="7060629" y="3911708"/>
            <a:ext cx="3056331" cy="2292248"/>
          </a:xfrm>
          <a:prstGeom prst="rect">
            <a:avLst/>
          </a:prstGeom>
        </p:spPr>
      </p:pic>
    </p:spTree>
    <p:extLst>
      <p:ext uri="{BB962C8B-B14F-4D97-AF65-F5344CB8AC3E}">
        <p14:creationId xmlns:p14="http://schemas.microsoft.com/office/powerpoint/2010/main" val="25505238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1E4DAF3-E110-0533-B713-7800C71BF11E}"/>
              </a:ext>
            </a:extLst>
          </p:cNvPr>
          <p:cNvSpPr>
            <a:spLocks noGrp="1"/>
          </p:cNvSpPr>
          <p:nvPr>
            <p:ph type="title"/>
          </p:nvPr>
        </p:nvSpPr>
        <p:spPr/>
        <p:txBody>
          <a:bodyPr/>
          <a:lstStyle/>
          <a:p>
            <a:r>
              <a:rPr lang="es-MX" dirty="0"/>
              <a:t>Sujetxs ambientales comunitarios</a:t>
            </a:r>
          </a:p>
        </p:txBody>
      </p:sp>
      <p:sp>
        <p:nvSpPr>
          <p:cNvPr id="3" name="Marcador de contenido 2">
            <a:extLst>
              <a:ext uri="{FF2B5EF4-FFF2-40B4-BE49-F238E27FC236}">
                <a16:creationId xmlns:a16="http://schemas.microsoft.com/office/drawing/2014/main" id="{8C2D2C45-B921-863D-FFFC-1300EA215C7B}"/>
              </a:ext>
            </a:extLst>
          </p:cNvPr>
          <p:cNvSpPr>
            <a:spLocks noGrp="1"/>
          </p:cNvSpPr>
          <p:nvPr>
            <p:ph idx="1"/>
          </p:nvPr>
        </p:nvSpPr>
        <p:spPr/>
        <p:txBody>
          <a:bodyPr/>
          <a:lstStyle/>
          <a:p>
            <a:pPr algn="just"/>
            <a:r>
              <a:rPr lang="es-MX" dirty="0"/>
              <a:t>Son parte de los grupos afectados por la crisis ambiental global.</a:t>
            </a:r>
          </a:p>
          <a:p>
            <a:pPr algn="just"/>
            <a:r>
              <a:rPr lang="es-MX" dirty="0"/>
              <a:t>Sus identidades están estréchamente ligados al cuidado del medio ambiente.</a:t>
            </a:r>
          </a:p>
          <a:p>
            <a:pPr algn="just"/>
            <a:r>
              <a:rPr lang="es-MX" dirty="0"/>
              <a:t>Pone de prioridad las necesidades comunitarios por encima de las necesidades del mercado.</a:t>
            </a:r>
          </a:p>
          <a:p>
            <a:pPr algn="just"/>
            <a:r>
              <a:rPr lang="es-MX" dirty="0"/>
              <a:t>Son formados y formadores de procesos encaminados a forjar una concientización ambiental en las personas,  fomentar el cuidado como práctica central de la vida, y promueve el hacer comunidad. </a:t>
            </a:r>
          </a:p>
        </p:txBody>
      </p:sp>
      <p:pic>
        <p:nvPicPr>
          <p:cNvPr id="4" name="Imagen 3" descr="Una caricatura de una persona&#10;&#10;Descripción generada automáticamente con confianza media">
            <a:extLst>
              <a:ext uri="{FF2B5EF4-FFF2-40B4-BE49-F238E27FC236}">
                <a16:creationId xmlns:a16="http://schemas.microsoft.com/office/drawing/2014/main" id="{9620BD64-583A-BDEE-DA33-92D66BDC4CEC}"/>
              </a:ext>
            </a:extLst>
          </p:cNvPr>
          <p:cNvPicPr>
            <a:picLocks noChangeAspect="1"/>
          </p:cNvPicPr>
          <p:nvPr/>
        </p:nvPicPr>
        <p:blipFill>
          <a:blip r:embed="rId2"/>
          <a:stretch>
            <a:fillRect/>
          </a:stretch>
        </p:blipFill>
        <p:spPr>
          <a:xfrm>
            <a:off x="10934700" y="5634318"/>
            <a:ext cx="1003084" cy="906119"/>
          </a:xfrm>
          <a:prstGeom prst="rect">
            <a:avLst/>
          </a:prstGeom>
        </p:spPr>
      </p:pic>
    </p:spTree>
    <p:extLst>
      <p:ext uri="{BB962C8B-B14F-4D97-AF65-F5344CB8AC3E}">
        <p14:creationId xmlns:p14="http://schemas.microsoft.com/office/powerpoint/2010/main" val="13059584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C358F235-FE0D-9656-5384-756FC77E6F26}"/>
              </a:ext>
            </a:extLst>
          </p:cNvPr>
          <p:cNvSpPr>
            <a:spLocks noGrp="1"/>
          </p:cNvSpPr>
          <p:nvPr>
            <p:ph idx="1"/>
          </p:nvPr>
        </p:nvSpPr>
        <p:spPr>
          <a:xfrm>
            <a:off x="913623" y="638757"/>
            <a:ext cx="5916661" cy="4351338"/>
          </a:xfrm>
        </p:spPr>
        <p:txBody>
          <a:bodyPr>
            <a:normAutofit fontScale="62500" lnSpcReduction="20000"/>
          </a:bodyPr>
          <a:lstStyle/>
          <a:p>
            <a:pPr marL="0" indent="0" algn="just">
              <a:lnSpc>
                <a:spcPct val="160000"/>
              </a:lnSpc>
              <a:buNone/>
            </a:pPr>
            <a:r>
              <a:rPr lang="es-ES_tradnl" sz="1900" dirty="0">
                <a:effectLst/>
                <a:latin typeface="Arial" panose="020B0604020202020204" pitchFamily="34" charset="0"/>
                <a:ea typeface="Calibri" panose="020F0502020204030204" pitchFamily="34" charset="0"/>
                <a:cs typeface="Times New Roman" panose="02020603050405020304" pitchFamily="18" charset="0"/>
              </a:rPr>
              <a:t>“Nos interesa ser un ejemplo a nivel local o municipal o regional con el trabajo que nosotros estamos haciendo dentro del predio. Sí es mucho trabajo […] de la parte educativa, por ejemplo, es bien difícil para las personas que siempre han sembrado con agroquímicos, llegar y tu decirle, “ya no los ocupe porque es malo”. Así no hacen caso. Por eso es importante demostrarlo con ejemplos. La gente que nos ha ido a visitar ha visto cómo sembramos, cómo cosechamos, cómo cuidamos las semillas, ellos se dan la idea de que sí se puede. Porque muchos dicen, “es que la milpa no me va a dar porque no estoy utilizando agroquímicos”. Nosotros sabemos que no es verdad. Al contrario, si tú cuidas tu tierra, que no tenga químicos, la tierra es más fértil. Eso no lo entiende la gente porque se ha arraigado con los agroquímicos […] Nuestra idea es enseñarle a la gente que sí se puede tener una buena producción. Nosotros hemos tenido buena producción, realmente es la tierra limpia la que produce los alimentos” </a:t>
            </a:r>
          </a:p>
          <a:p>
            <a:pPr algn="just"/>
            <a:endParaRPr lang="es-ES_tradnl" sz="1800" dirty="0">
              <a:latin typeface="Arial" panose="020B0604020202020204" pitchFamily="34" charset="0"/>
              <a:ea typeface="Calibri" panose="020F0502020204030204" pitchFamily="34" charset="0"/>
              <a:cs typeface="Times New Roman" panose="02020603050405020304" pitchFamily="18" charset="0"/>
            </a:endParaRPr>
          </a:p>
          <a:p>
            <a:pPr marL="0" indent="0" algn="r">
              <a:buNone/>
            </a:pPr>
            <a:r>
              <a:rPr lang="es-ES_tradnl" sz="1800" dirty="0">
                <a:effectLst/>
                <a:latin typeface="Arial" panose="020B0604020202020204" pitchFamily="34" charset="0"/>
                <a:ea typeface="Calibri" panose="020F0502020204030204" pitchFamily="34" charset="0"/>
                <a:cs typeface="Times New Roman" panose="02020603050405020304" pitchFamily="18" charset="0"/>
              </a:rPr>
              <a:t>(Entrevista a D. </a:t>
            </a:r>
            <a:r>
              <a:rPr lang="es-MX" sz="1800" dirty="0">
                <a:effectLst/>
                <a:latin typeface="Arial" panose="020B0604020202020204" pitchFamily="34" charset="0"/>
                <a:ea typeface="Calibri" panose="020F0502020204030204" pitchFamily="34" charset="0"/>
                <a:cs typeface="Times New Roman" panose="02020603050405020304" pitchFamily="18" charset="0"/>
              </a:rPr>
              <a:t>Integrante de la COA Apoyec, </a:t>
            </a:r>
            <a:r>
              <a:rPr lang="es-ES_tradnl" sz="1800" dirty="0">
                <a:effectLst/>
                <a:latin typeface="Arial" panose="020B0604020202020204" pitchFamily="34" charset="0"/>
                <a:ea typeface="Calibri" panose="020F0502020204030204" pitchFamily="34" charset="0"/>
                <a:cs typeface="Times New Roman" panose="02020603050405020304" pitchFamily="18" charset="0"/>
              </a:rPr>
              <a:t>abril, 2024).</a:t>
            </a: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s-MX" dirty="0"/>
          </a:p>
        </p:txBody>
      </p:sp>
      <p:pic>
        <p:nvPicPr>
          <p:cNvPr id="6" name="Imagen 5">
            <a:extLst>
              <a:ext uri="{FF2B5EF4-FFF2-40B4-BE49-F238E27FC236}">
                <a16:creationId xmlns:a16="http://schemas.microsoft.com/office/drawing/2014/main" id="{F6034ABF-C892-AAD6-2BBA-9AD6E36D0E08}"/>
              </a:ext>
            </a:extLst>
          </p:cNvPr>
          <p:cNvPicPr>
            <a:picLocks noChangeAspect="1"/>
          </p:cNvPicPr>
          <p:nvPr/>
        </p:nvPicPr>
        <p:blipFill>
          <a:blip r:embed="rId2"/>
          <a:stretch>
            <a:fillRect/>
          </a:stretch>
        </p:blipFill>
        <p:spPr>
          <a:xfrm>
            <a:off x="7823283" y="638757"/>
            <a:ext cx="3720324" cy="2790243"/>
          </a:xfrm>
          <a:prstGeom prst="rect">
            <a:avLst/>
          </a:prstGeom>
        </p:spPr>
      </p:pic>
      <p:pic>
        <p:nvPicPr>
          <p:cNvPr id="12" name="Imagen 11">
            <a:extLst>
              <a:ext uri="{FF2B5EF4-FFF2-40B4-BE49-F238E27FC236}">
                <a16:creationId xmlns:a16="http://schemas.microsoft.com/office/drawing/2014/main" id="{03B2B5D0-6982-2629-C617-835EA4C843FD}"/>
              </a:ext>
            </a:extLst>
          </p:cNvPr>
          <p:cNvPicPr>
            <a:picLocks noChangeAspect="1"/>
          </p:cNvPicPr>
          <p:nvPr/>
        </p:nvPicPr>
        <p:blipFill>
          <a:blip r:embed="rId3"/>
          <a:stretch>
            <a:fillRect/>
          </a:stretch>
        </p:blipFill>
        <p:spPr>
          <a:xfrm>
            <a:off x="7459111" y="3936060"/>
            <a:ext cx="1851177" cy="2468879"/>
          </a:xfrm>
          <a:prstGeom prst="rect">
            <a:avLst/>
          </a:prstGeom>
        </p:spPr>
      </p:pic>
      <p:pic>
        <p:nvPicPr>
          <p:cNvPr id="13" name="Imagen 12" descr="Una caricatura de una persona&#10;&#10;Descripción generada automáticamente con confianza media">
            <a:extLst>
              <a:ext uri="{FF2B5EF4-FFF2-40B4-BE49-F238E27FC236}">
                <a16:creationId xmlns:a16="http://schemas.microsoft.com/office/drawing/2014/main" id="{F80CF847-A967-71A2-3429-9095E7A1C028}"/>
              </a:ext>
            </a:extLst>
          </p:cNvPr>
          <p:cNvPicPr>
            <a:picLocks noChangeAspect="1"/>
          </p:cNvPicPr>
          <p:nvPr/>
        </p:nvPicPr>
        <p:blipFill>
          <a:blip r:embed="rId4"/>
          <a:stretch>
            <a:fillRect/>
          </a:stretch>
        </p:blipFill>
        <p:spPr>
          <a:xfrm>
            <a:off x="11093323" y="5951880"/>
            <a:ext cx="1003084" cy="906119"/>
          </a:xfrm>
          <a:prstGeom prst="rect">
            <a:avLst/>
          </a:prstGeom>
        </p:spPr>
      </p:pic>
      <p:sp>
        <p:nvSpPr>
          <p:cNvPr id="14" name="CuadroTexto 13">
            <a:extLst>
              <a:ext uri="{FF2B5EF4-FFF2-40B4-BE49-F238E27FC236}">
                <a16:creationId xmlns:a16="http://schemas.microsoft.com/office/drawing/2014/main" id="{FFE37CA5-6BAE-35BE-DF41-0434A9E76359}"/>
              </a:ext>
            </a:extLst>
          </p:cNvPr>
          <p:cNvSpPr txBox="1"/>
          <p:nvPr/>
        </p:nvSpPr>
        <p:spPr>
          <a:xfrm>
            <a:off x="9697293" y="4133249"/>
            <a:ext cx="2028306" cy="923330"/>
          </a:xfrm>
          <a:prstGeom prst="rect">
            <a:avLst/>
          </a:prstGeom>
          <a:noFill/>
        </p:spPr>
        <p:txBody>
          <a:bodyPr wrap="square" rtlCol="0">
            <a:spAutoFit/>
          </a:bodyPr>
          <a:lstStyle/>
          <a:p>
            <a:r>
              <a:rPr lang="es-MX" dirty="0"/>
              <a:t>Fotos tomadas por integrantes de la COA Apoyec</a:t>
            </a:r>
          </a:p>
        </p:txBody>
      </p:sp>
    </p:spTree>
    <p:extLst>
      <p:ext uri="{BB962C8B-B14F-4D97-AF65-F5344CB8AC3E}">
        <p14:creationId xmlns:p14="http://schemas.microsoft.com/office/powerpoint/2010/main" val="41262055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C277457A-0C9E-B8CD-014F-D99CCF97EEE8}"/>
              </a:ext>
            </a:extLst>
          </p:cNvPr>
          <p:cNvSpPr txBox="1"/>
          <p:nvPr/>
        </p:nvSpPr>
        <p:spPr>
          <a:xfrm>
            <a:off x="6234545" y="332464"/>
            <a:ext cx="5589162" cy="4350935"/>
          </a:xfrm>
          <a:prstGeom prst="rect">
            <a:avLst/>
          </a:prstGeom>
          <a:noFill/>
        </p:spPr>
        <p:txBody>
          <a:bodyPr wrap="square">
            <a:spAutoFit/>
          </a:bodyPr>
          <a:lstStyle/>
          <a:p>
            <a:pPr marL="449580" algn="just">
              <a:lnSpc>
                <a:spcPct val="150000"/>
              </a:lnSpc>
            </a:pPr>
            <a:r>
              <a:rPr lang="es-MX" sz="1400" dirty="0">
                <a:effectLst/>
                <a:latin typeface="Arial" panose="020B0604020202020204" pitchFamily="34" charset="0"/>
                <a:ea typeface="Calibri" panose="020F0502020204030204" pitchFamily="34" charset="0"/>
                <a:cs typeface="Times New Roman" panose="02020603050405020304" pitchFamily="18" charset="0"/>
              </a:rPr>
              <a:t>“Las mujeres siempre han sido muy activas en todos estos procesos, pero por la cuestión de la organización patriarcal, desde mi perspectiva, pienso que no podían llevar ellas el liderazgo, no porque no supieran, porque siempre han estado […] Las mujeres cuando están en el campo son activas porque ellas son las que hacen de comer a los trabajadores, pero también participan en cosas muy específicas, a veces en la siembra, a veces en el deshierbe, en cosas muy específicas, pero no les daban la oportunidad de tener el liderazgo</a:t>
            </a:r>
            <a:r>
              <a:rPr lang="es-MX" sz="1400" dirty="0">
                <a:latin typeface="Arial" panose="020B0604020202020204" pitchFamily="34" charset="0"/>
                <a:ea typeface="Calibri" panose="020F0502020204030204" pitchFamily="34" charset="0"/>
                <a:cs typeface="Times New Roman" panose="02020603050405020304" pitchFamily="18" charset="0"/>
              </a:rPr>
              <a:t>, p</a:t>
            </a:r>
            <a:r>
              <a:rPr lang="es-MX" sz="1400" dirty="0">
                <a:effectLst/>
                <a:latin typeface="Arial" panose="020B0604020202020204" pitchFamily="34" charset="0"/>
                <a:ea typeface="Calibri" panose="020F0502020204030204" pitchFamily="34" charset="0"/>
                <a:cs typeface="Times New Roman" panose="02020603050405020304" pitchFamily="18" charset="0"/>
              </a:rPr>
              <a:t>orque el liderazgo se lo daban a los hombres por esta falsa creencia de que ellos tenían mayor conocimiento”. </a:t>
            </a:r>
          </a:p>
          <a:p>
            <a:pPr marL="449580" algn="just">
              <a:lnSpc>
                <a:spcPct val="150000"/>
              </a:lnSpc>
            </a:pPr>
            <a:endParaRPr lang="es-MX" dirty="0">
              <a:latin typeface="Arial" panose="020B0604020202020204" pitchFamily="34" charset="0"/>
              <a:ea typeface="Calibri" panose="020F0502020204030204" pitchFamily="34" charset="0"/>
              <a:cs typeface="Times New Roman" panose="02020603050405020304" pitchFamily="18" charset="0"/>
            </a:endParaRPr>
          </a:p>
          <a:p>
            <a:pPr marL="449580" algn="r">
              <a:lnSpc>
                <a:spcPct val="150000"/>
              </a:lnSpc>
            </a:pPr>
            <a:r>
              <a:rPr lang="es-MX" sz="1400" dirty="0">
                <a:effectLst/>
                <a:latin typeface="Arial" panose="020B0604020202020204" pitchFamily="34" charset="0"/>
                <a:ea typeface="Calibri" panose="020F0502020204030204" pitchFamily="34" charset="0"/>
                <a:cs typeface="Times New Roman" panose="02020603050405020304" pitchFamily="18" charset="0"/>
              </a:rPr>
              <a:t>-(Entrevista a O. Integrante de la COA Apoyec, abril 2024)</a:t>
            </a:r>
            <a:endParaRPr lang="es-MX"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 name="Imagen 1">
            <a:extLst>
              <a:ext uri="{FF2B5EF4-FFF2-40B4-BE49-F238E27FC236}">
                <a16:creationId xmlns:a16="http://schemas.microsoft.com/office/drawing/2014/main" id="{07CF524E-CCBB-4279-B24E-2FF3185C00EB}"/>
              </a:ext>
            </a:extLst>
          </p:cNvPr>
          <p:cNvPicPr>
            <a:picLocks noChangeAspect="1"/>
          </p:cNvPicPr>
          <p:nvPr/>
        </p:nvPicPr>
        <p:blipFill>
          <a:blip r:embed="rId2"/>
          <a:stretch>
            <a:fillRect/>
          </a:stretch>
        </p:blipFill>
        <p:spPr>
          <a:xfrm>
            <a:off x="368293" y="332464"/>
            <a:ext cx="4562301" cy="3421726"/>
          </a:xfrm>
          <a:prstGeom prst="rect">
            <a:avLst/>
          </a:prstGeom>
        </p:spPr>
      </p:pic>
      <p:pic>
        <p:nvPicPr>
          <p:cNvPr id="3" name="Imagen 2">
            <a:extLst>
              <a:ext uri="{FF2B5EF4-FFF2-40B4-BE49-F238E27FC236}">
                <a16:creationId xmlns:a16="http://schemas.microsoft.com/office/drawing/2014/main" id="{A5821B3A-48FA-778D-EE7C-77B2A83BE128}"/>
              </a:ext>
            </a:extLst>
          </p:cNvPr>
          <p:cNvPicPr>
            <a:picLocks noChangeAspect="1"/>
          </p:cNvPicPr>
          <p:nvPr/>
        </p:nvPicPr>
        <p:blipFill>
          <a:blip r:embed="rId3"/>
          <a:stretch>
            <a:fillRect/>
          </a:stretch>
        </p:blipFill>
        <p:spPr>
          <a:xfrm>
            <a:off x="3226362" y="4039466"/>
            <a:ext cx="3408464" cy="2556348"/>
          </a:xfrm>
          <a:prstGeom prst="rect">
            <a:avLst/>
          </a:prstGeom>
        </p:spPr>
      </p:pic>
      <p:pic>
        <p:nvPicPr>
          <p:cNvPr id="4" name="Imagen 3" descr="Una caricatura de una persona&#10;&#10;Descripción generada automáticamente con confianza media">
            <a:extLst>
              <a:ext uri="{FF2B5EF4-FFF2-40B4-BE49-F238E27FC236}">
                <a16:creationId xmlns:a16="http://schemas.microsoft.com/office/drawing/2014/main" id="{6101C245-DC21-BCC6-1920-C14641607743}"/>
              </a:ext>
            </a:extLst>
          </p:cNvPr>
          <p:cNvPicPr>
            <a:picLocks noChangeAspect="1"/>
          </p:cNvPicPr>
          <p:nvPr/>
        </p:nvPicPr>
        <p:blipFill>
          <a:blip r:embed="rId4"/>
          <a:stretch>
            <a:fillRect/>
          </a:stretch>
        </p:blipFill>
        <p:spPr>
          <a:xfrm>
            <a:off x="11093323" y="5951880"/>
            <a:ext cx="1003084" cy="906119"/>
          </a:xfrm>
          <a:prstGeom prst="rect">
            <a:avLst/>
          </a:prstGeom>
        </p:spPr>
      </p:pic>
      <p:sp>
        <p:nvSpPr>
          <p:cNvPr id="6" name="CuadroTexto 5">
            <a:extLst>
              <a:ext uri="{FF2B5EF4-FFF2-40B4-BE49-F238E27FC236}">
                <a16:creationId xmlns:a16="http://schemas.microsoft.com/office/drawing/2014/main" id="{BFD07C38-49BC-CB39-BA3E-FFBF1B9A39EF}"/>
              </a:ext>
            </a:extLst>
          </p:cNvPr>
          <p:cNvSpPr txBox="1"/>
          <p:nvPr/>
        </p:nvSpPr>
        <p:spPr>
          <a:xfrm>
            <a:off x="621137" y="4855975"/>
            <a:ext cx="2028306" cy="923330"/>
          </a:xfrm>
          <a:prstGeom prst="rect">
            <a:avLst/>
          </a:prstGeom>
          <a:noFill/>
        </p:spPr>
        <p:txBody>
          <a:bodyPr wrap="square" rtlCol="0">
            <a:spAutoFit/>
          </a:bodyPr>
          <a:lstStyle/>
          <a:p>
            <a:r>
              <a:rPr lang="es-MX" dirty="0"/>
              <a:t>Fotos tomadas por integrantes de la COA Apoyec</a:t>
            </a:r>
          </a:p>
        </p:txBody>
      </p:sp>
    </p:spTree>
    <p:extLst>
      <p:ext uri="{BB962C8B-B14F-4D97-AF65-F5344CB8AC3E}">
        <p14:creationId xmlns:p14="http://schemas.microsoft.com/office/powerpoint/2010/main" val="14344382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5EF788E5-99A6-A074-EC72-698E58EED1E6}"/>
              </a:ext>
            </a:extLst>
          </p:cNvPr>
          <p:cNvSpPr>
            <a:spLocks noGrp="1"/>
          </p:cNvSpPr>
          <p:nvPr>
            <p:ph idx="1"/>
          </p:nvPr>
        </p:nvSpPr>
        <p:spPr>
          <a:xfrm>
            <a:off x="5188975" y="277044"/>
            <a:ext cx="6742471" cy="4351338"/>
          </a:xfrm>
        </p:spPr>
        <p:txBody>
          <a:bodyPr>
            <a:normAutofit/>
          </a:bodyPr>
          <a:lstStyle/>
          <a:p>
            <a:pPr marL="0" indent="0" algn="just">
              <a:lnSpc>
                <a:spcPct val="150000"/>
              </a:lnSpc>
              <a:buNone/>
            </a:pPr>
            <a:r>
              <a:rPr lang="es-ES" sz="1400" dirty="0">
                <a:effectLst/>
                <a:latin typeface="Arial" panose="020B0604020202020204" pitchFamily="34" charset="0"/>
                <a:ea typeface="Calibri" panose="020F0502020204030204" pitchFamily="34" charset="0"/>
                <a:cs typeface="Arial" panose="020B0604020202020204" pitchFamily="34" charset="0"/>
              </a:rPr>
              <a:t>“Tampoco somo tantos, pero la ventaja es que es multidisciplinario. A un compañero le gusta la parte de suelos, a otro compañero le gusta la parte de microbiología, a unos compañeros el tema de la botánica, </a:t>
            </a:r>
            <a:r>
              <a:rPr lang="es-ES" sz="1400" dirty="0">
                <a:latin typeface="Arial" panose="020B0604020202020204" pitchFamily="34" charset="0"/>
                <a:ea typeface="Calibri" panose="020F0502020204030204" pitchFamily="34" charset="0"/>
                <a:cs typeface="Arial" panose="020B0604020202020204" pitchFamily="34" charset="0"/>
              </a:rPr>
              <a:t>a otros</a:t>
            </a:r>
            <a:r>
              <a:rPr lang="es-ES" sz="1400" dirty="0">
                <a:effectLst/>
                <a:latin typeface="Arial" panose="020B0604020202020204" pitchFamily="34" charset="0"/>
                <a:ea typeface="Calibri" panose="020F0502020204030204" pitchFamily="34" charset="0"/>
                <a:cs typeface="Arial" panose="020B0604020202020204" pitchFamily="34" charset="0"/>
              </a:rPr>
              <a:t> tema de trabajos sociales con formaciones de grupos. Es una de las ventajas </a:t>
            </a:r>
            <a:r>
              <a:rPr lang="es-ES" sz="1400" i="1" dirty="0">
                <a:effectLst/>
                <a:latin typeface="Arial" panose="020B0604020202020204" pitchFamily="34" charset="0"/>
                <a:ea typeface="Calibri" panose="020F0502020204030204" pitchFamily="34" charset="0"/>
                <a:cs typeface="Arial" panose="020B0604020202020204" pitchFamily="34" charset="0"/>
              </a:rPr>
              <a:t>bien padre </a:t>
            </a:r>
            <a:r>
              <a:rPr lang="es-ES" sz="1400" dirty="0">
                <a:effectLst/>
                <a:latin typeface="Arial" panose="020B0604020202020204" pitchFamily="34" charset="0"/>
                <a:ea typeface="Calibri" panose="020F0502020204030204" pitchFamily="34" charset="0"/>
                <a:cs typeface="Arial" panose="020B0604020202020204" pitchFamily="34" charset="0"/>
              </a:rPr>
              <a:t>porque entre todos nos estamos apoyando para poder sacar este pequeño barquito a flote, y ahí vamos caminando” </a:t>
            </a:r>
          </a:p>
          <a:p>
            <a:pPr marL="0" indent="0" algn="just">
              <a:lnSpc>
                <a:spcPct val="150000"/>
              </a:lnSpc>
              <a:buNone/>
            </a:pPr>
            <a:endParaRPr lang="es-ES" sz="1400" dirty="0">
              <a:latin typeface="Arial" panose="020B0604020202020204" pitchFamily="34" charset="0"/>
              <a:cs typeface="Arial" panose="020B0604020202020204" pitchFamily="34" charset="0"/>
            </a:endParaRPr>
          </a:p>
          <a:p>
            <a:pPr marL="0" indent="0" algn="r">
              <a:lnSpc>
                <a:spcPct val="150000"/>
              </a:lnSpc>
              <a:buNone/>
            </a:pPr>
            <a:r>
              <a:rPr lang="es-ES" sz="1400" dirty="0">
                <a:effectLst/>
                <a:latin typeface="Arial" panose="020B0604020202020204" pitchFamily="34" charset="0"/>
                <a:ea typeface="Calibri" panose="020F0502020204030204" pitchFamily="34" charset="0"/>
                <a:cs typeface="Arial" panose="020B0604020202020204" pitchFamily="34" charset="0"/>
              </a:rPr>
              <a:t>(Entrevista a O. </a:t>
            </a:r>
            <a:r>
              <a:rPr lang="es-MX" sz="1400" dirty="0">
                <a:effectLst/>
                <a:latin typeface="Arial" panose="020B0604020202020204" pitchFamily="34" charset="0"/>
                <a:ea typeface="Calibri" panose="020F0502020204030204" pitchFamily="34" charset="0"/>
                <a:cs typeface="Arial" panose="020B0604020202020204" pitchFamily="34" charset="0"/>
              </a:rPr>
              <a:t>Integrante del Colectivo Trágame Tierra. Abril, </a:t>
            </a:r>
            <a:r>
              <a:rPr lang="es-ES" sz="1400" dirty="0">
                <a:effectLst/>
                <a:latin typeface="Arial" panose="020B0604020202020204" pitchFamily="34" charset="0"/>
                <a:ea typeface="Calibri" panose="020F0502020204030204" pitchFamily="34" charset="0"/>
                <a:cs typeface="Arial" panose="020B0604020202020204" pitchFamily="34" charset="0"/>
              </a:rPr>
              <a:t>2024)</a:t>
            </a:r>
            <a:endParaRPr lang="es-MX" sz="1400" dirty="0">
              <a:effectLst/>
              <a:latin typeface="Arial" panose="020B0604020202020204" pitchFamily="34" charset="0"/>
              <a:ea typeface="Calibri" panose="020F0502020204030204" pitchFamily="34" charset="0"/>
              <a:cs typeface="Arial" panose="020B0604020202020204" pitchFamily="34" charset="0"/>
            </a:endParaRPr>
          </a:p>
          <a:p>
            <a:pPr marL="0" indent="0" algn="just">
              <a:buNone/>
            </a:pPr>
            <a:endParaRPr lang="es-MX" sz="1400" dirty="0">
              <a:latin typeface="Arial" panose="020B0604020202020204" pitchFamily="34" charset="0"/>
              <a:cs typeface="Arial" panose="020B0604020202020204" pitchFamily="34" charset="0"/>
            </a:endParaRPr>
          </a:p>
        </p:txBody>
      </p:sp>
      <p:sp>
        <p:nvSpPr>
          <p:cNvPr id="7" name="CuadroTexto 6">
            <a:extLst>
              <a:ext uri="{FF2B5EF4-FFF2-40B4-BE49-F238E27FC236}">
                <a16:creationId xmlns:a16="http://schemas.microsoft.com/office/drawing/2014/main" id="{F7CC8DA1-42B1-93FF-1CC5-2FF0856C4EB0}"/>
              </a:ext>
            </a:extLst>
          </p:cNvPr>
          <p:cNvSpPr txBox="1"/>
          <p:nvPr/>
        </p:nvSpPr>
        <p:spPr>
          <a:xfrm>
            <a:off x="5644564" y="5758564"/>
            <a:ext cx="6098458" cy="369332"/>
          </a:xfrm>
          <a:prstGeom prst="rect">
            <a:avLst/>
          </a:prstGeom>
          <a:noFill/>
        </p:spPr>
        <p:txBody>
          <a:bodyPr wrap="square">
            <a:spAutoFit/>
          </a:bodyPr>
          <a:lstStyle/>
          <a:p>
            <a:r>
              <a:rPr lang="es-MX" sz="1800" dirty="0"/>
              <a:t>Foto tomada por el Colectivo Trágame Tierra</a:t>
            </a:r>
          </a:p>
        </p:txBody>
      </p:sp>
      <p:pic>
        <p:nvPicPr>
          <p:cNvPr id="2" name="Imagen 1" descr="Una caricatura de una persona&#10;&#10;Descripción generada automáticamente con confianza media">
            <a:extLst>
              <a:ext uri="{FF2B5EF4-FFF2-40B4-BE49-F238E27FC236}">
                <a16:creationId xmlns:a16="http://schemas.microsoft.com/office/drawing/2014/main" id="{E1CEB37A-B70A-BE01-26BC-024AF8F67FFC}"/>
              </a:ext>
            </a:extLst>
          </p:cNvPr>
          <p:cNvPicPr>
            <a:picLocks noChangeAspect="1"/>
          </p:cNvPicPr>
          <p:nvPr/>
        </p:nvPicPr>
        <p:blipFill>
          <a:blip r:embed="rId2"/>
          <a:stretch>
            <a:fillRect/>
          </a:stretch>
        </p:blipFill>
        <p:spPr>
          <a:xfrm>
            <a:off x="11188916" y="5943230"/>
            <a:ext cx="1003084" cy="906119"/>
          </a:xfrm>
          <a:prstGeom prst="rect">
            <a:avLst/>
          </a:prstGeom>
        </p:spPr>
      </p:pic>
      <p:sp>
        <p:nvSpPr>
          <p:cNvPr id="6" name="AutoShape 4">
            <a:extLst>
              <a:ext uri="{FF2B5EF4-FFF2-40B4-BE49-F238E27FC236}">
                <a16:creationId xmlns:a16="http://schemas.microsoft.com/office/drawing/2014/main" id="{FA9A2028-35DC-CC71-ABAE-CB53C26013EF}"/>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pic>
        <p:nvPicPr>
          <p:cNvPr id="8" name="Imagen 7">
            <a:extLst>
              <a:ext uri="{FF2B5EF4-FFF2-40B4-BE49-F238E27FC236}">
                <a16:creationId xmlns:a16="http://schemas.microsoft.com/office/drawing/2014/main" id="{094BBB18-C64C-E68C-DEE7-D680EDDEC37D}"/>
              </a:ext>
            </a:extLst>
          </p:cNvPr>
          <p:cNvPicPr>
            <a:picLocks noChangeAspect="1"/>
          </p:cNvPicPr>
          <p:nvPr/>
        </p:nvPicPr>
        <p:blipFill>
          <a:blip r:embed="rId3"/>
          <a:stretch>
            <a:fillRect/>
          </a:stretch>
        </p:blipFill>
        <p:spPr>
          <a:xfrm>
            <a:off x="289780" y="2767384"/>
            <a:ext cx="5166360" cy="3444240"/>
          </a:xfrm>
          <a:prstGeom prst="rect">
            <a:avLst/>
          </a:prstGeom>
        </p:spPr>
      </p:pic>
    </p:spTree>
    <p:extLst>
      <p:ext uri="{BB962C8B-B14F-4D97-AF65-F5344CB8AC3E}">
        <p14:creationId xmlns:p14="http://schemas.microsoft.com/office/powerpoint/2010/main" val="3974133583"/>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16485</TotalTime>
  <Words>1420</Words>
  <Application>Microsoft Macintosh PowerPoint</Application>
  <PresentationFormat>Panorámica</PresentationFormat>
  <Paragraphs>92</Paragraphs>
  <Slides>13</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13</vt:i4>
      </vt:variant>
    </vt:vector>
  </HeadingPairs>
  <TitlesOfParts>
    <vt:vector size="17" baseType="lpstr">
      <vt:lpstr>Arial</vt:lpstr>
      <vt:lpstr>Calibri</vt:lpstr>
      <vt:lpstr>Calibri Light</vt:lpstr>
      <vt:lpstr>Tema de Office</vt:lpstr>
      <vt:lpstr>Educación agroecológica: Formación de Sujetxs ambientales comunitarios para la transformación socioecológica en el estado de Guerrero, México. </vt:lpstr>
      <vt:lpstr>Introducción </vt:lpstr>
      <vt:lpstr>Métodos</vt:lpstr>
      <vt:lpstr>Resultados</vt:lpstr>
      <vt:lpstr>Sus estrategias pedagógicas buscan</vt:lpstr>
      <vt:lpstr>Sujetxs ambientales comunitarios</vt:lpstr>
      <vt:lpstr>Presentación de PowerPoint</vt:lpstr>
      <vt:lpstr>Presentación de PowerPoint</vt:lpstr>
      <vt:lpstr>Presentación de PowerPoint</vt:lpstr>
      <vt:lpstr>Presentación de PowerPoint</vt:lpstr>
      <vt:lpstr>A modo de cierre</vt:lpstr>
      <vt:lpstr>Presentación de PowerPoint</vt:lpstr>
      <vt:lpstr>Referencias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Educación agroecológica: Formación de Sujetxs ambientales comunitarios para la transformación socioecológica en el estado de Guerrero, México. </dc:title>
  <dc:creator>Microsoft Office User</dc:creator>
  <cp:lastModifiedBy>Microsoft Office User</cp:lastModifiedBy>
  <cp:revision>55</cp:revision>
  <dcterms:created xsi:type="dcterms:W3CDTF">2024-10-08T17:11:41Z</dcterms:created>
  <dcterms:modified xsi:type="dcterms:W3CDTF">2024-10-23T02:14:36Z</dcterms:modified>
</cp:coreProperties>
</file>