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2"/>
    <p:sldMasterId id="2147483677" r:id="rId3"/>
    <p:sldMasterId id="2147483690" r:id="rId4"/>
  </p:sldMasterIdLst>
  <p:notesMasterIdLst>
    <p:notesMasterId r:id="rId20"/>
  </p:notesMasterIdLst>
  <p:sldIdLst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Medium" panose="00000600000000000000" pitchFamily="2" charset="0"/>
      <p:regular r:id="rId25"/>
      <p:italic r:id="rId26"/>
    </p:embeddedFont>
    <p:embeddedFont>
      <p:font typeface="Raleway" pitchFamily="2" charset="0"/>
      <p:regular r:id="rId27"/>
      <p:bold r:id="rId28"/>
      <p:italic r:id="rId29"/>
      <p:boldItalic r:id="rId30"/>
    </p:embeddedFont>
    <p:embeddedFont>
      <p:font typeface="Trebuchet MS" panose="020B0603020202020204" pitchFamily="34" charset="0"/>
      <p:regular r:id="rId31"/>
      <p:bold r:id="rId32"/>
      <p:italic r:id="rId33"/>
      <p:boldItalic r:id="rId34"/>
    </p:embeddedFont>
    <p:embeddedFont>
      <p:font typeface="Wingdings 2" panose="05020102010507070707" pitchFamily="18" charset="2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iHkkcJmeXzEdDCos9kevw+NVkm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13CAD-3340-478B-9940-30F772E60EA1}" type="doc">
      <dgm:prSet loTypeId="urn:microsoft.com/office/officeart/2005/8/layout/vProcess5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AR"/>
        </a:p>
      </dgm:t>
    </dgm:pt>
    <dgm:pt modelId="{AAD1DDCB-EA6D-4A8D-A68F-8FBA47D46B7C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La experiencia se inscribe en una visión político-pedagógica, que permitió la construcción de estrategias adaptadas al contexto local y periurbano</a:t>
          </a:r>
          <a:endParaRPr lang="es-AR" dirty="0">
            <a:solidFill>
              <a:schemeClr val="tx1"/>
            </a:solidFill>
          </a:endParaRPr>
        </a:p>
      </dgm:t>
    </dgm:pt>
    <dgm:pt modelId="{C77CF856-851F-41CD-83D5-764EF7BD2538}" type="parTrans" cxnId="{595D134C-8EB9-4B69-8842-7601A3113275}">
      <dgm:prSet/>
      <dgm:spPr/>
      <dgm:t>
        <a:bodyPr/>
        <a:lstStyle/>
        <a:p>
          <a:endParaRPr lang="es-AR"/>
        </a:p>
      </dgm:t>
    </dgm:pt>
    <dgm:pt modelId="{2448B6AC-B6F6-4E6E-8331-C768558C113A}" type="sibTrans" cxnId="{595D134C-8EB9-4B69-8842-7601A3113275}">
      <dgm:prSet/>
      <dgm:spPr/>
      <dgm:t>
        <a:bodyPr/>
        <a:lstStyle/>
        <a:p>
          <a:endParaRPr lang="es-AR" dirty="0"/>
        </a:p>
      </dgm:t>
    </dgm:pt>
    <dgm:pt modelId="{E276DAA1-4D27-4885-A7EA-3877A657FB85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*La vinculación con la </a:t>
          </a:r>
          <a:r>
            <a:rPr lang="es-ES" dirty="0" err="1">
              <a:solidFill>
                <a:schemeClr val="tx1"/>
              </a:solidFill>
            </a:rPr>
            <a:t>CLAFySA</a:t>
          </a:r>
          <a:r>
            <a:rPr lang="es-ES" dirty="0">
              <a:solidFill>
                <a:schemeClr val="tx1"/>
              </a:solidFill>
            </a:rPr>
            <a:t> fue clave para acompañar emprendimientos productivos, incrementar la producción de alimentos y favorecer circuitos locales de comercialización.</a:t>
          </a:r>
          <a:endParaRPr lang="es-AR" dirty="0">
            <a:solidFill>
              <a:schemeClr val="tx1"/>
            </a:solidFill>
          </a:endParaRPr>
        </a:p>
      </dgm:t>
    </dgm:pt>
    <dgm:pt modelId="{B314549E-4C73-44B8-BCB0-31C224B33569}" type="parTrans" cxnId="{242C3E73-E5E5-4596-B81C-C955C1DB168C}">
      <dgm:prSet/>
      <dgm:spPr/>
      <dgm:t>
        <a:bodyPr/>
        <a:lstStyle/>
        <a:p>
          <a:endParaRPr lang="es-AR"/>
        </a:p>
      </dgm:t>
    </dgm:pt>
    <dgm:pt modelId="{6A1D9075-2FE2-49BD-8115-4874FE77F89D}" type="sibTrans" cxnId="{242C3E73-E5E5-4596-B81C-C955C1DB168C}">
      <dgm:prSet/>
      <dgm:spPr/>
      <dgm:t>
        <a:bodyPr/>
        <a:lstStyle/>
        <a:p>
          <a:endParaRPr lang="es-AR"/>
        </a:p>
      </dgm:t>
    </dgm:pt>
    <dgm:pt modelId="{8A66DDBA-BB4F-4A82-9200-002829D44FC3}">
      <dgm:prSet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*El enfoque agroecológico es una herramienta efectiva para mitigar la inseguridad alimentaria en contextos urbanos y periurbanos. </a:t>
          </a:r>
          <a:endParaRPr lang="es-AR" dirty="0">
            <a:solidFill>
              <a:schemeClr val="tx1"/>
            </a:solidFill>
          </a:endParaRPr>
        </a:p>
      </dgm:t>
    </dgm:pt>
    <dgm:pt modelId="{58AB5BCD-8532-4F58-9F03-71420B1F2F3B}" type="parTrans" cxnId="{1977D356-212B-47EB-9FEB-54AD802FF9E5}">
      <dgm:prSet/>
      <dgm:spPr/>
      <dgm:t>
        <a:bodyPr/>
        <a:lstStyle/>
        <a:p>
          <a:endParaRPr lang="es-AR"/>
        </a:p>
      </dgm:t>
    </dgm:pt>
    <dgm:pt modelId="{C26CCD3C-F662-4160-890A-75DEF66D9F12}" type="sibTrans" cxnId="{1977D356-212B-47EB-9FEB-54AD802FF9E5}">
      <dgm:prSet/>
      <dgm:spPr/>
      <dgm:t>
        <a:bodyPr/>
        <a:lstStyle/>
        <a:p>
          <a:endParaRPr lang="es-AR"/>
        </a:p>
      </dgm:t>
    </dgm:pt>
    <dgm:pt modelId="{FE881E22-8B94-429E-840E-F3DDE1F428A0}">
      <dgm:prSet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*Se identificaron impulsores propios del proceso que marcan el camino para que un mayor número de familias productoras de alimentos adopten la agroecología. </a:t>
          </a:r>
          <a:endParaRPr lang="es-AR" dirty="0">
            <a:solidFill>
              <a:schemeClr val="tx1"/>
            </a:solidFill>
          </a:endParaRPr>
        </a:p>
      </dgm:t>
    </dgm:pt>
    <dgm:pt modelId="{8A3FE396-3928-4A1A-87B1-E548A9A83FE5}" type="parTrans" cxnId="{BBAFF19D-7E1D-41A5-BD8C-E08879C5A3C8}">
      <dgm:prSet/>
      <dgm:spPr/>
      <dgm:t>
        <a:bodyPr/>
        <a:lstStyle/>
        <a:p>
          <a:endParaRPr lang="es-AR"/>
        </a:p>
      </dgm:t>
    </dgm:pt>
    <dgm:pt modelId="{B89D0024-1FDE-4781-9DD3-E360A413986A}" type="sibTrans" cxnId="{BBAFF19D-7E1D-41A5-BD8C-E08879C5A3C8}">
      <dgm:prSet/>
      <dgm:spPr/>
      <dgm:t>
        <a:bodyPr/>
        <a:lstStyle/>
        <a:p>
          <a:endParaRPr lang="es-AR"/>
        </a:p>
      </dgm:t>
    </dgm:pt>
    <dgm:pt modelId="{85166429-E8F8-4661-937A-08FDB9364713}">
      <dgm:prSet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Mayor interés y concientización por parte de la población consumidora sobre los circuitos de producción, distribución y consumo de los alimentos agroecológicos</a:t>
          </a:r>
          <a:endParaRPr lang="es-AR" dirty="0">
            <a:solidFill>
              <a:schemeClr val="tx1"/>
            </a:solidFill>
          </a:endParaRPr>
        </a:p>
      </dgm:t>
    </dgm:pt>
    <dgm:pt modelId="{506A7F4F-330B-431F-940C-6080845879FB}" type="parTrans" cxnId="{4807E3C2-D1E3-4691-8BC8-87430AE1D1F0}">
      <dgm:prSet/>
      <dgm:spPr/>
      <dgm:t>
        <a:bodyPr/>
        <a:lstStyle/>
        <a:p>
          <a:endParaRPr lang="es-AR"/>
        </a:p>
      </dgm:t>
    </dgm:pt>
    <dgm:pt modelId="{BA66317F-8B5A-425A-92FD-88F6BB7AC263}" type="sibTrans" cxnId="{4807E3C2-D1E3-4691-8BC8-87430AE1D1F0}">
      <dgm:prSet/>
      <dgm:spPr/>
      <dgm:t>
        <a:bodyPr/>
        <a:lstStyle/>
        <a:p>
          <a:endParaRPr lang="es-AR"/>
        </a:p>
      </dgm:t>
    </dgm:pt>
    <dgm:pt modelId="{85575DBD-BAD7-4FE0-8C33-79F026EE6772}" type="pres">
      <dgm:prSet presAssocID="{E2913CAD-3340-478B-9940-30F772E60EA1}" presName="outerComposite" presStyleCnt="0">
        <dgm:presLayoutVars>
          <dgm:chMax val="5"/>
          <dgm:dir/>
          <dgm:resizeHandles val="exact"/>
        </dgm:presLayoutVars>
      </dgm:prSet>
      <dgm:spPr/>
    </dgm:pt>
    <dgm:pt modelId="{6E02B893-99E5-4B35-936C-AF1F62ED8D1F}" type="pres">
      <dgm:prSet presAssocID="{E2913CAD-3340-478B-9940-30F772E60EA1}" presName="dummyMaxCanvas" presStyleCnt="0">
        <dgm:presLayoutVars/>
      </dgm:prSet>
      <dgm:spPr/>
    </dgm:pt>
    <dgm:pt modelId="{7C1FA61B-C02D-4F32-B082-2CD589085D58}" type="pres">
      <dgm:prSet presAssocID="{E2913CAD-3340-478B-9940-30F772E60EA1}" presName="FiveNodes_1" presStyleLbl="node1" presStyleIdx="0" presStyleCnt="5" custLinFactNeighborX="23184" custLinFactNeighborY="6901">
        <dgm:presLayoutVars>
          <dgm:bulletEnabled val="1"/>
        </dgm:presLayoutVars>
      </dgm:prSet>
      <dgm:spPr/>
    </dgm:pt>
    <dgm:pt modelId="{8EA4D564-C956-40DD-BE0C-7836BB0A9438}" type="pres">
      <dgm:prSet presAssocID="{E2913CAD-3340-478B-9940-30F772E60EA1}" presName="FiveNodes_2" presStyleLbl="node1" presStyleIdx="1" presStyleCnt="5" custLinFactNeighborX="6543" custLinFactNeighborY="-3475">
        <dgm:presLayoutVars>
          <dgm:bulletEnabled val="1"/>
        </dgm:presLayoutVars>
      </dgm:prSet>
      <dgm:spPr/>
    </dgm:pt>
    <dgm:pt modelId="{B35C860D-F8A8-4AE6-BB92-3838139FAAEF}" type="pres">
      <dgm:prSet presAssocID="{E2913CAD-3340-478B-9940-30F772E60EA1}" presName="FiveNodes_3" presStyleLbl="node1" presStyleIdx="2" presStyleCnt="5" custLinFactNeighborX="9141" custLinFactNeighborY="-49">
        <dgm:presLayoutVars>
          <dgm:bulletEnabled val="1"/>
        </dgm:presLayoutVars>
      </dgm:prSet>
      <dgm:spPr/>
    </dgm:pt>
    <dgm:pt modelId="{A88E072C-C62C-4214-9035-8365F7DACC46}" type="pres">
      <dgm:prSet presAssocID="{E2913CAD-3340-478B-9940-30F772E60EA1}" presName="FiveNodes_4" presStyleLbl="node1" presStyleIdx="3" presStyleCnt="5" custLinFactNeighborX="-5631" custLinFactNeighborY="3377">
        <dgm:presLayoutVars>
          <dgm:bulletEnabled val="1"/>
        </dgm:presLayoutVars>
      </dgm:prSet>
      <dgm:spPr/>
    </dgm:pt>
    <dgm:pt modelId="{845694A9-9343-4452-9B1B-902203BBB5C2}" type="pres">
      <dgm:prSet presAssocID="{E2913CAD-3340-478B-9940-30F772E60EA1}" presName="FiveNodes_5" presStyleLbl="node1" presStyleIdx="4" presStyleCnt="5" custLinFactNeighborX="-4903">
        <dgm:presLayoutVars>
          <dgm:bulletEnabled val="1"/>
        </dgm:presLayoutVars>
      </dgm:prSet>
      <dgm:spPr/>
    </dgm:pt>
    <dgm:pt modelId="{6FAB9CFC-6769-4F0D-B293-DA6F5340E6A3}" type="pres">
      <dgm:prSet presAssocID="{E2913CAD-3340-478B-9940-30F772E60EA1}" presName="FiveConn_1-2" presStyleLbl="fgAccFollowNode1" presStyleIdx="0" presStyleCnt="4" custAng="16200000" custLinFactX="-473824" custLinFactNeighborX="-500000" custLinFactNeighborY="-69927">
        <dgm:presLayoutVars>
          <dgm:bulletEnabled val="1"/>
        </dgm:presLayoutVars>
      </dgm:prSet>
      <dgm:spPr/>
    </dgm:pt>
    <dgm:pt modelId="{BB0DA76D-CDC6-4470-ABFE-7AD849C54267}" type="pres">
      <dgm:prSet presAssocID="{E2913CAD-3340-478B-9940-30F772E60EA1}" presName="FiveConn_2-3" presStyleLbl="fgAccFollowNode1" presStyleIdx="1" presStyleCnt="4" custAng="16200000" custLinFactX="-526433" custLinFactY="100000" custLinFactNeighborX="-600000" custLinFactNeighborY="164462">
        <dgm:presLayoutVars>
          <dgm:bulletEnabled val="1"/>
        </dgm:presLayoutVars>
      </dgm:prSet>
      <dgm:spPr/>
    </dgm:pt>
    <dgm:pt modelId="{10698C03-2BDF-4BE3-8FE6-E4BD324C5E7D}" type="pres">
      <dgm:prSet presAssocID="{E2913CAD-3340-478B-9940-30F772E60EA1}" presName="FiveConn_3-4" presStyleLbl="fgAccFollowNode1" presStyleIdx="2" presStyleCnt="4" custAng="16200000" custLinFactX="-600000" custLinFactY="-100000" custLinFactNeighborX="-624699" custLinFactNeighborY="-158540">
        <dgm:presLayoutVars>
          <dgm:bulletEnabled val="1"/>
        </dgm:presLayoutVars>
      </dgm:prSet>
      <dgm:spPr/>
    </dgm:pt>
    <dgm:pt modelId="{933E98EF-F5DB-43C3-98F4-499062362FC8}" type="pres">
      <dgm:prSet presAssocID="{E2913CAD-3340-478B-9940-30F772E60EA1}" presName="FiveConn_4-5" presStyleLbl="fgAccFollowNode1" presStyleIdx="3" presStyleCnt="4" custAng="16200000" custLinFactX="-600000" custLinFactY="-100000" custLinFactNeighborX="-640551" custLinFactNeighborY="-154978">
        <dgm:presLayoutVars>
          <dgm:bulletEnabled val="1"/>
        </dgm:presLayoutVars>
      </dgm:prSet>
      <dgm:spPr/>
    </dgm:pt>
    <dgm:pt modelId="{877DEC07-A73F-4AE0-8F5F-696931E405D0}" type="pres">
      <dgm:prSet presAssocID="{E2913CAD-3340-478B-9940-30F772E60EA1}" presName="FiveNodes_1_text" presStyleLbl="node1" presStyleIdx="4" presStyleCnt="5">
        <dgm:presLayoutVars>
          <dgm:bulletEnabled val="1"/>
        </dgm:presLayoutVars>
      </dgm:prSet>
      <dgm:spPr/>
    </dgm:pt>
    <dgm:pt modelId="{1AA68DFC-C256-4BD9-859D-0518D0C70D1F}" type="pres">
      <dgm:prSet presAssocID="{E2913CAD-3340-478B-9940-30F772E60EA1}" presName="FiveNodes_2_text" presStyleLbl="node1" presStyleIdx="4" presStyleCnt="5">
        <dgm:presLayoutVars>
          <dgm:bulletEnabled val="1"/>
        </dgm:presLayoutVars>
      </dgm:prSet>
      <dgm:spPr/>
    </dgm:pt>
    <dgm:pt modelId="{2962738A-453F-4C48-966D-4D374A181B44}" type="pres">
      <dgm:prSet presAssocID="{E2913CAD-3340-478B-9940-30F772E60EA1}" presName="FiveNodes_3_text" presStyleLbl="node1" presStyleIdx="4" presStyleCnt="5">
        <dgm:presLayoutVars>
          <dgm:bulletEnabled val="1"/>
        </dgm:presLayoutVars>
      </dgm:prSet>
      <dgm:spPr/>
    </dgm:pt>
    <dgm:pt modelId="{DA56F433-E289-4623-A301-405B2634412F}" type="pres">
      <dgm:prSet presAssocID="{E2913CAD-3340-478B-9940-30F772E60EA1}" presName="FiveNodes_4_text" presStyleLbl="node1" presStyleIdx="4" presStyleCnt="5">
        <dgm:presLayoutVars>
          <dgm:bulletEnabled val="1"/>
        </dgm:presLayoutVars>
      </dgm:prSet>
      <dgm:spPr/>
    </dgm:pt>
    <dgm:pt modelId="{6EE21339-92C1-4BCF-865F-9D1146874767}" type="pres">
      <dgm:prSet presAssocID="{E2913CAD-3340-478B-9940-30F772E60EA1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119BA32-51A1-459F-AD18-41A970D393FB}" type="presOf" srcId="{FE881E22-8B94-429E-840E-F3DDE1F428A0}" destId="{DA56F433-E289-4623-A301-405B2634412F}" srcOrd="1" destOrd="0" presId="urn:microsoft.com/office/officeart/2005/8/layout/vProcess5"/>
    <dgm:cxn modelId="{31EF6339-7D07-4F05-85E9-A198DB5F78AC}" type="presOf" srcId="{85166429-E8F8-4661-937A-08FDB9364713}" destId="{845694A9-9343-4452-9B1B-902203BBB5C2}" srcOrd="0" destOrd="0" presId="urn:microsoft.com/office/officeart/2005/8/layout/vProcess5"/>
    <dgm:cxn modelId="{FA5EEB5D-3355-47B8-9DFF-F7A1C551F546}" type="presOf" srcId="{8A66DDBA-BB4F-4A82-9200-002829D44FC3}" destId="{2962738A-453F-4C48-966D-4D374A181B44}" srcOrd="1" destOrd="0" presId="urn:microsoft.com/office/officeart/2005/8/layout/vProcess5"/>
    <dgm:cxn modelId="{3749B948-D735-4183-B82D-E67F006DFD0F}" type="presOf" srcId="{E276DAA1-4D27-4885-A7EA-3877A657FB85}" destId="{8EA4D564-C956-40DD-BE0C-7836BB0A9438}" srcOrd="0" destOrd="0" presId="urn:microsoft.com/office/officeart/2005/8/layout/vProcess5"/>
    <dgm:cxn modelId="{595D134C-8EB9-4B69-8842-7601A3113275}" srcId="{E2913CAD-3340-478B-9940-30F772E60EA1}" destId="{AAD1DDCB-EA6D-4A8D-A68F-8FBA47D46B7C}" srcOrd="0" destOrd="0" parTransId="{C77CF856-851F-41CD-83D5-764EF7BD2538}" sibTransId="{2448B6AC-B6F6-4E6E-8331-C768558C113A}"/>
    <dgm:cxn modelId="{E5757C51-DAC9-48A4-8E07-6A2B1A2B939B}" type="presOf" srcId="{E276DAA1-4D27-4885-A7EA-3877A657FB85}" destId="{1AA68DFC-C256-4BD9-859D-0518D0C70D1F}" srcOrd="1" destOrd="0" presId="urn:microsoft.com/office/officeart/2005/8/layout/vProcess5"/>
    <dgm:cxn modelId="{242C3E73-E5E5-4596-B81C-C955C1DB168C}" srcId="{E2913CAD-3340-478B-9940-30F772E60EA1}" destId="{E276DAA1-4D27-4885-A7EA-3877A657FB85}" srcOrd="1" destOrd="0" parTransId="{B314549E-4C73-44B8-BCB0-31C224B33569}" sibTransId="{6A1D9075-2FE2-49BD-8115-4874FE77F89D}"/>
    <dgm:cxn modelId="{1977D356-212B-47EB-9FEB-54AD802FF9E5}" srcId="{E2913CAD-3340-478B-9940-30F772E60EA1}" destId="{8A66DDBA-BB4F-4A82-9200-002829D44FC3}" srcOrd="2" destOrd="0" parTransId="{58AB5BCD-8532-4F58-9F03-71420B1F2F3B}" sibTransId="{C26CCD3C-F662-4160-890A-75DEF66D9F12}"/>
    <dgm:cxn modelId="{5F8E6558-BDDC-47C1-AAC2-C9CBAA5E4E36}" type="presOf" srcId="{E2913CAD-3340-478B-9940-30F772E60EA1}" destId="{85575DBD-BAD7-4FE0-8C33-79F026EE6772}" srcOrd="0" destOrd="0" presId="urn:microsoft.com/office/officeart/2005/8/layout/vProcess5"/>
    <dgm:cxn modelId="{BBAFF19D-7E1D-41A5-BD8C-E08879C5A3C8}" srcId="{E2913CAD-3340-478B-9940-30F772E60EA1}" destId="{FE881E22-8B94-429E-840E-F3DDE1F428A0}" srcOrd="3" destOrd="0" parTransId="{8A3FE396-3928-4A1A-87B1-E548A9A83FE5}" sibTransId="{B89D0024-1FDE-4781-9DD3-E360A413986A}"/>
    <dgm:cxn modelId="{54DD04A5-1090-4032-833C-1F8E8B5E42DC}" type="presOf" srcId="{6A1D9075-2FE2-49BD-8115-4874FE77F89D}" destId="{BB0DA76D-CDC6-4470-ABFE-7AD849C54267}" srcOrd="0" destOrd="0" presId="urn:microsoft.com/office/officeart/2005/8/layout/vProcess5"/>
    <dgm:cxn modelId="{B18FD0AD-0F7D-4F9F-8DC8-59F9AE533C72}" type="presOf" srcId="{85166429-E8F8-4661-937A-08FDB9364713}" destId="{6EE21339-92C1-4BCF-865F-9D1146874767}" srcOrd="1" destOrd="0" presId="urn:microsoft.com/office/officeart/2005/8/layout/vProcess5"/>
    <dgm:cxn modelId="{CA64A4B4-4FAA-4F5F-B1DD-BA3466DEF28D}" type="presOf" srcId="{B89D0024-1FDE-4781-9DD3-E360A413986A}" destId="{933E98EF-F5DB-43C3-98F4-499062362FC8}" srcOrd="0" destOrd="0" presId="urn:microsoft.com/office/officeart/2005/8/layout/vProcess5"/>
    <dgm:cxn modelId="{CF063ABF-85F8-40B6-BA6D-01F74A660291}" type="presOf" srcId="{FE881E22-8B94-429E-840E-F3DDE1F428A0}" destId="{A88E072C-C62C-4214-9035-8365F7DACC46}" srcOrd="0" destOrd="0" presId="urn:microsoft.com/office/officeart/2005/8/layout/vProcess5"/>
    <dgm:cxn modelId="{4807E3C2-D1E3-4691-8BC8-87430AE1D1F0}" srcId="{E2913CAD-3340-478B-9940-30F772E60EA1}" destId="{85166429-E8F8-4661-937A-08FDB9364713}" srcOrd="4" destOrd="0" parTransId="{506A7F4F-330B-431F-940C-6080845879FB}" sibTransId="{BA66317F-8B5A-425A-92FD-88F6BB7AC263}"/>
    <dgm:cxn modelId="{B1BF20C6-3EB3-4A63-827B-9B03C8C37EB6}" type="presOf" srcId="{AAD1DDCB-EA6D-4A8D-A68F-8FBA47D46B7C}" destId="{7C1FA61B-C02D-4F32-B082-2CD589085D58}" srcOrd="0" destOrd="0" presId="urn:microsoft.com/office/officeart/2005/8/layout/vProcess5"/>
    <dgm:cxn modelId="{E56B25D7-86BE-47E5-80C0-A61ED8AD9661}" type="presOf" srcId="{2448B6AC-B6F6-4E6E-8331-C768558C113A}" destId="{6FAB9CFC-6769-4F0D-B293-DA6F5340E6A3}" srcOrd="0" destOrd="0" presId="urn:microsoft.com/office/officeart/2005/8/layout/vProcess5"/>
    <dgm:cxn modelId="{9C2379D7-991D-448D-8DE5-F7EF5918F569}" type="presOf" srcId="{C26CCD3C-F662-4160-890A-75DEF66D9F12}" destId="{10698C03-2BDF-4BE3-8FE6-E4BD324C5E7D}" srcOrd="0" destOrd="0" presId="urn:microsoft.com/office/officeart/2005/8/layout/vProcess5"/>
    <dgm:cxn modelId="{ADFDA6EF-7F7A-40F3-AC88-55FE9400813E}" type="presOf" srcId="{AAD1DDCB-EA6D-4A8D-A68F-8FBA47D46B7C}" destId="{877DEC07-A73F-4AE0-8F5F-696931E405D0}" srcOrd="1" destOrd="0" presId="urn:microsoft.com/office/officeart/2005/8/layout/vProcess5"/>
    <dgm:cxn modelId="{BF12DDF7-3BC2-4F41-A80D-CACBBE0B45C1}" type="presOf" srcId="{8A66DDBA-BB4F-4A82-9200-002829D44FC3}" destId="{B35C860D-F8A8-4AE6-BB92-3838139FAAEF}" srcOrd="0" destOrd="0" presId="urn:microsoft.com/office/officeart/2005/8/layout/vProcess5"/>
    <dgm:cxn modelId="{70085532-30AE-4217-8BCF-0FE4CA9B833D}" type="presParOf" srcId="{85575DBD-BAD7-4FE0-8C33-79F026EE6772}" destId="{6E02B893-99E5-4B35-936C-AF1F62ED8D1F}" srcOrd="0" destOrd="0" presId="urn:microsoft.com/office/officeart/2005/8/layout/vProcess5"/>
    <dgm:cxn modelId="{2F89C234-3954-4EF4-8C64-71D5124CFBBD}" type="presParOf" srcId="{85575DBD-BAD7-4FE0-8C33-79F026EE6772}" destId="{7C1FA61B-C02D-4F32-B082-2CD589085D58}" srcOrd="1" destOrd="0" presId="urn:microsoft.com/office/officeart/2005/8/layout/vProcess5"/>
    <dgm:cxn modelId="{008D72D7-57CE-42FB-B954-D5D133FEEFD7}" type="presParOf" srcId="{85575DBD-BAD7-4FE0-8C33-79F026EE6772}" destId="{8EA4D564-C956-40DD-BE0C-7836BB0A9438}" srcOrd="2" destOrd="0" presId="urn:microsoft.com/office/officeart/2005/8/layout/vProcess5"/>
    <dgm:cxn modelId="{A9E17C49-A1B6-4D09-A7CB-D5E3387344D6}" type="presParOf" srcId="{85575DBD-BAD7-4FE0-8C33-79F026EE6772}" destId="{B35C860D-F8A8-4AE6-BB92-3838139FAAEF}" srcOrd="3" destOrd="0" presId="urn:microsoft.com/office/officeart/2005/8/layout/vProcess5"/>
    <dgm:cxn modelId="{B66A96BF-3E26-4850-827C-598BEC1C8F50}" type="presParOf" srcId="{85575DBD-BAD7-4FE0-8C33-79F026EE6772}" destId="{A88E072C-C62C-4214-9035-8365F7DACC46}" srcOrd="4" destOrd="0" presId="urn:microsoft.com/office/officeart/2005/8/layout/vProcess5"/>
    <dgm:cxn modelId="{B4208F26-D12E-444E-9C6A-C02DC3D67E54}" type="presParOf" srcId="{85575DBD-BAD7-4FE0-8C33-79F026EE6772}" destId="{845694A9-9343-4452-9B1B-902203BBB5C2}" srcOrd="5" destOrd="0" presId="urn:microsoft.com/office/officeart/2005/8/layout/vProcess5"/>
    <dgm:cxn modelId="{1C20468E-B06C-4734-ADAC-7ADBA23F72F2}" type="presParOf" srcId="{85575DBD-BAD7-4FE0-8C33-79F026EE6772}" destId="{6FAB9CFC-6769-4F0D-B293-DA6F5340E6A3}" srcOrd="6" destOrd="0" presId="urn:microsoft.com/office/officeart/2005/8/layout/vProcess5"/>
    <dgm:cxn modelId="{B0DAA4EF-BE02-4326-BE22-DD25A1B1D97C}" type="presParOf" srcId="{85575DBD-BAD7-4FE0-8C33-79F026EE6772}" destId="{BB0DA76D-CDC6-4470-ABFE-7AD849C54267}" srcOrd="7" destOrd="0" presId="urn:microsoft.com/office/officeart/2005/8/layout/vProcess5"/>
    <dgm:cxn modelId="{F8F68F3F-10BD-4D3B-B356-093097FE03C1}" type="presParOf" srcId="{85575DBD-BAD7-4FE0-8C33-79F026EE6772}" destId="{10698C03-2BDF-4BE3-8FE6-E4BD324C5E7D}" srcOrd="8" destOrd="0" presId="urn:microsoft.com/office/officeart/2005/8/layout/vProcess5"/>
    <dgm:cxn modelId="{C5A785CA-8EEF-40C9-B8CE-ED6A19BACB0D}" type="presParOf" srcId="{85575DBD-BAD7-4FE0-8C33-79F026EE6772}" destId="{933E98EF-F5DB-43C3-98F4-499062362FC8}" srcOrd="9" destOrd="0" presId="urn:microsoft.com/office/officeart/2005/8/layout/vProcess5"/>
    <dgm:cxn modelId="{214AE480-4C1D-4BAF-97FF-6A05511C05C5}" type="presParOf" srcId="{85575DBD-BAD7-4FE0-8C33-79F026EE6772}" destId="{877DEC07-A73F-4AE0-8F5F-696931E405D0}" srcOrd="10" destOrd="0" presId="urn:microsoft.com/office/officeart/2005/8/layout/vProcess5"/>
    <dgm:cxn modelId="{749C8D70-015B-4A06-92DB-24E9557235DA}" type="presParOf" srcId="{85575DBD-BAD7-4FE0-8C33-79F026EE6772}" destId="{1AA68DFC-C256-4BD9-859D-0518D0C70D1F}" srcOrd="11" destOrd="0" presId="urn:microsoft.com/office/officeart/2005/8/layout/vProcess5"/>
    <dgm:cxn modelId="{5CA9FF04-5E2F-4868-813D-40836C59B946}" type="presParOf" srcId="{85575DBD-BAD7-4FE0-8C33-79F026EE6772}" destId="{2962738A-453F-4C48-966D-4D374A181B44}" srcOrd="12" destOrd="0" presId="urn:microsoft.com/office/officeart/2005/8/layout/vProcess5"/>
    <dgm:cxn modelId="{BE7E0DB0-F8BA-44FB-9290-7A3BCCD408A6}" type="presParOf" srcId="{85575DBD-BAD7-4FE0-8C33-79F026EE6772}" destId="{DA56F433-E289-4623-A301-405B2634412F}" srcOrd="13" destOrd="0" presId="urn:microsoft.com/office/officeart/2005/8/layout/vProcess5"/>
    <dgm:cxn modelId="{36B8533B-D482-4471-BB17-1AC47646FE8F}" type="presParOf" srcId="{85575DBD-BAD7-4FE0-8C33-79F026EE6772}" destId="{6EE21339-92C1-4BCF-865F-9D114687476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FA61B-C02D-4F32-B082-2CD589085D58}">
      <dsp:nvSpPr>
        <dsp:cNvPr id="0" name=""/>
        <dsp:cNvSpPr/>
      </dsp:nvSpPr>
      <dsp:spPr>
        <a:xfrm>
          <a:off x="1872179" y="72009"/>
          <a:ext cx="8075308" cy="10434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chemeClr val="tx1"/>
              </a:solidFill>
            </a:rPr>
            <a:t>La experiencia se inscribe en una visión político-pedagógica, que permitió la construcción de estrategias adaptadas al contexto local y periurbano</a:t>
          </a:r>
          <a:endParaRPr lang="es-AR" sz="1900" kern="1200" dirty="0">
            <a:solidFill>
              <a:schemeClr val="tx1"/>
            </a:solidFill>
          </a:endParaRPr>
        </a:p>
      </dsp:txBody>
      <dsp:txXfrm>
        <a:off x="1902741" y="102571"/>
        <a:ext cx="6827244" cy="982339"/>
      </dsp:txXfrm>
    </dsp:sp>
    <dsp:sp modelId="{8EA4D564-C956-40DD-BE0C-7836BB0A9438}">
      <dsp:nvSpPr>
        <dsp:cNvPr id="0" name=""/>
        <dsp:cNvSpPr/>
      </dsp:nvSpPr>
      <dsp:spPr>
        <a:xfrm>
          <a:off x="1131393" y="1152128"/>
          <a:ext cx="8075308" cy="10434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chemeClr val="tx1"/>
              </a:solidFill>
            </a:rPr>
            <a:t>*La vinculación con la </a:t>
          </a:r>
          <a:r>
            <a:rPr lang="es-ES" sz="1900" kern="1200" dirty="0" err="1">
              <a:solidFill>
                <a:schemeClr val="tx1"/>
              </a:solidFill>
            </a:rPr>
            <a:t>CLAFySA</a:t>
          </a:r>
          <a:r>
            <a:rPr lang="es-ES" sz="1900" kern="1200" dirty="0">
              <a:solidFill>
                <a:schemeClr val="tx1"/>
              </a:solidFill>
            </a:rPr>
            <a:t> fue clave para acompañar emprendimientos productivos, incrementar la producción de alimentos y favorecer circuitos locales de comercialización.</a:t>
          </a:r>
          <a:endParaRPr lang="es-AR" sz="1900" kern="1200" dirty="0">
            <a:solidFill>
              <a:schemeClr val="tx1"/>
            </a:solidFill>
          </a:endParaRPr>
        </a:p>
      </dsp:txBody>
      <dsp:txXfrm>
        <a:off x="1161955" y="1182690"/>
        <a:ext cx="6732906" cy="982339"/>
      </dsp:txXfrm>
    </dsp:sp>
    <dsp:sp modelId="{B35C860D-F8A8-4AE6-BB92-3838139FAAEF}">
      <dsp:nvSpPr>
        <dsp:cNvPr id="0" name=""/>
        <dsp:cNvSpPr/>
      </dsp:nvSpPr>
      <dsp:spPr>
        <a:xfrm>
          <a:off x="1944216" y="2376265"/>
          <a:ext cx="8075308" cy="10434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chemeClr val="tx1"/>
              </a:solidFill>
            </a:rPr>
            <a:t>*El enfoque agroecológico es una herramienta efectiva para mitigar la inseguridad alimentaria en contextos urbanos y periurbanos. </a:t>
          </a:r>
          <a:endParaRPr lang="es-AR" sz="1900" kern="1200" dirty="0">
            <a:solidFill>
              <a:schemeClr val="tx1"/>
            </a:solidFill>
          </a:endParaRPr>
        </a:p>
      </dsp:txBody>
      <dsp:txXfrm>
        <a:off x="1974778" y="2406827"/>
        <a:ext cx="6732906" cy="982339"/>
      </dsp:txXfrm>
    </dsp:sp>
    <dsp:sp modelId="{A88E072C-C62C-4214-9035-8365F7DACC46}">
      <dsp:nvSpPr>
        <dsp:cNvPr id="0" name=""/>
        <dsp:cNvSpPr/>
      </dsp:nvSpPr>
      <dsp:spPr>
        <a:xfrm>
          <a:off x="1354358" y="3600403"/>
          <a:ext cx="8075308" cy="10434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chemeClr val="tx1"/>
              </a:solidFill>
            </a:rPr>
            <a:t>*Se identificaron impulsores propios del proceso que marcan el camino para que un mayor número de familias productoras de alimentos adopten la agroecología. </a:t>
          </a:r>
          <a:endParaRPr lang="es-AR" sz="1900" kern="1200" dirty="0">
            <a:solidFill>
              <a:schemeClr val="tx1"/>
            </a:solidFill>
          </a:endParaRPr>
        </a:p>
      </dsp:txBody>
      <dsp:txXfrm>
        <a:off x="1384920" y="3630965"/>
        <a:ext cx="6732906" cy="982339"/>
      </dsp:txXfrm>
    </dsp:sp>
    <dsp:sp modelId="{845694A9-9343-4452-9B1B-902203BBB5C2}">
      <dsp:nvSpPr>
        <dsp:cNvPr id="0" name=""/>
        <dsp:cNvSpPr/>
      </dsp:nvSpPr>
      <dsp:spPr>
        <a:xfrm>
          <a:off x="2016172" y="4753553"/>
          <a:ext cx="8075308" cy="10434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chemeClr val="tx1"/>
              </a:solidFill>
            </a:rPr>
            <a:t>Mayor interés y concientización por parte de la población consumidora sobre los circuitos de producción, distribución y consumo de los alimentos agroecológicos</a:t>
          </a:r>
          <a:endParaRPr lang="es-AR" sz="1900" kern="1200" dirty="0">
            <a:solidFill>
              <a:schemeClr val="tx1"/>
            </a:solidFill>
          </a:endParaRPr>
        </a:p>
      </dsp:txBody>
      <dsp:txXfrm>
        <a:off x="2046734" y="4784115"/>
        <a:ext cx="6732906" cy="982339"/>
      </dsp:txXfrm>
    </dsp:sp>
    <dsp:sp modelId="{6FAB9CFC-6769-4F0D-B293-DA6F5340E6A3}">
      <dsp:nvSpPr>
        <dsp:cNvPr id="0" name=""/>
        <dsp:cNvSpPr/>
      </dsp:nvSpPr>
      <dsp:spPr>
        <a:xfrm rot="16200000">
          <a:off x="792086" y="288027"/>
          <a:ext cx="678250" cy="67825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3200" kern="1200" dirty="0"/>
        </a:p>
      </dsp:txBody>
      <dsp:txXfrm>
        <a:off x="860759" y="371961"/>
        <a:ext cx="373038" cy="510383"/>
      </dsp:txXfrm>
    </dsp:sp>
    <dsp:sp modelId="{BB0DA76D-CDC6-4470-ABFE-7AD849C54267}">
      <dsp:nvSpPr>
        <dsp:cNvPr id="0" name=""/>
        <dsp:cNvSpPr/>
      </dsp:nvSpPr>
      <dsp:spPr>
        <a:xfrm rot="16200000">
          <a:off x="360040" y="3744412"/>
          <a:ext cx="678250" cy="67825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3200" kern="1200"/>
        </a:p>
      </dsp:txBody>
      <dsp:txXfrm>
        <a:off x="428713" y="3828346"/>
        <a:ext cx="373038" cy="510383"/>
      </dsp:txXfrm>
    </dsp:sp>
    <dsp:sp modelId="{10698C03-2BDF-4BE3-8FE6-E4BD324C5E7D}">
      <dsp:nvSpPr>
        <dsp:cNvPr id="0" name=""/>
        <dsp:cNvSpPr/>
      </dsp:nvSpPr>
      <dsp:spPr>
        <a:xfrm rot="16200000">
          <a:off x="296576" y="1368143"/>
          <a:ext cx="678250" cy="67825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3200" kern="1200"/>
        </a:p>
      </dsp:txBody>
      <dsp:txXfrm>
        <a:off x="365249" y="1452077"/>
        <a:ext cx="373038" cy="510383"/>
      </dsp:txXfrm>
    </dsp:sp>
    <dsp:sp modelId="{933E98EF-F5DB-43C3-98F4-499062362FC8}">
      <dsp:nvSpPr>
        <dsp:cNvPr id="0" name=""/>
        <dsp:cNvSpPr/>
      </dsp:nvSpPr>
      <dsp:spPr>
        <a:xfrm rot="16200000">
          <a:off x="792086" y="2592285"/>
          <a:ext cx="678250" cy="67825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3200" kern="1200"/>
        </a:p>
      </dsp:txBody>
      <dsp:txXfrm>
        <a:off x="860759" y="2676219"/>
        <a:ext cx="373038" cy="5103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95744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9fca200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9fca200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b1a85a42385f3e4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1b1a85a42385f3e4_4"/>
          <p:cNvSpPr txBox="1">
            <a:spLocks noGrp="1"/>
          </p:cNvSpPr>
          <p:nvPr>
            <p:ph type="subTitle" idx="1"/>
          </p:nvPr>
        </p:nvSpPr>
        <p:spPr>
          <a:xfrm>
            <a:off x="415603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1b1a85a42385f3e4_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1a85a42385f3e4_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1b1a85a42385f3e4_4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1b1a85a42385f3e4_45"/>
          <p:cNvSpPr txBox="1">
            <a:spLocks noGrp="1"/>
          </p:cNvSpPr>
          <p:nvPr>
            <p:ph type="dt" idx="10"/>
          </p:nvPr>
        </p:nvSpPr>
        <p:spPr>
          <a:xfrm>
            <a:off x="1097283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1b1a85a42385f3e4_4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b1a85a42385f3e4_45"/>
          <p:cNvSpPr txBox="1">
            <a:spLocks noGrp="1"/>
          </p:cNvSpPr>
          <p:nvPr>
            <p:ph type="sldNum" idx="12"/>
          </p:nvPr>
        </p:nvSpPr>
        <p:spPr>
          <a:xfrm>
            <a:off x="9900459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b1a85a42385f3e4_51"/>
          <p:cNvSpPr/>
          <p:nvPr/>
        </p:nvSpPr>
        <p:spPr>
          <a:xfrm>
            <a:off x="19" y="0"/>
            <a:ext cx="4050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1b1a85a42385f3e4_51"/>
          <p:cNvSpPr/>
          <p:nvPr/>
        </p:nvSpPr>
        <p:spPr>
          <a:xfrm>
            <a:off x="4040071" y="0"/>
            <a:ext cx="63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1b1a85a42385f3e4_5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b1a85a42385f3e4_51"/>
          <p:cNvSpPr txBox="1">
            <a:spLocks noGrp="1"/>
          </p:cNvSpPr>
          <p:nvPr>
            <p:ph type="body" idx="1"/>
          </p:nvPr>
        </p:nvSpPr>
        <p:spPr>
          <a:xfrm>
            <a:off x="4800603" y="731520"/>
            <a:ext cx="6492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g1b1a85a42385f3e4_51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g1b1a85a42385f3e4_5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1b1a85a42385f3e4_51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1b1a85a42385f3e4_51"/>
          <p:cNvSpPr txBox="1">
            <a:spLocks noGrp="1"/>
          </p:cNvSpPr>
          <p:nvPr>
            <p:ph type="sldNum" idx="12"/>
          </p:nvPr>
        </p:nvSpPr>
        <p:spPr>
          <a:xfrm>
            <a:off x="9900459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b1a85a42385f3e4_60"/>
          <p:cNvSpPr/>
          <p:nvPr/>
        </p:nvSpPr>
        <p:spPr>
          <a:xfrm>
            <a:off x="3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1b1a85a42385f3e4_60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1b1a85a42385f3e4_6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b1a85a42385f3e4_6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2000" cy="4915200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70" name="Google Shape;70;g1b1a85a42385f3e4_60"/>
          <p:cNvSpPr txBox="1">
            <a:spLocks noGrp="1"/>
          </p:cNvSpPr>
          <p:nvPr>
            <p:ph type="body" idx="1"/>
          </p:nvPr>
        </p:nvSpPr>
        <p:spPr>
          <a:xfrm>
            <a:off x="1097283" y="5907024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g1b1a85a42385f3e4_60"/>
          <p:cNvSpPr txBox="1">
            <a:spLocks noGrp="1"/>
          </p:cNvSpPr>
          <p:nvPr>
            <p:ph type="dt" idx="10"/>
          </p:nvPr>
        </p:nvSpPr>
        <p:spPr>
          <a:xfrm>
            <a:off x="1097283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1b1a85a42385f3e4_6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1b1a85a42385f3e4_60"/>
          <p:cNvSpPr txBox="1">
            <a:spLocks noGrp="1"/>
          </p:cNvSpPr>
          <p:nvPr>
            <p:ph type="sldNum" idx="12"/>
          </p:nvPr>
        </p:nvSpPr>
        <p:spPr>
          <a:xfrm>
            <a:off x="9900459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1a85a42385f3e4_6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b1a85a42385f3e4_69"/>
          <p:cNvSpPr txBox="1">
            <a:spLocks noGrp="1"/>
          </p:cNvSpPr>
          <p:nvPr>
            <p:ph type="body" idx="1"/>
          </p:nvPr>
        </p:nvSpPr>
        <p:spPr>
          <a:xfrm>
            <a:off x="1097279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g1b1a85a42385f3e4_69"/>
          <p:cNvSpPr txBox="1">
            <a:spLocks noGrp="1"/>
          </p:cNvSpPr>
          <p:nvPr>
            <p:ph type="body" idx="2"/>
          </p:nvPr>
        </p:nvSpPr>
        <p:spPr>
          <a:xfrm>
            <a:off x="6217923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1b1a85a42385f3e4_69"/>
          <p:cNvSpPr txBox="1">
            <a:spLocks noGrp="1"/>
          </p:cNvSpPr>
          <p:nvPr>
            <p:ph type="dt" idx="10"/>
          </p:nvPr>
        </p:nvSpPr>
        <p:spPr>
          <a:xfrm>
            <a:off x="1097283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1b1a85a42385f3e4_6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b1a85a42385f3e4_69"/>
          <p:cNvSpPr txBox="1">
            <a:spLocks noGrp="1"/>
          </p:cNvSpPr>
          <p:nvPr>
            <p:ph type="sldNum" idx="12"/>
          </p:nvPr>
        </p:nvSpPr>
        <p:spPr>
          <a:xfrm>
            <a:off x="9900459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1" name="30 Marcador de fecha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2401" y="2821840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22401" y="1905015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571744" y="1600206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b1a85a42385f3e4_15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b1a85a42385f3e4_15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1b1a85a42385f3e4_15"/>
          <p:cNvSpPr txBox="1">
            <a:spLocks noGrp="1"/>
          </p:cNvSpPr>
          <p:nvPr>
            <p:ph type="body" idx="2"/>
          </p:nvPr>
        </p:nvSpPr>
        <p:spPr>
          <a:xfrm>
            <a:off x="64432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1b1a85a42385f3e4_1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rot="21240000">
            <a:off x="797299" y="1004683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 rot="21420000">
            <a:off x="795611" y="998831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  <p:sp>
        <p:nvSpPr>
          <p:cNvPr id="10" name="9 Marcador de posición de imagen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737600" y="274970"/>
            <a:ext cx="2032000" cy="5851525"/>
          </a:xfrm>
        </p:spPr>
        <p:txBody>
          <a:bodyPr vert="eaVert" anchor="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b1a85a42385f3e4_11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b1a85a42385f3e4_11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1b1a85a42385f3e4_1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1" name="30 Marcador de fecha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2401" y="2821840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22401" y="1905013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571744" y="1600206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b1a85a42385f3e4_20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b1a85a42385f3e4_2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rot="21240000">
            <a:off x="797299" y="1004681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 rot="21420000">
            <a:off x="795611" y="99882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  <p:sp>
        <p:nvSpPr>
          <p:cNvPr id="10" name="9 Marcador de posición de imagen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737600" y="274968"/>
            <a:ext cx="2032000" cy="5851525"/>
          </a:xfrm>
        </p:spPr>
        <p:txBody>
          <a:bodyPr vert="eaVert" anchor="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b1a85a42385f3e4_15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b1a85a42385f3e4_15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1b1a85a42385f3e4_15"/>
          <p:cNvSpPr txBox="1">
            <a:spLocks noGrp="1"/>
          </p:cNvSpPr>
          <p:nvPr>
            <p:ph type="body" idx="2"/>
          </p:nvPr>
        </p:nvSpPr>
        <p:spPr>
          <a:xfrm>
            <a:off x="64432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1b1a85a42385f3e4_1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1" name="30 Marcador de fecha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b1a85a42385f3e4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1b1a85a42385f3e4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1b1a85a42385f3e4_2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  <p:sp>
        <p:nvSpPr>
          <p:cNvPr id="10" name="9 Marcador de posición de imagen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/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b1a85a42385f3e4_11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b1a85a42385f3e4_11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1b1a85a42385f3e4_1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b1a85a42385f3e4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1b1a85a42385f3e4_2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b1a85a42385f3e4_15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b1a85a42385f3e4_15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1b1a85a42385f3e4_15"/>
          <p:cNvSpPr txBox="1">
            <a:spLocks noGrp="1"/>
          </p:cNvSpPr>
          <p:nvPr>
            <p:ph type="body" idx="2"/>
          </p:nvPr>
        </p:nvSpPr>
        <p:spPr>
          <a:xfrm>
            <a:off x="6443203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1b1a85a42385f3e4_1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b1a85a42385f3e4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1b1a85a42385f3e4_30"/>
          <p:cNvSpPr txBox="1">
            <a:spLocks noGrp="1"/>
          </p:cNvSpPr>
          <p:nvPr>
            <p:ph type="title"/>
          </p:nvPr>
        </p:nvSpPr>
        <p:spPr>
          <a:xfrm>
            <a:off x="354003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1b1a85a42385f3e4_30"/>
          <p:cNvSpPr txBox="1">
            <a:spLocks noGrp="1"/>
          </p:cNvSpPr>
          <p:nvPr>
            <p:ph type="subTitle" idx="1"/>
          </p:nvPr>
        </p:nvSpPr>
        <p:spPr>
          <a:xfrm>
            <a:off x="354003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1b1a85a42385f3e4_30"/>
          <p:cNvSpPr txBox="1">
            <a:spLocks noGrp="1"/>
          </p:cNvSpPr>
          <p:nvPr>
            <p:ph type="body" idx="2"/>
          </p:nvPr>
        </p:nvSpPr>
        <p:spPr>
          <a:xfrm>
            <a:off x="6586003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1b1a85a42385f3e4_3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b1a85a42385f3e4_36"/>
          <p:cNvSpPr txBox="1">
            <a:spLocks noGrp="1"/>
          </p:cNvSpPr>
          <p:nvPr>
            <p:ph type="body" idx="1"/>
          </p:nvPr>
        </p:nvSpPr>
        <p:spPr>
          <a:xfrm>
            <a:off x="415603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1b1a85a42385f3e4_3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b1a85a42385f3e4_39"/>
          <p:cNvSpPr txBox="1">
            <a:spLocks noGrp="1"/>
          </p:cNvSpPr>
          <p:nvPr>
            <p:ph type="title" hasCustomPrompt="1"/>
          </p:nvPr>
        </p:nvSpPr>
        <p:spPr>
          <a:xfrm>
            <a:off x="415603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1b1a85a42385f3e4_39"/>
          <p:cNvSpPr txBox="1">
            <a:spLocks noGrp="1"/>
          </p:cNvSpPr>
          <p:nvPr>
            <p:ph type="body" idx="1"/>
          </p:nvPr>
        </p:nvSpPr>
        <p:spPr>
          <a:xfrm>
            <a:off x="415603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1b1a85a42385f3e4_3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b1a85a42385f3e4_4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b1a85a42385f3e4_0"/>
          <p:cNvSpPr txBox="1">
            <a:spLocks noGrp="1"/>
          </p:cNvSpPr>
          <p:nvPr>
            <p:ph type="title"/>
          </p:nvPr>
        </p:nvSpPr>
        <p:spPr>
          <a:xfrm>
            <a:off x="415603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1b1a85a42385f3e4_0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1b1a85a42385f3e4_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1" name="30 Marcador de texto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27" name="26 Marcador de fecha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1" name="30 Marcador de texto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27" name="26 Marcador de fecha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5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1" name="30 Marcador de texto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27" name="26 Marcador de fecha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10/22/2024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9fca20012_0_10"/>
          <p:cNvSpPr txBox="1">
            <a:spLocks noGrp="1"/>
          </p:cNvSpPr>
          <p:nvPr>
            <p:ph type="ctrTitle"/>
          </p:nvPr>
        </p:nvSpPr>
        <p:spPr>
          <a:xfrm>
            <a:off x="0" y="116632"/>
            <a:ext cx="12000656" cy="328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s-MX" sz="4000" b="1" dirty="0">
                <a:latin typeface="Montserrat Medium" panose="00000600000000000000" pitchFamily="2" charset="0"/>
                <a:ea typeface="Times New Roman"/>
                <a:cs typeface="Arial" panose="020B0604020202020204" pitchFamily="34" charset="0"/>
              </a:rPr>
              <a:t>Estrategias territoriales para el escalonamiento de la agroecología </a:t>
            </a:r>
            <a:br>
              <a:rPr lang="es-MX" sz="4000" b="1" dirty="0">
                <a:latin typeface="Montserrat Medium" panose="00000600000000000000" pitchFamily="2" charset="0"/>
                <a:ea typeface="Times New Roman"/>
                <a:cs typeface="Arial" panose="020B0604020202020204" pitchFamily="34" charset="0"/>
              </a:rPr>
            </a:br>
            <a:r>
              <a:rPr lang="es-MX" sz="4000" b="1" dirty="0">
                <a:latin typeface="Montserrat Medium" panose="00000600000000000000" pitchFamily="2" charset="0"/>
                <a:ea typeface="Times New Roman"/>
                <a:cs typeface="Arial" panose="020B0604020202020204" pitchFamily="34" charset="0"/>
              </a:rPr>
              <a:t>en el distrito Presidente Perón, Buenos Aires, Argentina</a:t>
            </a:r>
            <a:br>
              <a:rPr lang="es-AR" sz="4000" b="1" dirty="0">
                <a:latin typeface="Montserrat Medium" panose="00000600000000000000" pitchFamily="2" charset="0"/>
                <a:ea typeface="Times New Roman"/>
                <a:cs typeface="Arial" panose="020B0604020202020204" pitchFamily="34" charset="0"/>
              </a:rPr>
            </a:br>
            <a:endParaRPr sz="381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" name="Google Shape;86;g309fca20012_0_10"/>
          <p:cNvSpPr txBox="1"/>
          <p:nvPr/>
        </p:nvSpPr>
        <p:spPr>
          <a:xfrm>
            <a:off x="6600056" y="4437112"/>
            <a:ext cx="5201700" cy="521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PY" sz="2511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Por: Stella Maris </a:t>
            </a:r>
            <a:r>
              <a:rPr lang="es-PY" sz="2511" b="1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Mangione</a:t>
            </a:r>
            <a:endParaRPr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1">
            <a:extLst>
              <a:ext uri="{FF2B5EF4-FFF2-40B4-BE49-F238E27FC236}">
                <a16:creationId xmlns:a16="http://schemas.microsoft.com/office/drawing/2014/main" id="{6896F107-F930-AA2D-A574-85AE7DE6E13F}"/>
              </a:ext>
            </a:extLst>
          </p:cNvPr>
          <p:cNvSpPr/>
          <p:nvPr/>
        </p:nvSpPr>
        <p:spPr>
          <a:xfrm>
            <a:off x="48764" y="1196752"/>
            <a:ext cx="6512759" cy="30148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MX" sz="280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60;p13">
            <a:extLst>
              <a:ext uri="{FF2B5EF4-FFF2-40B4-BE49-F238E27FC236}">
                <a16:creationId xmlns:a16="http://schemas.microsoft.com/office/drawing/2014/main" id="{7D647E78-E1B0-4C1A-7F43-C5DC3B114FFA}"/>
              </a:ext>
            </a:extLst>
          </p:cNvPr>
          <p:cNvGrpSpPr/>
          <p:nvPr/>
        </p:nvGrpSpPr>
        <p:grpSpPr>
          <a:xfrm>
            <a:off x="191344" y="283538"/>
            <a:ext cx="10297143" cy="625182"/>
            <a:chOff x="14814094" y="326559"/>
            <a:chExt cx="2885486" cy="661820"/>
          </a:xfrm>
        </p:grpSpPr>
        <p:sp>
          <p:nvSpPr>
            <p:cNvPr id="8" name="Google Shape;61;p13">
              <a:extLst>
                <a:ext uri="{FF2B5EF4-FFF2-40B4-BE49-F238E27FC236}">
                  <a16:creationId xmlns:a16="http://schemas.microsoft.com/office/drawing/2014/main" id="{2A74E02D-61AC-A78C-53ED-2FBE33E80321}"/>
                </a:ext>
              </a:extLst>
            </p:cNvPr>
            <p:cNvSpPr/>
            <p:nvPr/>
          </p:nvSpPr>
          <p:spPr>
            <a:xfrm>
              <a:off x="14843880" y="326559"/>
              <a:ext cx="2855700" cy="628800"/>
            </a:xfrm>
            <a:prstGeom prst="roundRect">
              <a:avLst>
                <a:gd name="adj" fmla="val 50000"/>
              </a:avLst>
            </a:prstGeom>
            <a:solidFill>
              <a:srgbClr val="D83833"/>
            </a:solidFill>
            <a:ln>
              <a:noFill/>
            </a:ln>
          </p:spPr>
          <p:txBody>
            <a:bodyPr spcFirstLastPara="1" wrap="square" lIns="88171" tIns="88171" rIns="88171" bIns="88171" anchor="ctr" anchorCtr="0">
              <a:noAutofit/>
            </a:bodyPr>
            <a:lstStyle/>
            <a:p>
              <a:pPr algn="ctr"/>
              <a:endParaRPr sz="1351"/>
            </a:p>
          </p:txBody>
        </p:sp>
        <p:sp>
          <p:nvSpPr>
            <p:cNvPr id="9" name="Google Shape;62;p13">
              <a:extLst>
                <a:ext uri="{FF2B5EF4-FFF2-40B4-BE49-F238E27FC236}">
                  <a16:creationId xmlns:a16="http://schemas.microsoft.com/office/drawing/2014/main" id="{85CFED26-4971-B210-70CA-C9D19633DF55}"/>
                </a:ext>
              </a:extLst>
            </p:cNvPr>
            <p:cNvSpPr txBox="1"/>
            <p:nvPr/>
          </p:nvSpPr>
          <p:spPr>
            <a:xfrm>
              <a:off x="14814094" y="345709"/>
              <a:ext cx="2790340" cy="6426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171" tIns="88171" rIns="88171" bIns="88171" anchor="t" anchorCtr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328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Articulación con políticas agroalimentaria</a:t>
              </a:r>
              <a:endParaRPr sz="1351" b="1" dirty="0">
                <a:solidFill>
                  <a:schemeClr val="lt1"/>
                </a:solidFill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525" y="1052736"/>
            <a:ext cx="5616623" cy="528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8D10C77-2797-289F-B9AE-AF984A73A42A}"/>
              </a:ext>
            </a:extLst>
          </p:cNvPr>
          <p:cNvSpPr txBox="1"/>
          <p:nvPr/>
        </p:nvSpPr>
        <p:spPr>
          <a:xfrm>
            <a:off x="80395" y="1355019"/>
            <a:ext cx="64811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Montserrat Medium" panose="00000600000000000000" pitchFamily="2" charset="0"/>
                <a:cs typeface="Arial" panose="020B0604020202020204" pitchFamily="34" charset="0"/>
              </a:rPr>
              <a:t>Visibilizar en el distrito la Agricultura Familiar, se facilitaron políticas públicas provinciales y nacionales con enfoque territorial. </a:t>
            </a:r>
          </a:p>
          <a:p>
            <a:pPr algn="just"/>
            <a:endParaRPr lang="es-ES" sz="2000" dirty="0">
              <a:latin typeface="Montserrat Medium" panose="000006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ES" sz="2000" dirty="0">
                <a:latin typeface="Montserrat Medium" panose="00000600000000000000" pitchFamily="2" charset="0"/>
                <a:cs typeface="Arial" panose="020B0604020202020204" pitchFamily="34" charset="0"/>
              </a:rPr>
              <a:t>Los programas fueron direccionados al fortalecimiento de las familias productoras hoy conformadas como grupo “Saberes y Sabores de la tierra” y familias de las organizaciones sociales. 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C8DFA9F-0325-30F9-6D47-B71A123D5394}"/>
              </a:ext>
            </a:extLst>
          </p:cNvPr>
          <p:cNvSpPr txBox="1"/>
          <p:nvPr/>
        </p:nvSpPr>
        <p:spPr>
          <a:xfrm>
            <a:off x="269942" y="5014706"/>
            <a:ext cx="61020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Programa Cambio Rural (Ministerio de Agricultura de la Nación) </a:t>
            </a:r>
          </a:p>
          <a:p>
            <a:pPr algn="just"/>
            <a:r>
              <a:rPr lang="es-MX" sz="2000" dirty="0"/>
              <a:t>Programa Pro-Huerta (Ministerio de Salud y Desarrollo Social de la Nación-INTA).</a:t>
            </a:r>
            <a:endParaRPr lang="es-AR" sz="2000" dirty="0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41D48D55-32F7-4E8B-BFD6-3AC0FDF11FC0}"/>
              </a:ext>
            </a:extLst>
          </p:cNvPr>
          <p:cNvSpPr/>
          <p:nvPr/>
        </p:nvSpPr>
        <p:spPr>
          <a:xfrm>
            <a:off x="2889062" y="4270206"/>
            <a:ext cx="720080" cy="3829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18217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1">
            <a:extLst>
              <a:ext uri="{FF2B5EF4-FFF2-40B4-BE49-F238E27FC236}">
                <a16:creationId xmlns:a16="http://schemas.microsoft.com/office/drawing/2014/main" id="{6896F107-F930-AA2D-A574-85AE7DE6E13F}"/>
              </a:ext>
            </a:extLst>
          </p:cNvPr>
          <p:cNvSpPr/>
          <p:nvPr/>
        </p:nvSpPr>
        <p:spPr>
          <a:xfrm>
            <a:off x="16328" y="5146875"/>
            <a:ext cx="6216040" cy="16003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MX" sz="280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60;p13">
            <a:extLst>
              <a:ext uri="{FF2B5EF4-FFF2-40B4-BE49-F238E27FC236}">
                <a16:creationId xmlns:a16="http://schemas.microsoft.com/office/drawing/2014/main" id="{7D647E78-E1B0-4C1A-7F43-C5DC3B114FFA}"/>
              </a:ext>
            </a:extLst>
          </p:cNvPr>
          <p:cNvGrpSpPr/>
          <p:nvPr/>
        </p:nvGrpSpPr>
        <p:grpSpPr>
          <a:xfrm>
            <a:off x="0" y="200337"/>
            <a:ext cx="10776520" cy="625182"/>
            <a:chOff x="14814094" y="326559"/>
            <a:chExt cx="2885486" cy="661820"/>
          </a:xfrm>
        </p:grpSpPr>
        <p:sp>
          <p:nvSpPr>
            <p:cNvPr id="8" name="Google Shape;61;p13">
              <a:extLst>
                <a:ext uri="{FF2B5EF4-FFF2-40B4-BE49-F238E27FC236}">
                  <a16:creationId xmlns:a16="http://schemas.microsoft.com/office/drawing/2014/main" id="{2A74E02D-61AC-A78C-53ED-2FBE33E80321}"/>
                </a:ext>
              </a:extLst>
            </p:cNvPr>
            <p:cNvSpPr/>
            <p:nvPr/>
          </p:nvSpPr>
          <p:spPr>
            <a:xfrm>
              <a:off x="14843880" y="326559"/>
              <a:ext cx="2855700" cy="628800"/>
            </a:xfrm>
            <a:prstGeom prst="roundRect">
              <a:avLst>
                <a:gd name="adj" fmla="val 50000"/>
              </a:avLst>
            </a:prstGeom>
            <a:solidFill>
              <a:srgbClr val="D83833"/>
            </a:solidFill>
            <a:ln>
              <a:noFill/>
            </a:ln>
          </p:spPr>
          <p:txBody>
            <a:bodyPr spcFirstLastPara="1" wrap="square" lIns="88171" tIns="88171" rIns="88171" bIns="88171" anchor="ctr" anchorCtr="0">
              <a:noAutofit/>
            </a:bodyPr>
            <a:lstStyle/>
            <a:p>
              <a:pPr algn="ctr"/>
              <a:endParaRPr sz="1351"/>
            </a:p>
          </p:txBody>
        </p:sp>
        <p:sp>
          <p:nvSpPr>
            <p:cNvPr id="9" name="Google Shape;62;p13">
              <a:extLst>
                <a:ext uri="{FF2B5EF4-FFF2-40B4-BE49-F238E27FC236}">
                  <a16:creationId xmlns:a16="http://schemas.microsoft.com/office/drawing/2014/main" id="{85CFED26-4971-B210-70CA-C9D19633DF55}"/>
                </a:ext>
              </a:extLst>
            </p:cNvPr>
            <p:cNvSpPr txBox="1"/>
            <p:nvPr/>
          </p:nvSpPr>
          <p:spPr>
            <a:xfrm>
              <a:off x="14814094" y="345709"/>
              <a:ext cx="2790340" cy="6426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171" tIns="88171" rIns="88171" bIns="88171" anchor="t" anchorCtr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328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Vinculación con el ámbito académico</a:t>
              </a: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836712"/>
            <a:ext cx="5365540" cy="403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" y="859930"/>
            <a:ext cx="5373822" cy="403036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FF9CFA0-C106-E353-08DB-FBFA26DDB857}"/>
              </a:ext>
            </a:extLst>
          </p:cNvPr>
          <p:cNvSpPr txBox="1"/>
          <p:nvPr/>
        </p:nvSpPr>
        <p:spPr>
          <a:xfrm>
            <a:off x="111243" y="5421123"/>
            <a:ext cx="6097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>
                <a:latin typeface="Montserrat Medium" panose="00000600000000000000" pitchFamily="2" charset="0"/>
                <a:cs typeface="Arial" panose="020B0604020202020204" pitchFamily="34" charset="0"/>
              </a:rPr>
              <a:t>Programas de Extensión universitaria, son enmarcados como Actividad de Extensión y Vinculación Tecnológica Social y de Prácticas Pre-Profesionales Agropecuarias.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F1EBE9-DF2F-0AF6-CC66-A9AF13976D39}"/>
              </a:ext>
            </a:extLst>
          </p:cNvPr>
          <p:cNvSpPr txBox="1"/>
          <p:nvPr/>
        </p:nvSpPr>
        <p:spPr>
          <a:xfrm>
            <a:off x="6593765" y="5254578"/>
            <a:ext cx="4213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latin typeface="Montserrat Medium" panose="00000600000000000000" pitchFamily="2" charset="0"/>
                <a:cs typeface="Arial" panose="020B0604020202020204" pitchFamily="34" charset="0"/>
              </a:rPr>
              <a:t>Familias Productoras “Saberes y Sabores de la Tierra” (FPSST) y a las organizaciones sociales del distrito. </a:t>
            </a:r>
          </a:p>
          <a:p>
            <a:pPr algn="just"/>
            <a:r>
              <a:rPr lang="es-ES" dirty="0">
                <a:latin typeface="Montserrat Medium" panose="00000600000000000000" pitchFamily="2" charset="0"/>
                <a:cs typeface="Arial" panose="020B0604020202020204" pitchFamily="34" charset="0"/>
              </a:rPr>
              <a:t>C</a:t>
            </a:r>
            <a:r>
              <a:rPr lang="es-ES" sz="1400" dirty="0">
                <a:latin typeface="Montserrat Medium" panose="00000600000000000000" pitchFamily="2" charset="0"/>
                <a:cs typeface="Arial" panose="020B0604020202020204" pitchFamily="34" charset="0"/>
              </a:rPr>
              <a:t>oordinación de la Cátedra Libre de Agricultura Familiar y Soberanía Alimentaria (FCA-UNLZ). </a:t>
            </a:r>
            <a:endParaRPr lang="es-MX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C5B50AB1-6144-2E80-EF39-AAF56E16CC36}"/>
              </a:ext>
            </a:extLst>
          </p:cNvPr>
          <p:cNvSpPr/>
          <p:nvPr/>
        </p:nvSpPr>
        <p:spPr>
          <a:xfrm>
            <a:off x="6244176" y="5589240"/>
            <a:ext cx="337780" cy="5040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12502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1">
            <a:extLst>
              <a:ext uri="{FF2B5EF4-FFF2-40B4-BE49-F238E27FC236}">
                <a16:creationId xmlns:a16="http://schemas.microsoft.com/office/drawing/2014/main" id="{6896F107-F930-AA2D-A574-85AE7DE6E13F}"/>
              </a:ext>
            </a:extLst>
          </p:cNvPr>
          <p:cNvSpPr/>
          <p:nvPr/>
        </p:nvSpPr>
        <p:spPr>
          <a:xfrm>
            <a:off x="660245" y="4509120"/>
            <a:ext cx="9612219" cy="20882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S" sz="2200" dirty="0">
              <a:latin typeface="Montserrat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7" name="Google Shape;60;p13">
            <a:extLst>
              <a:ext uri="{FF2B5EF4-FFF2-40B4-BE49-F238E27FC236}">
                <a16:creationId xmlns:a16="http://schemas.microsoft.com/office/drawing/2014/main" id="{7D647E78-E1B0-4C1A-7F43-C5DC3B114FFA}"/>
              </a:ext>
            </a:extLst>
          </p:cNvPr>
          <p:cNvGrpSpPr/>
          <p:nvPr/>
        </p:nvGrpSpPr>
        <p:grpSpPr>
          <a:xfrm>
            <a:off x="407368" y="159293"/>
            <a:ext cx="10297143" cy="625182"/>
            <a:chOff x="14814094" y="326559"/>
            <a:chExt cx="2885486" cy="661820"/>
          </a:xfrm>
        </p:grpSpPr>
        <p:sp>
          <p:nvSpPr>
            <p:cNvPr id="8" name="Google Shape;61;p13">
              <a:extLst>
                <a:ext uri="{FF2B5EF4-FFF2-40B4-BE49-F238E27FC236}">
                  <a16:creationId xmlns:a16="http://schemas.microsoft.com/office/drawing/2014/main" id="{2A74E02D-61AC-A78C-53ED-2FBE33E80321}"/>
                </a:ext>
              </a:extLst>
            </p:cNvPr>
            <p:cNvSpPr/>
            <p:nvPr/>
          </p:nvSpPr>
          <p:spPr>
            <a:xfrm>
              <a:off x="14843880" y="326559"/>
              <a:ext cx="2855700" cy="628800"/>
            </a:xfrm>
            <a:prstGeom prst="roundRect">
              <a:avLst>
                <a:gd name="adj" fmla="val 50000"/>
              </a:avLst>
            </a:prstGeom>
            <a:solidFill>
              <a:srgbClr val="D83833"/>
            </a:solidFill>
            <a:ln>
              <a:noFill/>
            </a:ln>
          </p:spPr>
          <p:txBody>
            <a:bodyPr spcFirstLastPara="1" wrap="square" lIns="88171" tIns="88171" rIns="88171" bIns="88171" anchor="ctr" anchorCtr="0">
              <a:noAutofit/>
            </a:bodyPr>
            <a:lstStyle/>
            <a:p>
              <a:pPr algn="ctr"/>
              <a:endParaRPr sz="1351"/>
            </a:p>
          </p:txBody>
        </p:sp>
        <p:sp>
          <p:nvSpPr>
            <p:cNvPr id="9" name="Google Shape;62;p13">
              <a:extLst>
                <a:ext uri="{FF2B5EF4-FFF2-40B4-BE49-F238E27FC236}">
                  <a16:creationId xmlns:a16="http://schemas.microsoft.com/office/drawing/2014/main" id="{85CFED26-4971-B210-70CA-C9D19633DF55}"/>
                </a:ext>
              </a:extLst>
            </p:cNvPr>
            <p:cNvSpPr txBox="1"/>
            <p:nvPr/>
          </p:nvSpPr>
          <p:spPr>
            <a:xfrm>
              <a:off x="14814094" y="345709"/>
              <a:ext cx="2790340" cy="6426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171" tIns="88171" rIns="88171" bIns="88171" anchor="t" anchorCtr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328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Feria Soberana-FCA.UNLZ</a:t>
              </a: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09" y="919154"/>
            <a:ext cx="5195455" cy="34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600487-6E96-2E6C-6969-64E1CEAA3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41" y="919155"/>
            <a:ext cx="4114931" cy="345528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1E044DD-0FA1-2928-F656-990974662C5F}"/>
              </a:ext>
            </a:extLst>
          </p:cNvPr>
          <p:cNvSpPr txBox="1"/>
          <p:nvPr/>
        </p:nvSpPr>
        <p:spPr>
          <a:xfrm>
            <a:off x="1343472" y="4814572"/>
            <a:ext cx="82939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>
                <a:latin typeface="Montserrat Medium" panose="00000600000000000000" pitchFamily="2" charset="0"/>
                <a:cs typeface="Arial" panose="020B0604020202020204" pitchFamily="34" charset="0"/>
              </a:rPr>
              <a:t>Espacio de economía social de la universidad en el ámbito local, que potencia lazos de intercambio y confianza entre familias productoras, las organizaciones sociales y los consumidores; al mismo tiempo, fomenta vínculos con instituciones educativas locales en el marco de las prácticas profesionalizantes (</a:t>
            </a:r>
            <a:r>
              <a:rPr lang="es-ES" sz="1800" dirty="0" err="1">
                <a:latin typeface="Montserrat Medium" panose="00000600000000000000" pitchFamily="2" charset="0"/>
                <a:cs typeface="Arial" panose="020B0604020202020204" pitchFamily="34" charset="0"/>
              </a:rPr>
              <a:t>Mautone</a:t>
            </a:r>
            <a:r>
              <a:rPr lang="es-ES" sz="1800" dirty="0">
                <a:latin typeface="Montserrat Medium" panose="00000600000000000000" pitchFamily="2" charset="0"/>
                <a:cs typeface="Arial" panose="020B0604020202020204" pitchFamily="34" charset="0"/>
              </a:rPr>
              <a:t> et al., 2023).</a:t>
            </a:r>
          </a:p>
        </p:txBody>
      </p:sp>
    </p:spTree>
    <p:extLst>
      <p:ext uri="{BB962C8B-B14F-4D97-AF65-F5344CB8AC3E}">
        <p14:creationId xmlns:p14="http://schemas.microsoft.com/office/powerpoint/2010/main" val="1231143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60;p13">
            <a:extLst>
              <a:ext uri="{FF2B5EF4-FFF2-40B4-BE49-F238E27FC236}">
                <a16:creationId xmlns:a16="http://schemas.microsoft.com/office/drawing/2014/main" id="{7D647E78-E1B0-4C1A-7F43-C5DC3B114FFA}"/>
              </a:ext>
            </a:extLst>
          </p:cNvPr>
          <p:cNvGrpSpPr/>
          <p:nvPr/>
        </p:nvGrpSpPr>
        <p:grpSpPr>
          <a:xfrm>
            <a:off x="695400" y="147044"/>
            <a:ext cx="10297143" cy="625182"/>
            <a:chOff x="14814094" y="326559"/>
            <a:chExt cx="2885486" cy="661820"/>
          </a:xfrm>
        </p:grpSpPr>
        <p:sp>
          <p:nvSpPr>
            <p:cNvPr id="8" name="Google Shape;61;p13">
              <a:extLst>
                <a:ext uri="{FF2B5EF4-FFF2-40B4-BE49-F238E27FC236}">
                  <a16:creationId xmlns:a16="http://schemas.microsoft.com/office/drawing/2014/main" id="{2A74E02D-61AC-A78C-53ED-2FBE33E80321}"/>
                </a:ext>
              </a:extLst>
            </p:cNvPr>
            <p:cNvSpPr/>
            <p:nvPr/>
          </p:nvSpPr>
          <p:spPr>
            <a:xfrm>
              <a:off x="14843880" y="326559"/>
              <a:ext cx="2855700" cy="628800"/>
            </a:xfrm>
            <a:prstGeom prst="roundRect">
              <a:avLst>
                <a:gd name="adj" fmla="val 50000"/>
              </a:avLst>
            </a:prstGeom>
            <a:solidFill>
              <a:srgbClr val="D83833"/>
            </a:solidFill>
            <a:ln>
              <a:noFill/>
            </a:ln>
          </p:spPr>
          <p:txBody>
            <a:bodyPr spcFirstLastPara="1" wrap="square" lIns="88171" tIns="88171" rIns="88171" bIns="88171" anchor="ctr" anchorCtr="0">
              <a:noAutofit/>
            </a:bodyPr>
            <a:lstStyle/>
            <a:p>
              <a:pPr algn="ctr"/>
              <a:endParaRPr sz="1351"/>
            </a:p>
          </p:txBody>
        </p:sp>
        <p:sp>
          <p:nvSpPr>
            <p:cNvPr id="9" name="Google Shape;62;p13">
              <a:extLst>
                <a:ext uri="{FF2B5EF4-FFF2-40B4-BE49-F238E27FC236}">
                  <a16:creationId xmlns:a16="http://schemas.microsoft.com/office/drawing/2014/main" id="{85CFED26-4971-B210-70CA-C9D19633DF55}"/>
                </a:ext>
              </a:extLst>
            </p:cNvPr>
            <p:cNvSpPr txBox="1"/>
            <p:nvPr/>
          </p:nvSpPr>
          <p:spPr>
            <a:xfrm>
              <a:off x="14814094" y="345709"/>
              <a:ext cx="2790340" cy="6426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171" tIns="88171" rIns="88171" bIns="88171" anchor="t" anchorCtr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328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Resultados</a:t>
              </a:r>
            </a:p>
          </p:txBody>
        </p:sp>
      </p:grpSp>
      <p:sp>
        <p:nvSpPr>
          <p:cNvPr id="2" name="1 Rectángulo"/>
          <p:cNvSpPr/>
          <p:nvPr/>
        </p:nvSpPr>
        <p:spPr>
          <a:xfrm>
            <a:off x="407368" y="859587"/>
            <a:ext cx="11377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Montserrat" charset="0"/>
              </a:rPr>
              <a:t>Ordenar y sustentar </a:t>
            </a:r>
            <a:r>
              <a:rPr lang="es-ES" sz="2000" b="1" dirty="0">
                <a:latin typeface="Montserrat" charset="0"/>
              </a:rPr>
              <a:t>aspectos o impulsores </a:t>
            </a:r>
            <a:r>
              <a:rPr lang="es-ES" sz="2000" dirty="0">
                <a:latin typeface="Montserrat" charset="0"/>
              </a:rPr>
              <a:t>propios para el </a:t>
            </a:r>
            <a:r>
              <a:rPr lang="es-ES" sz="2000" i="1" dirty="0">
                <a:latin typeface="Montserrat" charset="0"/>
              </a:rPr>
              <a:t>proceso de escalonamiento </a:t>
            </a:r>
            <a:r>
              <a:rPr lang="es-ES" sz="2000" dirty="0">
                <a:latin typeface="Montserrat" charset="0"/>
              </a:rPr>
              <a:t>del paradigma de la agroecología en el distrito Presidente Perón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210687" y="1721754"/>
            <a:ext cx="4860540" cy="115034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dirty="0">
                <a:latin typeface="Montserrat" charset="0"/>
              </a:rPr>
              <a:t>Periodos de crisis socio-políticas y económicas que activan la búsqueda de alternativas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407368" y="3129325"/>
            <a:ext cx="4320480" cy="115034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dirty="0">
                <a:latin typeface="Montserrat" charset="0"/>
              </a:rPr>
              <a:t>Procesos de enseñanza aprendizaje adaptados a la realidad local 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5265621" y="3148490"/>
            <a:ext cx="5455467" cy="106943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dirty="0">
                <a:latin typeface="Montserrat" charset="0"/>
              </a:rPr>
              <a:t>Emergencia y fortalecimiento de formas organizativas locales 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6456040" y="1783497"/>
            <a:ext cx="4809013" cy="99841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dirty="0">
                <a:latin typeface="Montserrat" charset="0"/>
              </a:rPr>
              <a:t>Adopción de prácticas productivas agroecológicas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7392144" y="5630081"/>
            <a:ext cx="4596743" cy="73666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dirty="0">
                <a:latin typeface="Montserrat" charset="0"/>
              </a:rPr>
              <a:t>Formas de mercadeo alternativas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6852083" y="4511530"/>
            <a:ext cx="4016925" cy="74295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dirty="0">
                <a:latin typeface="Montserrat" charset="0"/>
              </a:rPr>
              <a:t>Articulación local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1112771" y="4524811"/>
            <a:ext cx="3425288" cy="73666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dirty="0">
                <a:latin typeface="Montserrat" charset="0"/>
              </a:rPr>
              <a:t>Alianzas externas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1775520" y="5423238"/>
            <a:ext cx="4320480" cy="115034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dirty="0">
                <a:latin typeface="Montserrat" charset="0"/>
              </a:rPr>
              <a:t>Co-gestión de políticas públicas para el sector de la Agricultura Familiar </a:t>
            </a:r>
          </a:p>
        </p:txBody>
      </p:sp>
    </p:spTree>
    <p:extLst>
      <p:ext uri="{BB962C8B-B14F-4D97-AF65-F5344CB8AC3E}">
        <p14:creationId xmlns:p14="http://schemas.microsoft.com/office/powerpoint/2010/main" val="2317491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60;p13">
            <a:extLst>
              <a:ext uri="{FF2B5EF4-FFF2-40B4-BE49-F238E27FC236}">
                <a16:creationId xmlns:a16="http://schemas.microsoft.com/office/drawing/2014/main" id="{7D647E78-E1B0-4C1A-7F43-C5DC3B114FFA}"/>
              </a:ext>
            </a:extLst>
          </p:cNvPr>
          <p:cNvGrpSpPr/>
          <p:nvPr/>
        </p:nvGrpSpPr>
        <p:grpSpPr>
          <a:xfrm>
            <a:off x="1101703" y="260648"/>
            <a:ext cx="10297143" cy="607092"/>
            <a:chOff x="14814094" y="54667"/>
            <a:chExt cx="2885486" cy="642670"/>
          </a:xfrm>
        </p:grpSpPr>
        <p:sp>
          <p:nvSpPr>
            <p:cNvPr id="8" name="Google Shape;61;p13">
              <a:extLst>
                <a:ext uri="{FF2B5EF4-FFF2-40B4-BE49-F238E27FC236}">
                  <a16:creationId xmlns:a16="http://schemas.microsoft.com/office/drawing/2014/main" id="{2A74E02D-61AC-A78C-53ED-2FBE33E80321}"/>
                </a:ext>
              </a:extLst>
            </p:cNvPr>
            <p:cNvSpPr/>
            <p:nvPr/>
          </p:nvSpPr>
          <p:spPr>
            <a:xfrm>
              <a:off x="14843880" y="54667"/>
              <a:ext cx="2855700" cy="628800"/>
            </a:xfrm>
            <a:prstGeom prst="roundRect">
              <a:avLst>
                <a:gd name="adj" fmla="val 50000"/>
              </a:avLst>
            </a:prstGeom>
            <a:solidFill>
              <a:srgbClr val="D83833"/>
            </a:solidFill>
            <a:ln>
              <a:noFill/>
            </a:ln>
          </p:spPr>
          <p:txBody>
            <a:bodyPr spcFirstLastPara="1" wrap="square" lIns="88171" tIns="88171" rIns="88171" bIns="88171" anchor="ctr" anchorCtr="0">
              <a:noAutofit/>
            </a:bodyPr>
            <a:lstStyle/>
            <a:p>
              <a:pPr algn="ctr"/>
              <a:endParaRPr sz="1351"/>
            </a:p>
          </p:txBody>
        </p:sp>
        <p:sp>
          <p:nvSpPr>
            <p:cNvPr id="9" name="Google Shape;62;p13">
              <a:extLst>
                <a:ext uri="{FF2B5EF4-FFF2-40B4-BE49-F238E27FC236}">
                  <a16:creationId xmlns:a16="http://schemas.microsoft.com/office/drawing/2014/main" id="{85CFED26-4971-B210-70CA-C9D19633DF55}"/>
                </a:ext>
              </a:extLst>
            </p:cNvPr>
            <p:cNvSpPr txBox="1"/>
            <p:nvPr/>
          </p:nvSpPr>
          <p:spPr>
            <a:xfrm>
              <a:off x="14814094" y="54667"/>
              <a:ext cx="2790340" cy="6426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171" tIns="88171" rIns="88171" bIns="88171" anchor="t" anchorCtr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328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Conclusiones </a:t>
              </a:r>
            </a:p>
          </p:txBody>
        </p:sp>
      </p:grp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135955669"/>
              </p:ext>
            </p:extLst>
          </p:nvPr>
        </p:nvGraphicFramePr>
        <p:xfrm>
          <a:off x="911424" y="1052742"/>
          <a:ext cx="10487413" cy="5797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06405ED4-1A78-F072-2316-9E2AD2B76903}"/>
              </a:ext>
            </a:extLst>
          </p:cNvPr>
          <p:cNvSpPr/>
          <p:nvPr/>
        </p:nvSpPr>
        <p:spPr>
          <a:xfrm>
            <a:off x="1703512" y="5949280"/>
            <a:ext cx="648072" cy="75646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8514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18" y="24096"/>
            <a:ext cx="5272113" cy="3765001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5879976" y="97901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Gracias!!!!</a:t>
            </a:r>
            <a:endParaRPr lang="es-AR" sz="36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F2A6D2-C37F-61D7-CFA1-C7908BBE4344}"/>
              </a:ext>
            </a:extLst>
          </p:cNvPr>
          <p:cNvSpPr txBox="1"/>
          <p:nvPr/>
        </p:nvSpPr>
        <p:spPr>
          <a:xfrm>
            <a:off x="112304" y="836712"/>
            <a:ext cx="5383510" cy="2314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701"/>
              </a:spcAft>
            </a:pPr>
            <a:r>
              <a:rPr lang="es-MX" sz="2400" b="1" dirty="0">
                <a:solidFill>
                  <a:srgbClr val="000000"/>
                </a:solidFill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Stella Maris Mangione*</a:t>
            </a:r>
            <a:r>
              <a:rPr lang="es-MX" sz="2400" b="1" baseline="30000" dirty="0">
                <a:solidFill>
                  <a:srgbClr val="000000"/>
                </a:solidFill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s-MX" sz="2400" b="1" dirty="0">
                <a:solidFill>
                  <a:srgbClr val="000000"/>
                </a:solidFill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, Verónica Cecilia Mautone</a:t>
            </a:r>
            <a:r>
              <a:rPr lang="es-MX" sz="2400" b="1" baseline="30000" dirty="0">
                <a:solidFill>
                  <a:srgbClr val="000000"/>
                </a:solidFill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MX" sz="2400" b="1" dirty="0">
                <a:solidFill>
                  <a:srgbClr val="000000"/>
                </a:solidFill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ctr">
              <a:lnSpc>
                <a:spcPct val="107000"/>
              </a:lnSpc>
              <a:spcAft>
                <a:spcPts val="701"/>
              </a:spcAft>
            </a:pPr>
            <a:r>
              <a:rPr lang="es-MX" sz="2400" b="1" dirty="0">
                <a:solidFill>
                  <a:srgbClr val="000000"/>
                </a:solidFill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María Sol Gilardino</a:t>
            </a:r>
            <a:r>
              <a:rPr lang="es-MX" sz="2400" b="1" baseline="30000" dirty="0">
                <a:solidFill>
                  <a:srgbClr val="000000"/>
                </a:solidFill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MX" sz="2400" b="1" dirty="0">
                <a:solidFill>
                  <a:srgbClr val="000000"/>
                </a:solidFill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ctr">
              <a:lnSpc>
                <a:spcPct val="107000"/>
              </a:lnSpc>
              <a:spcAft>
                <a:spcPts val="701"/>
              </a:spcAft>
            </a:pPr>
            <a:r>
              <a:rPr lang="es-MX" sz="2400" b="1" dirty="0">
                <a:solidFill>
                  <a:srgbClr val="000000"/>
                </a:solidFill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Carolina Petti</a:t>
            </a:r>
            <a:r>
              <a:rPr lang="es-MX" sz="2400" b="1" baseline="30000" dirty="0">
                <a:solidFill>
                  <a:srgbClr val="000000"/>
                </a:solidFill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MX" sz="2400" b="1" dirty="0">
                <a:solidFill>
                  <a:srgbClr val="000000"/>
                </a:solidFill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ctr">
              <a:lnSpc>
                <a:spcPct val="107000"/>
              </a:lnSpc>
              <a:spcAft>
                <a:spcPts val="701"/>
              </a:spcAft>
            </a:pPr>
            <a:r>
              <a:rPr lang="es-MX" sz="2400" b="1" dirty="0">
                <a:solidFill>
                  <a:srgbClr val="000000"/>
                </a:solidFill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Leandro Ariel Pombo</a:t>
            </a:r>
            <a:r>
              <a:rPr lang="es-MX" sz="2400" b="1" baseline="30000" dirty="0">
                <a:solidFill>
                  <a:srgbClr val="000000"/>
                </a:solidFill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1,3</a:t>
            </a:r>
            <a:r>
              <a:rPr lang="es-MX" sz="2400" b="1" dirty="0">
                <a:solidFill>
                  <a:srgbClr val="000000"/>
                </a:solidFill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AR" sz="2400" dirty="0"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57350B-197E-6F41-4536-000540265C95}"/>
              </a:ext>
            </a:extLst>
          </p:cNvPr>
          <p:cNvSpPr txBox="1"/>
          <p:nvPr/>
        </p:nvSpPr>
        <p:spPr>
          <a:xfrm>
            <a:off x="215108" y="4711386"/>
            <a:ext cx="10561412" cy="137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01"/>
              </a:spcAft>
            </a:pPr>
            <a:r>
              <a:rPr lang="es-MX" sz="1800" baseline="30000" dirty="0"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MX" sz="1800" dirty="0"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Centro Agroecológico ASHPA “Investigación y Educación Ambiental”, Presidente Perón</a:t>
            </a:r>
            <a:endParaRPr lang="es-AR" sz="1800" dirty="0"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701"/>
              </a:spcAft>
            </a:pPr>
            <a:r>
              <a:rPr lang="es-MX" sz="1800" baseline="30000" dirty="0"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MX" sz="1800" dirty="0"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Cátedra Libre de Agricultura Familiar y Soberanía Alimentaria, Facultad de Ciencias Agrarias- Universidad Nacional de Lomas de Zamora; </a:t>
            </a:r>
          </a:p>
          <a:p>
            <a:pPr algn="ctr">
              <a:spcAft>
                <a:spcPts val="701"/>
              </a:spcAft>
            </a:pPr>
            <a:r>
              <a:rPr lang="es-MX" sz="1800" baseline="30000" dirty="0"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MX" sz="1800" dirty="0"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Universidad Nacional General Sarmiento, Malvinas Argentina</a:t>
            </a:r>
            <a:endParaRPr lang="es-AR" sz="1800" dirty="0">
              <a:latin typeface="Montserrat Medium" panose="00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09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23392" y="895248"/>
            <a:ext cx="11305256" cy="4389807"/>
          </a:xfrm>
          <a:prstGeom prst="rect">
            <a:avLst/>
          </a:prstGeom>
        </p:spPr>
        <p:txBody>
          <a:bodyPr wrap="square" lIns="80154" tIns="40076" rIns="80154" bIns="40076">
            <a:spAutoFit/>
          </a:bodyPr>
          <a:lstStyle/>
          <a:p>
            <a:pPr algn="just"/>
            <a:r>
              <a:rPr lang="es-MX" sz="2000" dirty="0">
                <a:latin typeface="Montserrat Medium" panose="020F0502020204030204" pitchFamily="2" charset="0"/>
                <a:ea typeface="Times New Roman"/>
                <a:cs typeface="Angsana New" panose="020B0502040204020203" pitchFamily="18" charset="-34"/>
              </a:rPr>
              <a:t>Experiencia en construcción, emerge en el año 2007 en la localidad de Guernica, distrito Presidente Perón, impulsada por vecinos y vecinas autoconvocados,  para hacer frente a la inseguridad alimentaria generada por la última crisis socio-política y económica del año 2001. </a:t>
            </a:r>
          </a:p>
          <a:p>
            <a:pPr algn="just"/>
            <a:endParaRPr lang="es-MX" sz="2000" dirty="0">
              <a:latin typeface="Montserrat Medium" panose="020F0502020204030204" pitchFamily="2" charset="0"/>
              <a:ea typeface="Times New Roman"/>
              <a:cs typeface="Angsana New" panose="020B0502040204020203" pitchFamily="18" charset="-34"/>
            </a:endParaRPr>
          </a:p>
          <a:p>
            <a:pPr algn="just"/>
            <a:r>
              <a:rPr lang="es-MX" sz="2000" dirty="0">
                <a:latin typeface="Montserrat Medium" panose="020F0502020204030204" pitchFamily="2" charset="0"/>
                <a:ea typeface="Times New Roman"/>
                <a:cs typeface="Angsana New" panose="020B0502040204020203" pitchFamily="18" charset="-34"/>
              </a:rPr>
              <a:t>Impulsada por el Centro Agroecológico ASHPA. </a:t>
            </a:r>
          </a:p>
          <a:p>
            <a:pPr algn="just"/>
            <a:r>
              <a:rPr lang="es-MX" sz="2000" dirty="0">
                <a:latin typeface="Montserrat Medium" panose="020F0502020204030204" pitchFamily="2" charset="0"/>
                <a:ea typeface="Times New Roman"/>
                <a:cs typeface="Angsana New" panose="020B0502040204020203" pitchFamily="18" charset="-34"/>
              </a:rPr>
              <a:t>Articula en el año 2017, con la Cátedra Libre de Agricultura Familiar y Soberanía Alimentaria (</a:t>
            </a:r>
            <a:r>
              <a:rPr lang="es-MX" sz="2000" dirty="0" err="1">
                <a:latin typeface="Montserrat Medium" panose="020F0502020204030204" pitchFamily="2" charset="0"/>
                <a:ea typeface="Times New Roman"/>
                <a:cs typeface="Angsana New" panose="020B0502040204020203" pitchFamily="18" charset="-34"/>
              </a:rPr>
              <a:t>CLAFySA</a:t>
            </a:r>
            <a:r>
              <a:rPr lang="es-MX" sz="2000" dirty="0">
                <a:latin typeface="Montserrat Medium" panose="020F0502020204030204" pitchFamily="2" charset="0"/>
                <a:ea typeface="Times New Roman"/>
                <a:cs typeface="Angsana New" panose="020B0502040204020203" pitchFamily="18" charset="-34"/>
              </a:rPr>
              <a:t>) de la Facultad de Ciencias Agrarias (FCA) de la Universidad Nacional de Lomas de Zamora (UNLZ).</a:t>
            </a:r>
            <a:endParaRPr lang="es-ES" sz="2000" dirty="0">
              <a:latin typeface="Montserrat Medium" panose="020F0502020204030204" pitchFamily="2" charset="0"/>
              <a:ea typeface="Times New Roman"/>
              <a:cs typeface="Angsana New" panose="020B0502040204020203" pitchFamily="18" charset="-34"/>
            </a:endParaRPr>
          </a:p>
          <a:p>
            <a:pPr algn="just"/>
            <a:endParaRPr lang="es-MX" sz="2000" dirty="0">
              <a:latin typeface="Montserrat Medium" panose="00000600000000000000" pitchFamily="2" charset="0"/>
              <a:ea typeface="Times New Roman"/>
              <a:cs typeface="Arial" pitchFamily="34" charset="0"/>
            </a:endParaRPr>
          </a:p>
          <a:p>
            <a:pPr algn="just"/>
            <a:r>
              <a:rPr lang="es-MX" sz="2000" dirty="0">
                <a:latin typeface="Montserrat Medium" panose="00000600000000000000" pitchFamily="2" charset="0"/>
                <a:ea typeface="Times New Roman"/>
                <a:cs typeface="Arial" pitchFamily="34" charset="0"/>
              </a:rPr>
              <a:t>Destinatarios, se vinculan a desocupados urbanos, campesinos/as migrantes  e integrantes de movimientos y organizaciones sociales. Sistema educativo, fueron beneficiarios tanto, los estudiantes de la escuela,  como los/las niños/as del barrio, docentes, huerteras y huerteros. Familias productoras y estudiantes universitarios. </a:t>
            </a:r>
            <a:endParaRPr lang="es-ES" sz="2000" dirty="0">
              <a:latin typeface="Montserrat Medium" panose="00000600000000000000" pitchFamily="2" charset="0"/>
              <a:ea typeface="Times New Roman"/>
              <a:cs typeface="Arial" pitchFamily="34" charset="0"/>
            </a:endParaRPr>
          </a:p>
        </p:txBody>
      </p:sp>
      <p:grpSp>
        <p:nvGrpSpPr>
          <p:cNvPr id="4" name="Google Shape;60;p13">
            <a:extLst>
              <a:ext uri="{FF2B5EF4-FFF2-40B4-BE49-F238E27FC236}">
                <a16:creationId xmlns:a16="http://schemas.microsoft.com/office/drawing/2014/main" id="{590854AA-4843-83C0-4493-64CAA896069E}"/>
              </a:ext>
            </a:extLst>
          </p:cNvPr>
          <p:cNvGrpSpPr/>
          <p:nvPr/>
        </p:nvGrpSpPr>
        <p:grpSpPr>
          <a:xfrm>
            <a:off x="407377" y="260656"/>
            <a:ext cx="3784095" cy="607092"/>
            <a:chOff x="14796625" y="344039"/>
            <a:chExt cx="2855700" cy="642669"/>
          </a:xfrm>
        </p:grpSpPr>
        <p:sp>
          <p:nvSpPr>
            <p:cNvPr id="5" name="Google Shape;61;p13">
              <a:extLst>
                <a:ext uri="{FF2B5EF4-FFF2-40B4-BE49-F238E27FC236}">
                  <a16:creationId xmlns:a16="http://schemas.microsoft.com/office/drawing/2014/main" id="{68F959BF-A6A9-2779-DA47-DAFC4E39FD6D}"/>
                </a:ext>
              </a:extLst>
            </p:cNvPr>
            <p:cNvSpPr/>
            <p:nvPr/>
          </p:nvSpPr>
          <p:spPr>
            <a:xfrm>
              <a:off x="14796625" y="344350"/>
              <a:ext cx="2855700" cy="628800"/>
            </a:xfrm>
            <a:prstGeom prst="roundRect">
              <a:avLst>
                <a:gd name="adj" fmla="val 50000"/>
              </a:avLst>
            </a:prstGeom>
            <a:solidFill>
              <a:srgbClr val="D83833"/>
            </a:solidFill>
            <a:ln>
              <a:noFill/>
            </a:ln>
          </p:spPr>
          <p:txBody>
            <a:bodyPr spcFirstLastPara="1" wrap="square" lIns="88171" tIns="88171" rIns="88171" bIns="88171" anchor="ctr" anchorCtr="0">
              <a:noAutofit/>
            </a:bodyPr>
            <a:lstStyle/>
            <a:p>
              <a:pPr algn="ctr"/>
              <a:endParaRPr sz="1351"/>
            </a:p>
          </p:txBody>
        </p:sp>
        <p:sp>
          <p:nvSpPr>
            <p:cNvPr id="6" name="Google Shape;62;p13">
              <a:extLst>
                <a:ext uri="{FF2B5EF4-FFF2-40B4-BE49-F238E27FC236}">
                  <a16:creationId xmlns:a16="http://schemas.microsoft.com/office/drawing/2014/main" id="{13139A9C-1E2C-A8DC-52AE-0A0D8DD31422}"/>
                </a:ext>
              </a:extLst>
            </p:cNvPr>
            <p:cNvSpPr txBox="1"/>
            <p:nvPr/>
          </p:nvSpPr>
          <p:spPr>
            <a:xfrm>
              <a:off x="15093968" y="344039"/>
              <a:ext cx="2295600" cy="6426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171" tIns="88171" rIns="88171" bIns="88171" anchor="t" anchorCtr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" sz="328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Introducción:</a:t>
              </a:r>
              <a:endParaRPr sz="1351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1 Flecha derecha"/>
          <p:cNvSpPr/>
          <p:nvPr/>
        </p:nvSpPr>
        <p:spPr>
          <a:xfrm>
            <a:off x="229382" y="895248"/>
            <a:ext cx="39401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Flecha derecha"/>
          <p:cNvSpPr/>
          <p:nvPr/>
        </p:nvSpPr>
        <p:spPr>
          <a:xfrm>
            <a:off x="229382" y="2450156"/>
            <a:ext cx="39401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Flecha derecha"/>
          <p:cNvSpPr/>
          <p:nvPr/>
        </p:nvSpPr>
        <p:spPr>
          <a:xfrm>
            <a:off x="229382" y="4005064"/>
            <a:ext cx="39401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8599" y="2132856"/>
            <a:ext cx="10164955" cy="2543147"/>
          </a:xfrm>
          <a:prstGeom prst="rect">
            <a:avLst/>
          </a:prstGeom>
        </p:spPr>
        <p:txBody>
          <a:bodyPr wrap="square" lIns="80154" tIns="40076" rIns="80154" bIns="40076">
            <a:spAutoFit/>
          </a:bodyPr>
          <a:lstStyle/>
          <a:p>
            <a:pPr algn="just"/>
            <a:r>
              <a:rPr lang="es-MX" sz="3200" dirty="0">
                <a:latin typeface="Montserrat Medium" panose="00000600000000000000" pitchFamily="2" charset="0"/>
                <a:ea typeface="Times New Roman"/>
                <a:cs typeface="Arial" panose="020B0604020202020204" pitchFamily="34" charset="0"/>
              </a:rPr>
              <a:t>Construcción de diferentes estrategias y líneas de acción para alcanzar la seguridad y soberanía alimentaria local e identificar aspectos emergentes para el </a:t>
            </a:r>
            <a:r>
              <a:rPr lang="es-MX" sz="3200" i="1" dirty="0">
                <a:latin typeface="Montserrat Medium" panose="00000600000000000000" pitchFamily="2" charset="0"/>
                <a:ea typeface="Times New Roman"/>
                <a:cs typeface="Arial" panose="020B0604020202020204" pitchFamily="34" charset="0"/>
              </a:rPr>
              <a:t>proceso de escalonamiento </a:t>
            </a:r>
            <a:r>
              <a:rPr lang="es-MX" sz="3200" dirty="0">
                <a:latin typeface="Montserrat Medium" panose="00000600000000000000" pitchFamily="2" charset="0"/>
                <a:ea typeface="Times New Roman"/>
                <a:cs typeface="Arial" panose="020B0604020202020204" pitchFamily="34" charset="0"/>
              </a:rPr>
              <a:t>del paradigma de la agroecología en el distrito. </a:t>
            </a:r>
            <a:endParaRPr lang="es-AR" sz="3200" dirty="0">
              <a:latin typeface="Montserrat Medium" panose="00000600000000000000" pitchFamily="2" charset="0"/>
              <a:ea typeface="Times New Roman"/>
              <a:cs typeface="Arial" panose="020B0604020202020204" pitchFamily="34" charset="0"/>
            </a:endParaRPr>
          </a:p>
        </p:txBody>
      </p:sp>
      <p:grpSp>
        <p:nvGrpSpPr>
          <p:cNvPr id="5" name="Google Shape;72;p13">
            <a:extLst>
              <a:ext uri="{FF2B5EF4-FFF2-40B4-BE49-F238E27FC236}">
                <a16:creationId xmlns:a16="http://schemas.microsoft.com/office/drawing/2014/main" id="{9B22184E-3502-8D6D-8C04-6C4D4359BE8C}"/>
              </a:ext>
            </a:extLst>
          </p:cNvPr>
          <p:cNvGrpSpPr/>
          <p:nvPr/>
        </p:nvGrpSpPr>
        <p:grpSpPr>
          <a:xfrm>
            <a:off x="564871" y="837548"/>
            <a:ext cx="2754072" cy="607092"/>
            <a:chOff x="14796625" y="344050"/>
            <a:chExt cx="2855700" cy="629494"/>
          </a:xfrm>
        </p:grpSpPr>
        <p:sp>
          <p:nvSpPr>
            <p:cNvPr id="6" name="Google Shape;73;p13">
              <a:extLst>
                <a:ext uri="{FF2B5EF4-FFF2-40B4-BE49-F238E27FC236}">
                  <a16:creationId xmlns:a16="http://schemas.microsoft.com/office/drawing/2014/main" id="{0A0BD1BC-32D4-D1EC-04ED-EA61E858B275}"/>
                </a:ext>
              </a:extLst>
            </p:cNvPr>
            <p:cNvSpPr/>
            <p:nvPr/>
          </p:nvSpPr>
          <p:spPr>
            <a:xfrm>
              <a:off x="14796625" y="344350"/>
              <a:ext cx="2855700" cy="628800"/>
            </a:xfrm>
            <a:prstGeom prst="roundRect">
              <a:avLst>
                <a:gd name="adj" fmla="val 50000"/>
              </a:avLst>
            </a:prstGeom>
            <a:solidFill>
              <a:srgbClr val="D83833"/>
            </a:solidFill>
            <a:ln>
              <a:noFill/>
            </a:ln>
          </p:spPr>
          <p:txBody>
            <a:bodyPr spcFirstLastPara="1" wrap="square" lIns="88171" tIns="88171" rIns="88171" bIns="88171" anchor="ctr" anchorCtr="0">
              <a:noAutofit/>
            </a:bodyPr>
            <a:lstStyle/>
            <a:p>
              <a:pPr algn="ctr"/>
              <a:endParaRPr sz="1351"/>
            </a:p>
          </p:txBody>
        </p:sp>
        <p:sp>
          <p:nvSpPr>
            <p:cNvPr id="7" name="Google Shape;74;p13">
              <a:extLst>
                <a:ext uri="{FF2B5EF4-FFF2-40B4-BE49-F238E27FC236}">
                  <a16:creationId xmlns:a16="http://schemas.microsoft.com/office/drawing/2014/main" id="{A29AB680-27F4-58C4-34D7-BB9F2F4EFCA0}"/>
                </a:ext>
              </a:extLst>
            </p:cNvPr>
            <p:cNvSpPr txBox="1"/>
            <p:nvPr/>
          </p:nvSpPr>
          <p:spPr>
            <a:xfrm>
              <a:off x="15236575" y="344050"/>
              <a:ext cx="2153100" cy="6294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171" tIns="88171" rIns="88171" bIns="88171" anchor="t" anchorCtr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" sz="328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Objetivo:</a:t>
              </a:r>
              <a:endParaRPr sz="1351" b="1" dirty="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79376" y="908720"/>
            <a:ext cx="10225136" cy="5832648"/>
          </a:xfrm>
        </p:spPr>
        <p:txBody>
          <a:bodyPr>
            <a:normAutofit fontScale="92500" lnSpcReduction="10000"/>
          </a:bodyPr>
          <a:lstStyle/>
          <a:p>
            <a:pPr marL="76200" indent="0" algn="just">
              <a:buNone/>
            </a:pPr>
            <a:r>
              <a:rPr lang="es-ES" dirty="0"/>
              <a:t>Diseño de programas propios de </a:t>
            </a:r>
            <a:r>
              <a:rPr lang="es-ES" i="1" dirty="0"/>
              <a:t>formación agroecológica </a:t>
            </a:r>
            <a:r>
              <a:rPr lang="es-ES" dirty="0"/>
              <a:t>y </a:t>
            </a:r>
            <a:r>
              <a:rPr lang="es-ES" i="1" dirty="0"/>
              <a:t>educación ambiental </a:t>
            </a:r>
            <a:r>
              <a:rPr lang="es-ES" dirty="0"/>
              <a:t>desde las Unidades de Capacitación Agroecológica (</a:t>
            </a:r>
            <a:r>
              <a:rPr lang="es-ES" dirty="0" err="1"/>
              <a:t>UCAs</a:t>
            </a:r>
            <a:r>
              <a:rPr lang="es-ES" dirty="0"/>
              <a:t>) y las Unidades Productivas Familiares (UPF) e instituciones educativas.</a:t>
            </a:r>
          </a:p>
          <a:p>
            <a:pPr marL="76200" indent="0" algn="just">
              <a:buNone/>
            </a:pPr>
            <a:endParaRPr lang="es-ES" dirty="0"/>
          </a:p>
          <a:p>
            <a:pPr marL="76200" indent="0" algn="just">
              <a:buNone/>
            </a:pPr>
            <a:r>
              <a:rPr lang="es-ES" dirty="0"/>
              <a:t>Asesoramiento técnico permanente.</a:t>
            </a:r>
          </a:p>
          <a:p>
            <a:pPr marL="76200" indent="0" algn="just">
              <a:buNone/>
            </a:pPr>
            <a:endParaRPr lang="es-ES" dirty="0"/>
          </a:p>
          <a:p>
            <a:pPr marL="76200" indent="0" algn="just">
              <a:buNone/>
            </a:pPr>
            <a:r>
              <a:rPr lang="es-ES" dirty="0"/>
              <a:t>Articulación con la universidad pública y acceso a programas gubernamentales provinciales y nacionales de manera de fortalecer las acciones en territorio (Rivera-Ríos et al., 2013).</a:t>
            </a:r>
          </a:p>
          <a:p>
            <a:pPr marL="76200" indent="0">
              <a:buNone/>
            </a:pPr>
            <a:endParaRPr lang="es-ES" dirty="0"/>
          </a:p>
          <a:p>
            <a:pPr marL="76200" indent="0" algn="just">
              <a:buNone/>
            </a:pPr>
            <a:r>
              <a:rPr lang="es-ES" dirty="0"/>
              <a:t>Proceso de enseñanza-aprendizaje abordado desde la “diversidad de miradas y saberes”, implementando ensayos demostrativos;  prácticas de campo y dinámicas lúdicas- pedagógicas que marcan una desnaturalización de los procesos de aprendizajes "formales", favoreciendo la comprensión de las dimensiones ecológica, económica y socio-política que caracterizan el paradigma de la Agroecología.</a:t>
            </a:r>
          </a:p>
          <a:p>
            <a:endParaRPr lang="es-AR" dirty="0"/>
          </a:p>
        </p:txBody>
      </p:sp>
      <p:grpSp>
        <p:nvGrpSpPr>
          <p:cNvPr id="4" name="Google Shape;63;p13">
            <a:extLst>
              <a:ext uri="{FF2B5EF4-FFF2-40B4-BE49-F238E27FC236}">
                <a16:creationId xmlns:a16="http://schemas.microsoft.com/office/drawing/2014/main" id="{3D1A7E46-7F7E-0F8D-515A-C37A9426D1BE}"/>
              </a:ext>
            </a:extLst>
          </p:cNvPr>
          <p:cNvGrpSpPr/>
          <p:nvPr/>
        </p:nvGrpSpPr>
        <p:grpSpPr>
          <a:xfrm>
            <a:off x="695400" y="260648"/>
            <a:ext cx="3784095" cy="607092"/>
            <a:chOff x="14796625" y="344039"/>
            <a:chExt cx="2855700" cy="642669"/>
          </a:xfrm>
        </p:grpSpPr>
        <p:sp>
          <p:nvSpPr>
            <p:cNvPr id="5" name="Google Shape;64;p13">
              <a:extLst>
                <a:ext uri="{FF2B5EF4-FFF2-40B4-BE49-F238E27FC236}">
                  <a16:creationId xmlns:a16="http://schemas.microsoft.com/office/drawing/2014/main" id="{383C5B0F-F52D-8D57-9FE4-2A9BA05BDAC8}"/>
                </a:ext>
              </a:extLst>
            </p:cNvPr>
            <p:cNvSpPr/>
            <p:nvPr/>
          </p:nvSpPr>
          <p:spPr>
            <a:xfrm>
              <a:off x="14796625" y="344350"/>
              <a:ext cx="2855700" cy="628800"/>
            </a:xfrm>
            <a:prstGeom prst="roundRect">
              <a:avLst>
                <a:gd name="adj" fmla="val 50000"/>
              </a:avLst>
            </a:prstGeom>
            <a:solidFill>
              <a:srgbClr val="D83833"/>
            </a:solidFill>
            <a:ln>
              <a:noFill/>
            </a:ln>
          </p:spPr>
          <p:txBody>
            <a:bodyPr spcFirstLastPara="1" wrap="square" lIns="88171" tIns="88171" rIns="88171" bIns="88171" anchor="ctr" anchorCtr="0">
              <a:noAutofit/>
            </a:bodyPr>
            <a:lstStyle/>
            <a:p>
              <a:pPr algn="ctr"/>
              <a:endParaRPr sz="1351"/>
            </a:p>
          </p:txBody>
        </p:sp>
        <p:sp>
          <p:nvSpPr>
            <p:cNvPr id="6" name="Google Shape;65;p13">
              <a:extLst>
                <a:ext uri="{FF2B5EF4-FFF2-40B4-BE49-F238E27FC236}">
                  <a16:creationId xmlns:a16="http://schemas.microsoft.com/office/drawing/2014/main" id="{B10BD44F-6AF6-574F-D197-D8F04876BD04}"/>
                </a:ext>
              </a:extLst>
            </p:cNvPr>
            <p:cNvSpPr txBox="1"/>
            <p:nvPr/>
          </p:nvSpPr>
          <p:spPr>
            <a:xfrm>
              <a:off x="15093968" y="344039"/>
              <a:ext cx="2295600" cy="6426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171" tIns="88171" rIns="88171" bIns="88171" anchor="t" anchorCtr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" sz="328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Metodología:</a:t>
              </a:r>
              <a:endParaRPr sz="1351" b="1" dirty="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57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0;p13">
            <a:extLst>
              <a:ext uri="{FF2B5EF4-FFF2-40B4-BE49-F238E27FC236}">
                <a16:creationId xmlns:a16="http://schemas.microsoft.com/office/drawing/2014/main" id="{7D647E78-E1B0-4C1A-7F43-C5DC3B114FFA}"/>
              </a:ext>
            </a:extLst>
          </p:cNvPr>
          <p:cNvGrpSpPr/>
          <p:nvPr/>
        </p:nvGrpSpPr>
        <p:grpSpPr>
          <a:xfrm>
            <a:off x="119336" y="116632"/>
            <a:ext cx="10729192" cy="723604"/>
            <a:chOff x="14843880" y="326559"/>
            <a:chExt cx="2855700" cy="766010"/>
          </a:xfrm>
        </p:grpSpPr>
        <p:sp>
          <p:nvSpPr>
            <p:cNvPr id="5" name="Google Shape;61;p13">
              <a:extLst>
                <a:ext uri="{FF2B5EF4-FFF2-40B4-BE49-F238E27FC236}">
                  <a16:creationId xmlns:a16="http://schemas.microsoft.com/office/drawing/2014/main" id="{2A74E02D-61AC-A78C-53ED-2FBE33E80321}"/>
                </a:ext>
              </a:extLst>
            </p:cNvPr>
            <p:cNvSpPr/>
            <p:nvPr/>
          </p:nvSpPr>
          <p:spPr>
            <a:xfrm>
              <a:off x="14843880" y="326559"/>
              <a:ext cx="2855700" cy="628800"/>
            </a:xfrm>
            <a:prstGeom prst="roundRect">
              <a:avLst>
                <a:gd name="adj" fmla="val 50000"/>
              </a:avLst>
            </a:prstGeom>
            <a:solidFill>
              <a:srgbClr val="D83833"/>
            </a:solidFill>
            <a:ln>
              <a:noFill/>
            </a:ln>
          </p:spPr>
          <p:txBody>
            <a:bodyPr spcFirstLastPara="1" wrap="square" lIns="88171" tIns="88171" rIns="88171" bIns="88171" anchor="ctr" anchorCtr="0">
              <a:noAutofit/>
            </a:bodyPr>
            <a:lstStyle/>
            <a:p>
              <a:pPr algn="ctr"/>
              <a:endParaRPr sz="1351" dirty="0"/>
            </a:p>
          </p:txBody>
        </p:sp>
        <p:sp>
          <p:nvSpPr>
            <p:cNvPr id="6" name="Google Shape;62;p13">
              <a:extLst>
                <a:ext uri="{FF2B5EF4-FFF2-40B4-BE49-F238E27FC236}">
                  <a16:creationId xmlns:a16="http://schemas.microsoft.com/office/drawing/2014/main" id="{85CFED26-4971-B210-70CA-C9D19633DF55}"/>
                </a:ext>
              </a:extLst>
            </p:cNvPr>
            <p:cNvSpPr txBox="1"/>
            <p:nvPr/>
          </p:nvSpPr>
          <p:spPr>
            <a:xfrm>
              <a:off x="15236152" y="350187"/>
              <a:ext cx="2180501" cy="742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171" tIns="88171" rIns="88171" bIns="88171" anchor="t" anchorCtr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" sz="400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Estrategias y líneas de acción</a:t>
              </a:r>
              <a:endParaRPr sz="4000" b="1" dirty="0">
                <a:solidFill>
                  <a:schemeClr val="lt1"/>
                </a:solidFill>
              </a:endParaRPr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2726923"/>
            <a:ext cx="5544616" cy="4158462"/>
          </a:xfrm>
          <a:prstGeom prst="rect">
            <a:avLst/>
          </a:prstGeom>
        </p:spPr>
      </p:pic>
      <p:pic>
        <p:nvPicPr>
          <p:cNvPr id="8" name="Imagen 7" descr="Un grupo de personas en un picnic&#10;&#10;Descripción generada automáticamente con confianza media">
            <a:extLst>
              <a:ext uri="{FF2B5EF4-FFF2-40B4-BE49-F238E27FC236}">
                <a16:creationId xmlns:a16="http://schemas.microsoft.com/office/drawing/2014/main" id="{5C360497-D876-5434-0DC1-A7A6C6440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779106"/>
            <a:ext cx="5357395" cy="40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50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5" y="1268760"/>
            <a:ext cx="5112565" cy="383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: esquinas redondeadas 1">
            <a:extLst>
              <a:ext uri="{FF2B5EF4-FFF2-40B4-BE49-F238E27FC236}">
                <a16:creationId xmlns:a16="http://schemas.microsoft.com/office/drawing/2014/main" id="{6896F107-F930-AA2D-A574-85AE7DE6E13F}"/>
              </a:ext>
            </a:extLst>
          </p:cNvPr>
          <p:cNvSpPr/>
          <p:nvPr/>
        </p:nvSpPr>
        <p:spPr>
          <a:xfrm>
            <a:off x="0" y="1340768"/>
            <a:ext cx="7104115" cy="35283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MX" sz="280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60;p13">
            <a:extLst>
              <a:ext uri="{FF2B5EF4-FFF2-40B4-BE49-F238E27FC236}">
                <a16:creationId xmlns:a16="http://schemas.microsoft.com/office/drawing/2014/main" id="{7D647E78-E1B0-4C1A-7F43-C5DC3B114FFA}"/>
              </a:ext>
            </a:extLst>
          </p:cNvPr>
          <p:cNvGrpSpPr/>
          <p:nvPr/>
        </p:nvGrpSpPr>
        <p:grpSpPr>
          <a:xfrm>
            <a:off x="407369" y="332656"/>
            <a:ext cx="10297143" cy="625182"/>
            <a:chOff x="14814094" y="326559"/>
            <a:chExt cx="2885486" cy="661820"/>
          </a:xfrm>
        </p:grpSpPr>
        <p:sp>
          <p:nvSpPr>
            <p:cNvPr id="8" name="Google Shape;61;p13">
              <a:extLst>
                <a:ext uri="{FF2B5EF4-FFF2-40B4-BE49-F238E27FC236}">
                  <a16:creationId xmlns:a16="http://schemas.microsoft.com/office/drawing/2014/main" id="{2A74E02D-61AC-A78C-53ED-2FBE33E80321}"/>
                </a:ext>
              </a:extLst>
            </p:cNvPr>
            <p:cNvSpPr/>
            <p:nvPr/>
          </p:nvSpPr>
          <p:spPr>
            <a:xfrm>
              <a:off x="14843880" y="326559"/>
              <a:ext cx="2855700" cy="628800"/>
            </a:xfrm>
            <a:prstGeom prst="roundRect">
              <a:avLst>
                <a:gd name="adj" fmla="val 50000"/>
              </a:avLst>
            </a:prstGeom>
            <a:solidFill>
              <a:srgbClr val="D83833"/>
            </a:solidFill>
            <a:ln>
              <a:noFill/>
            </a:ln>
          </p:spPr>
          <p:txBody>
            <a:bodyPr spcFirstLastPara="1" wrap="square" lIns="88171" tIns="88171" rIns="88171" bIns="88171" anchor="ctr" anchorCtr="0">
              <a:noAutofit/>
            </a:bodyPr>
            <a:lstStyle/>
            <a:p>
              <a:pPr algn="ctr"/>
              <a:endParaRPr sz="1351"/>
            </a:p>
          </p:txBody>
        </p:sp>
        <p:sp>
          <p:nvSpPr>
            <p:cNvPr id="9" name="Google Shape;62;p13">
              <a:extLst>
                <a:ext uri="{FF2B5EF4-FFF2-40B4-BE49-F238E27FC236}">
                  <a16:creationId xmlns:a16="http://schemas.microsoft.com/office/drawing/2014/main" id="{85CFED26-4971-B210-70CA-C9D19633DF55}"/>
                </a:ext>
              </a:extLst>
            </p:cNvPr>
            <p:cNvSpPr txBox="1"/>
            <p:nvPr/>
          </p:nvSpPr>
          <p:spPr>
            <a:xfrm>
              <a:off x="14814094" y="345709"/>
              <a:ext cx="2790340" cy="6426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171" tIns="88171" rIns="88171" bIns="88171" anchor="t" anchorCtr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AR" sz="328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Unidades de Capacitación Agroecológica-</a:t>
              </a:r>
              <a:r>
                <a:rPr lang="es-AR" sz="3280" b="1" dirty="0" err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UCAs</a:t>
              </a:r>
              <a:endParaRPr sz="1351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A9D8094-E020-1DBA-7A22-9BE160121805}"/>
              </a:ext>
            </a:extLst>
          </p:cNvPr>
          <p:cNvSpPr txBox="1"/>
          <p:nvPr/>
        </p:nvSpPr>
        <p:spPr>
          <a:xfrm>
            <a:off x="263352" y="5229200"/>
            <a:ext cx="66967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Montserrat Medium" panose="00000600000000000000" pitchFamily="2" charset="0"/>
                <a:cs typeface="Arial" panose="020B0604020202020204" pitchFamily="34" charset="0"/>
              </a:rPr>
              <a:t>Talleres de producción de alimentos con enfoque agroecológico en el ámbito familiar y comunitario, orientado a los sectores más vulnerados.</a:t>
            </a:r>
            <a:endParaRPr lang="es-MX" sz="2000" b="1" dirty="0">
              <a:latin typeface="Montserrat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4B82DB52-B2B9-B82E-B8DE-50545568D8AF}"/>
              </a:ext>
            </a:extLst>
          </p:cNvPr>
          <p:cNvSpPr/>
          <p:nvPr/>
        </p:nvSpPr>
        <p:spPr>
          <a:xfrm>
            <a:off x="3359696" y="4911265"/>
            <a:ext cx="720080" cy="3829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0A45C55-D4DE-75A9-0211-9F2B0FCE4A8C}"/>
              </a:ext>
            </a:extLst>
          </p:cNvPr>
          <p:cNvSpPr txBox="1"/>
          <p:nvPr/>
        </p:nvSpPr>
        <p:spPr>
          <a:xfrm>
            <a:off x="513663" y="1882008"/>
            <a:ext cx="61337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Montserrat Medium" panose="00000600000000000000" pitchFamily="2" charset="0"/>
                <a:cs typeface="Arial" panose="020B0604020202020204" pitchFamily="34" charset="0"/>
              </a:rPr>
              <a:t>Espacios de educación popular en diferentes barrios, coordinados por huerteras y productores locales. </a:t>
            </a:r>
          </a:p>
          <a:p>
            <a:pPr algn="just"/>
            <a:r>
              <a:rPr lang="es-MX" sz="2400" dirty="0">
                <a:latin typeface="Montserrat Medium" panose="00000600000000000000" pitchFamily="2" charset="0"/>
                <a:cs typeface="Arial" panose="020B0604020202020204" pitchFamily="34" charset="0"/>
              </a:rPr>
              <a:t>Desde los cuales se establecieron huertos productivos y educativos, así como apiarios escuela.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897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1">
            <a:extLst>
              <a:ext uri="{FF2B5EF4-FFF2-40B4-BE49-F238E27FC236}">
                <a16:creationId xmlns:a16="http://schemas.microsoft.com/office/drawing/2014/main" id="{6896F107-F930-AA2D-A574-85AE7DE6E13F}"/>
              </a:ext>
            </a:extLst>
          </p:cNvPr>
          <p:cNvSpPr/>
          <p:nvPr/>
        </p:nvSpPr>
        <p:spPr>
          <a:xfrm>
            <a:off x="5733696" y="1916832"/>
            <a:ext cx="6444953" cy="28807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MX" sz="280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60;p13">
            <a:extLst>
              <a:ext uri="{FF2B5EF4-FFF2-40B4-BE49-F238E27FC236}">
                <a16:creationId xmlns:a16="http://schemas.microsoft.com/office/drawing/2014/main" id="{7D647E78-E1B0-4C1A-7F43-C5DC3B114FFA}"/>
              </a:ext>
            </a:extLst>
          </p:cNvPr>
          <p:cNvGrpSpPr/>
          <p:nvPr/>
        </p:nvGrpSpPr>
        <p:grpSpPr>
          <a:xfrm>
            <a:off x="83446" y="352297"/>
            <a:ext cx="10549058" cy="625182"/>
            <a:chOff x="14814094" y="326559"/>
            <a:chExt cx="2885486" cy="661820"/>
          </a:xfrm>
        </p:grpSpPr>
        <p:sp>
          <p:nvSpPr>
            <p:cNvPr id="8" name="Google Shape;61;p13">
              <a:extLst>
                <a:ext uri="{FF2B5EF4-FFF2-40B4-BE49-F238E27FC236}">
                  <a16:creationId xmlns:a16="http://schemas.microsoft.com/office/drawing/2014/main" id="{2A74E02D-61AC-A78C-53ED-2FBE33E80321}"/>
                </a:ext>
              </a:extLst>
            </p:cNvPr>
            <p:cNvSpPr/>
            <p:nvPr/>
          </p:nvSpPr>
          <p:spPr>
            <a:xfrm>
              <a:off x="14843880" y="326559"/>
              <a:ext cx="2855700" cy="628800"/>
            </a:xfrm>
            <a:prstGeom prst="roundRect">
              <a:avLst>
                <a:gd name="adj" fmla="val 50000"/>
              </a:avLst>
            </a:prstGeom>
            <a:solidFill>
              <a:srgbClr val="D83833"/>
            </a:solidFill>
            <a:ln>
              <a:noFill/>
            </a:ln>
          </p:spPr>
          <p:txBody>
            <a:bodyPr spcFirstLastPara="1" wrap="square" lIns="88171" tIns="88171" rIns="88171" bIns="88171" anchor="ctr" anchorCtr="0">
              <a:noAutofit/>
            </a:bodyPr>
            <a:lstStyle/>
            <a:p>
              <a:pPr algn="ctr"/>
              <a:endParaRPr sz="1351"/>
            </a:p>
          </p:txBody>
        </p:sp>
        <p:sp>
          <p:nvSpPr>
            <p:cNvPr id="9" name="Google Shape;62;p13">
              <a:extLst>
                <a:ext uri="{FF2B5EF4-FFF2-40B4-BE49-F238E27FC236}">
                  <a16:creationId xmlns:a16="http://schemas.microsoft.com/office/drawing/2014/main" id="{85CFED26-4971-B210-70CA-C9D19633DF55}"/>
                </a:ext>
              </a:extLst>
            </p:cNvPr>
            <p:cNvSpPr txBox="1"/>
            <p:nvPr/>
          </p:nvSpPr>
          <p:spPr>
            <a:xfrm>
              <a:off x="14814094" y="345709"/>
              <a:ext cx="2790340" cy="6426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171" tIns="88171" rIns="88171" bIns="88171" anchor="t" anchorCtr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328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Articulación con el sistema educativo</a:t>
              </a:r>
              <a:endParaRPr sz="1351" b="1" dirty="0">
                <a:solidFill>
                  <a:schemeClr val="lt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1556792"/>
            <a:ext cx="5758376" cy="432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3A26093-0374-A6ED-4959-D45A470D2FB5}"/>
              </a:ext>
            </a:extLst>
          </p:cNvPr>
          <p:cNvSpPr txBox="1"/>
          <p:nvPr/>
        </p:nvSpPr>
        <p:spPr>
          <a:xfrm>
            <a:off x="6266525" y="5490040"/>
            <a:ext cx="55181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Montserrat Medium" panose="00000600000000000000" pitchFamily="2" charset="0"/>
                <a:cs typeface="Arial" panose="020B0604020202020204" pitchFamily="34" charset="0"/>
              </a:rPr>
              <a:t>Proyectos vinculados con políticas socio-educativas del Ministerio de Educación provincial (Programa CAJ). </a:t>
            </a:r>
            <a:endParaRPr lang="es-AR" sz="2000" dirty="0"/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DB1D2299-DAF5-4C0D-B7F5-C32FA519A2BC}"/>
              </a:ext>
            </a:extLst>
          </p:cNvPr>
          <p:cNvSpPr/>
          <p:nvPr/>
        </p:nvSpPr>
        <p:spPr>
          <a:xfrm>
            <a:off x="8665538" y="4812436"/>
            <a:ext cx="720080" cy="3829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F58EC9D-4DA1-9C86-6F60-9995B0C8C944}"/>
              </a:ext>
            </a:extLst>
          </p:cNvPr>
          <p:cNvSpPr txBox="1"/>
          <p:nvPr/>
        </p:nvSpPr>
        <p:spPr>
          <a:xfrm>
            <a:off x="5883679" y="2541614"/>
            <a:ext cx="61291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Montserrat Medium" panose="00000600000000000000" pitchFamily="2" charset="0"/>
                <a:cs typeface="Arial" panose="020B0604020202020204" pitchFamily="34" charset="0"/>
              </a:rPr>
              <a:t>Proyectos educativo-ambientales, en la Escuela de Educación Secundaria N°3 con proyección hacia la comunidad, orientados a la formación de los/as alumnos/as como “promotores ambientales”. 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06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1">
            <a:extLst>
              <a:ext uri="{FF2B5EF4-FFF2-40B4-BE49-F238E27FC236}">
                <a16:creationId xmlns:a16="http://schemas.microsoft.com/office/drawing/2014/main" id="{6896F107-F930-AA2D-A574-85AE7DE6E13F}"/>
              </a:ext>
            </a:extLst>
          </p:cNvPr>
          <p:cNvSpPr/>
          <p:nvPr/>
        </p:nvSpPr>
        <p:spPr>
          <a:xfrm>
            <a:off x="34227" y="849650"/>
            <a:ext cx="6671860" cy="45804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S" sz="2200" dirty="0">
              <a:latin typeface="Montserrat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7" name="Google Shape;60;p13">
            <a:extLst>
              <a:ext uri="{FF2B5EF4-FFF2-40B4-BE49-F238E27FC236}">
                <a16:creationId xmlns:a16="http://schemas.microsoft.com/office/drawing/2014/main" id="{7D647E78-E1B0-4C1A-7F43-C5DC3B114FFA}"/>
              </a:ext>
            </a:extLst>
          </p:cNvPr>
          <p:cNvGrpSpPr/>
          <p:nvPr/>
        </p:nvGrpSpPr>
        <p:grpSpPr>
          <a:xfrm>
            <a:off x="119336" y="180263"/>
            <a:ext cx="11953328" cy="642148"/>
            <a:chOff x="14843880" y="326559"/>
            <a:chExt cx="2872856" cy="679779"/>
          </a:xfrm>
        </p:grpSpPr>
        <p:sp>
          <p:nvSpPr>
            <p:cNvPr id="8" name="Google Shape;61;p13">
              <a:extLst>
                <a:ext uri="{FF2B5EF4-FFF2-40B4-BE49-F238E27FC236}">
                  <a16:creationId xmlns:a16="http://schemas.microsoft.com/office/drawing/2014/main" id="{2A74E02D-61AC-A78C-53ED-2FBE33E80321}"/>
                </a:ext>
              </a:extLst>
            </p:cNvPr>
            <p:cNvSpPr/>
            <p:nvPr/>
          </p:nvSpPr>
          <p:spPr>
            <a:xfrm>
              <a:off x="14843880" y="326559"/>
              <a:ext cx="2855700" cy="628800"/>
            </a:xfrm>
            <a:prstGeom prst="roundRect">
              <a:avLst>
                <a:gd name="adj" fmla="val 50000"/>
              </a:avLst>
            </a:prstGeom>
            <a:solidFill>
              <a:srgbClr val="D83833"/>
            </a:solidFill>
            <a:ln>
              <a:noFill/>
            </a:ln>
          </p:spPr>
          <p:txBody>
            <a:bodyPr spcFirstLastPara="1" wrap="square" lIns="88171" tIns="88171" rIns="88171" bIns="88171" anchor="ctr" anchorCtr="0">
              <a:noAutofit/>
            </a:bodyPr>
            <a:lstStyle/>
            <a:p>
              <a:pPr algn="ctr"/>
              <a:endParaRPr sz="1351"/>
            </a:p>
          </p:txBody>
        </p:sp>
        <p:sp>
          <p:nvSpPr>
            <p:cNvPr id="9" name="Google Shape;62;p13">
              <a:extLst>
                <a:ext uri="{FF2B5EF4-FFF2-40B4-BE49-F238E27FC236}">
                  <a16:creationId xmlns:a16="http://schemas.microsoft.com/office/drawing/2014/main" id="{85CFED26-4971-B210-70CA-C9D19633DF55}"/>
                </a:ext>
              </a:extLst>
            </p:cNvPr>
            <p:cNvSpPr txBox="1"/>
            <p:nvPr/>
          </p:nvSpPr>
          <p:spPr>
            <a:xfrm>
              <a:off x="14861037" y="485510"/>
              <a:ext cx="2855699" cy="5208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171" tIns="88171" rIns="88171" bIns="88171" anchor="t" anchorCtr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240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Articulación de políticas sectoriales y sinergias con actores del campo popular 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/>
          <a:stretch/>
        </p:blipFill>
        <p:spPr bwMode="auto">
          <a:xfrm>
            <a:off x="6736353" y="1012204"/>
            <a:ext cx="5438587" cy="458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373A5AD-221F-4E8D-3A44-361EB00CED26}"/>
              </a:ext>
            </a:extLst>
          </p:cNvPr>
          <p:cNvSpPr txBox="1"/>
          <p:nvPr/>
        </p:nvSpPr>
        <p:spPr>
          <a:xfrm>
            <a:off x="839416" y="5843708"/>
            <a:ext cx="54385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Montserrat Medium" panose="00000600000000000000" pitchFamily="2" charset="0"/>
                <a:cs typeface="Arial" panose="020B0604020202020204" pitchFamily="34" charset="0"/>
              </a:rPr>
              <a:t>Proyecto Promotores Agroecológicos Territoriales (PAT) (Mangione, 2019)</a:t>
            </a:r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8D92800F-4560-514A-873C-AE784D371BEF}"/>
              </a:ext>
            </a:extLst>
          </p:cNvPr>
          <p:cNvSpPr/>
          <p:nvPr/>
        </p:nvSpPr>
        <p:spPr>
          <a:xfrm>
            <a:off x="3143672" y="5505514"/>
            <a:ext cx="720080" cy="3829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D6F542-6B49-304F-1908-89DF47F3CEEC}"/>
              </a:ext>
            </a:extLst>
          </p:cNvPr>
          <p:cNvSpPr txBox="1"/>
          <p:nvPr/>
        </p:nvSpPr>
        <p:spPr>
          <a:xfrm>
            <a:off x="316876" y="1247058"/>
            <a:ext cx="61065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Montserrat Medium" panose="00000600000000000000" pitchFamily="2" charset="0"/>
                <a:cs typeface="Arial" panose="020B0604020202020204" pitchFamily="34" charset="0"/>
              </a:rPr>
              <a:t>Trabajo conjunto con organizaciones del campo popular como el Frente Popular Darío Santillán (FPDS) y Somos Barrios de Pie.</a:t>
            </a:r>
          </a:p>
          <a:p>
            <a:pPr algn="just"/>
            <a:r>
              <a:rPr lang="es-ES" sz="2000" dirty="0">
                <a:latin typeface="Montserrat Medium" panose="00000600000000000000" pitchFamily="2" charset="0"/>
                <a:cs typeface="Arial" panose="020B0604020202020204" pitchFamily="34" charset="0"/>
              </a:rPr>
              <a:t>*Intervención en conflictos ambientales (Amparo Ambiental Colectivo).</a:t>
            </a:r>
          </a:p>
          <a:p>
            <a:pPr algn="just"/>
            <a:r>
              <a:rPr lang="es-ES" sz="2000" dirty="0">
                <a:latin typeface="Montserrat Medium" panose="00000600000000000000" pitchFamily="2" charset="0"/>
                <a:cs typeface="Arial" panose="020B0604020202020204" pitchFamily="34" charset="0"/>
              </a:rPr>
              <a:t>*Proyectos educativo-cooperativos en producción de alimentos: Programa de Trabajo Autogestionado,  Ministerio de Trabajo, Empleo y Seguridad Social de la Nación y el Programa Argentina Trabaja (AT) del Ministerio de Desarrollo Social de la Nación. </a:t>
            </a:r>
          </a:p>
        </p:txBody>
      </p:sp>
    </p:spTree>
    <p:extLst>
      <p:ext uri="{BB962C8B-B14F-4D97-AF65-F5344CB8AC3E}">
        <p14:creationId xmlns:p14="http://schemas.microsoft.com/office/powerpoint/2010/main" val="119005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: esquinas redondeadas 1">
            <a:extLst>
              <a:ext uri="{FF2B5EF4-FFF2-40B4-BE49-F238E27FC236}">
                <a16:creationId xmlns:a16="http://schemas.microsoft.com/office/drawing/2014/main" id="{4B751101-0DEF-414E-3852-1960BC06F960}"/>
              </a:ext>
            </a:extLst>
          </p:cNvPr>
          <p:cNvSpPr/>
          <p:nvPr/>
        </p:nvSpPr>
        <p:spPr>
          <a:xfrm>
            <a:off x="5835179" y="4691323"/>
            <a:ext cx="5701725" cy="19325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MX" sz="280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: esquinas redondeadas 1">
            <a:extLst>
              <a:ext uri="{FF2B5EF4-FFF2-40B4-BE49-F238E27FC236}">
                <a16:creationId xmlns:a16="http://schemas.microsoft.com/office/drawing/2014/main" id="{6896F107-F930-AA2D-A574-85AE7DE6E13F}"/>
              </a:ext>
            </a:extLst>
          </p:cNvPr>
          <p:cNvSpPr/>
          <p:nvPr/>
        </p:nvSpPr>
        <p:spPr>
          <a:xfrm>
            <a:off x="34234" y="4709412"/>
            <a:ext cx="5701725" cy="19325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MX" sz="280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60;p13">
            <a:extLst>
              <a:ext uri="{FF2B5EF4-FFF2-40B4-BE49-F238E27FC236}">
                <a16:creationId xmlns:a16="http://schemas.microsoft.com/office/drawing/2014/main" id="{7D647E78-E1B0-4C1A-7F43-C5DC3B114FFA}"/>
              </a:ext>
            </a:extLst>
          </p:cNvPr>
          <p:cNvGrpSpPr/>
          <p:nvPr/>
        </p:nvGrpSpPr>
        <p:grpSpPr>
          <a:xfrm>
            <a:off x="191344" y="216024"/>
            <a:ext cx="10462222" cy="625182"/>
            <a:chOff x="14843880" y="326559"/>
            <a:chExt cx="2855700" cy="661820"/>
          </a:xfrm>
        </p:grpSpPr>
        <p:sp>
          <p:nvSpPr>
            <p:cNvPr id="8" name="Google Shape;61;p13">
              <a:extLst>
                <a:ext uri="{FF2B5EF4-FFF2-40B4-BE49-F238E27FC236}">
                  <a16:creationId xmlns:a16="http://schemas.microsoft.com/office/drawing/2014/main" id="{2A74E02D-61AC-A78C-53ED-2FBE33E80321}"/>
                </a:ext>
              </a:extLst>
            </p:cNvPr>
            <p:cNvSpPr/>
            <p:nvPr/>
          </p:nvSpPr>
          <p:spPr>
            <a:xfrm>
              <a:off x="14843880" y="326559"/>
              <a:ext cx="2855700" cy="628800"/>
            </a:xfrm>
            <a:prstGeom prst="roundRect">
              <a:avLst>
                <a:gd name="adj" fmla="val 50000"/>
              </a:avLst>
            </a:prstGeom>
            <a:solidFill>
              <a:srgbClr val="D83833"/>
            </a:solidFill>
            <a:ln>
              <a:noFill/>
            </a:ln>
          </p:spPr>
          <p:txBody>
            <a:bodyPr spcFirstLastPara="1" wrap="square" lIns="88171" tIns="88171" rIns="88171" bIns="88171" anchor="ctr" anchorCtr="0">
              <a:noAutofit/>
            </a:bodyPr>
            <a:lstStyle/>
            <a:p>
              <a:pPr algn="ctr"/>
              <a:endParaRPr sz="1351"/>
            </a:p>
          </p:txBody>
        </p:sp>
        <p:sp>
          <p:nvSpPr>
            <p:cNvPr id="9" name="Google Shape;62;p13">
              <a:extLst>
                <a:ext uri="{FF2B5EF4-FFF2-40B4-BE49-F238E27FC236}">
                  <a16:creationId xmlns:a16="http://schemas.microsoft.com/office/drawing/2014/main" id="{85CFED26-4971-B210-70CA-C9D19633DF55}"/>
                </a:ext>
              </a:extLst>
            </p:cNvPr>
            <p:cNvSpPr txBox="1"/>
            <p:nvPr/>
          </p:nvSpPr>
          <p:spPr>
            <a:xfrm>
              <a:off x="14849632" y="345709"/>
              <a:ext cx="2790340" cy="6426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171" tIns="88171" rIns="88171" bIns="88171" anchor="t" anchorCtr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AR" sz="328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Vinculación con organismos internacionales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/>
          <a:stretch/>
        </p:blipFill>
        <p:spPr bwMode="auto">
          <a:xfrm>
            <a:off x="5375920" y="893122"/>
            <a:ext cx="5484194" cy="374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4688246-2467-869D-3528-AF9C160CE98A}"/>
              </a:ext>
            </a:extLst>
          </p:cNvPr>
          <p:cNvSpPr txBox="1"/>
          <p:nvPr/>
        </p:nvSpPr>
        <p:spPr>
          <a:xfrm>
            <a:off x="5982358" y="4780441"/>
            <a:ext cx="54073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dirty="0"/>
              <a:t>Jornadas de formación-extensión dirigida a familias campesinas de Formosa y cooperativistas del distrito Presidente Perón, con la participación de un profesional en agroecología de la Asociación Cubana de Técnicos Agrícolas y Forestales (ACTAF) de Cuba</a:t>
            </a:r>
            <a:r>
              <a:rPr lang="es-MX" dirty="0"/>
              <a:t>. </a:t>
            </a:r>
          </a:p>
        </p:txBody>
      </p:sp>
      <p:pic>
        <p:nvPicPr>
          <p:cNvPr id="11" name="Imagen 10" descr="Un par de personas en un bosque&#10;&#10;Descripción generada automáticamente con confianza media">
            <a:extLst>
              <a:ext uri="{FF2B5EF4-FFF2-40B4-BE49-F238E27FC236}">
                <a16:creationId xmlns:a16="http://schemas.microsoft.com/office/drawing/2014/main" id="{DD3155CC-1644-6DFF-19AF-FD7C45044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31" y="873657"/>
            <a:ext cx="5029481" cy="377211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737FD17-ED96-BED3-25F3-195673987ADB}"/>
              </a:ext>
            </a:extLst>
          </p:cNvPr>
          <p:cNvSpPr txBox="1"/>
          <p:nvPr/>
        </p:nvSpPr>
        <p:spPr>
          <a:xfrm>
            <a:off x="157501" y="4918940"/>
            <a:ext cx="55304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>
                <a:latin typeface="Montserrat Medium" panose="00000600000000000000" pitchFamily="2" charset="0"/>
                <a:cs typeface="Arial" panose="020B0604020202020204" pitchFamily="34" charset="0"/>
              </a:rPr>
              <a:t>Estancia Pre-Profesional de Agroecología y Soberanía Alimentaria, en articulación con la Universidad Autónoma de Chapingo-México. </a:t>
            </a:r>
          </a:p>
          <a:p>
            <a:pPr algn="just"/>
            <a:r>
              <a:rPr lang="es-ES" sz="1800" dirty="0">
                <a:latin typeface="Montserrat Medium" panose="00000600000000000000" pitchFamily="2" charset="0"/>
                <a:cs typeface="Arial" panose="020B0604020202020204" pitchFamily="34" charset="0"/>
              </a:rPr>
              <a:t>Pasantía de formación de grado destinada a estudiantes universitarios en Argentina. </a:t>
            </a:r>
            <a:endParaRPr lang="es-MX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77116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ulento">
  <a:themeElements>
    <a:clrScheme name="Esenc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pulento">
  <a:themeElements>
    <a:clrScheme name="Esenc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pulento">
  <a:themeElements>
    <a:clrScheme name="Esenc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257</TotalTime>
  <Words>1055</Words>
  <Application>Microsoft Office PowerPoint</Application>
  <PresentationFormat>Panorámica</PresentationFormat>
  <Paragraphs>72</Paragraphs>
  <Slides>15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15</vt:i4>
      </vt:variant>
    </vt:vector>
  </HeadingPairs>
  <TitlesOfParts>
    <vt:vector size="26" baseType="lpstr">
      <vt:lpstr>Raleway</vt:lpstr>
      <vt:lpstr>Wingdings 2</vt:lpstr>
      <vt:lpstr>Montserrat Medium</vt:lpstr>
      <vt:lpstr>Montserrat</vt:lpstr>
      <vt:lpstr>Arial</vt:lpstr>
      <vt:lpstr>Wingdings</vt:lpstr>
      <vt:lpstr>Trebuchet MS</vt:lpstr>
      <vt:lpstr>Simple Light</vt:lpstr>
      <vt:lpstr>Opulento</vt:lpstr>
      <vt:lpstr>1_Opulento</vt:lpstr>
      <vt:lpstr>2_Opulento</vt:lpstr>
      <vt:lpstr>Estrategias territoriales para el escalonamiento de la agroecología  en el distrito Presidente Perón, Buenos Aires, Argentina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Estrategias territoriales para el escalonamiento de la agroecología  en el distrito Presidente Perón, Buenos Aires, Argentina </dc:title>
  <dc:creator>pc2</dc:creator>
  <cp:lastModifiedBy>Lic. Stella Maris Mangione</cp:lastModifiedBy>
  <cp:revision>60</cp:revision>
  <dcterms:created xsi:type="dcterms:W3CDTF">2024-10-08T16:17:25Z</dcterms:created>
  <dcterms:modified xsi:type="dcterms:W3CDTF">2024-10-22T20:40:32Z</dcterms:modified>
</cp:coreProperties>
</file>