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6" r:id="rId5"/>
    <p:sldId id="265" r:id="rId6"/>
    <p:sldId id="268" r:id="rId7"/>
    <p:sldId id="269" r:id="rId8"/>
    <p:sldId id="270" r:id="rId9"/>
    <p:sldId id="273" r:id="rId10"/>
    <p:sldId id="271" r:id="rId11"/>
    <p:sldId id="274" r:id="rId12"/>
    <p:sldId id="272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9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9fca2001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7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85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19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8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31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58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12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03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61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7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>
            <a:spLocks noGrp="1"/>
          </p:cNvSpPr>
          <p:nvPr>
            <p:ph type="ctrTitle"/>
          </p:nvPr>
        </p:nvSpPr>
        <p:spPr>
          <a:xfrm>
            <a:off x="2541195" y="-377732"/>
            <a:ext cx="8960994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4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Indicadores e Monitoramento de Sistema Agroflorestal em Salto de Pirapora/SP - BR</a:t>
            </a:r>
            <a:endParaRPr sz="381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709411" y="3316706"/>
            <a:ext cx="5049453" cy="89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Mônica Miyuki </a:t>
            </a: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Akune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;</a:t>
            </a: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Victória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Starck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Schwanz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;</a:t>
            </a: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Beatriz Cristina </a:t>
            </a:r>
            <a:r>
              <a:rPr lang="es-PY" sz="2511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Antunes</a:t>
            </a: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Silva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D00233-EBA8-47A7-B4D2-B4AEA05E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41" y="0"/>
            <a:ext cx="955142" cy="970547"/>
          </a:xfrm>
          <a:prstGeom prst="rect">
            <a:avLst/>
          </a:prstGeom>
        </p:spPr>
      </p:pic>
      <p:pic>
        <p:nvPicPr>
          <p:cNvPr id="1026" name="Picture 2" descr="Abertas inscrições para o Programa de Educação Tutorial ...">
            <a:extLst>
              <a:ext uri="{FF2B5EF4-FFF2-40B4-BE49-F238E27FC236}">
                <a16:creationId xmlns:a16="http://schemas.microsoft.com/office/drawing/2014/main" id="{960F006E-EE3D-4B38-84A8-B82AE5A36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1486" r="26317" b="24264"/>
          <a:stretch/>
        </p:blipFill>
        <p:spPr bwMode="auto">
          <a:xfrm>
            <a:off x="9173234" y="32442"/>
            <a:ext cx="955142" cy="9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A66B8AE-49F0-421E-B459-A6F992005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927" y="32442"/>
            <a:ext cx="1265262" cy="9056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347919" y="2528172"/>
            <a:ext cx="52946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</a:rPr>
              <a:t>São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realizados manejos ao decorrer dos anos, dessa forma, durante a entrevista semiestruturada com o agricultor responsável, foi relatado que é uma área muito visitada, sem o manejo com fogo, com desrama das espécies usadas como biomassa e de interesse madeireiro, capina das invasoras e intervenção das espécies de interesse agrícola, cujo estrato é baixo e o ciclo é curto.</a:t>
            </a:r>
            <a:endParaRPr lang="pt-BR" sz="2400" b="0" dirty="0">
              <a:effectLst/>
            </a:endParaRPr>
          </a:p>
          <a:p>
            <a:br>
              <a:rPr lang="pt-BR" sz="2400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FCE7D-6097-4CAB-81B9-664DC716BB44}"/>
              </a:ext>
            </a:extLst>
          </p:cNvPr>
          <p:cNvSpPr txBox="1"/>
          <p:nvPr/>
        </p:nvSpPr>
        <p:spPr>
          <a:xfrm>
            <a:off x="526983" y="11597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Confiabilidade</a:t>
            </a:r>
            <a:endParaRPr lang="pt-BR" sz="2400" b="1" dirty="0">
              <a:effectLst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55339C-C000-43D9-AAB0-5D7FCEE8718E}"/>
              </a:ext>
            </a:extLst>
          </p:cNvPr>
          <p:cNvSpPr txBox="1"/>
          <p:nvPr/>
        </p:nvSpPr>
        <p:spPr>
          <a:xfrm>
            <a:off x="526983" y="18927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Manejo</a:t>
            </a:r>
            <a:endParaRPr lang="pt-B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7EDDF82-71DA-4CCB-8198-E4DD24F6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46" y="0"/>
            <a:ext cx="4532483" cy="60433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FA212A-F5BC-44A5-999C-22E7F4E6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76" y="1899935"/>
            <a:ext cx="1960733" cy="26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FCE7D-6097-4CAB-81B9-664DC716BB44}"/>
              </a:ext>
            </a:extLst>
          </p:cNvPr>
          <p:cNvSpPr txBox="1"/>
          <p:nvPr/>
        </p:nvSpPr>
        <p:spPr>
          <a:xfrm>
            <a:off x="526983" y="11597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Confiabilidade</a:t>
            </a:r>
            <a:endParaRPr lang="pt-BR" sz="2400" b="1" dirty="0">
              <a:effectLst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5F2C81-AD4B-4BD8-AB67-6D18EBC92D17}"/>
              </a:ext>
            </a:extLst>
          </p:cNvPr>
          <p:cNvSpPr txBox="1"/>
          <p:nvPr/>
        </p:nvSpPr>
        <p:spPr>
          <a:xfrm>
            <a:off x="526983" y="18650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Funcionamento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29057E-A5AC-4A32-9C69-DFB97B9131E2}"/>
              </a:ext>
            </a:extLst>
          </p:cNvPr>
          <p:cNvSpPr txBox="1"/>
          <p:nvPr/>
        </p:nvSpPr>
        <p:spPr>
          <a:xfrm>
            <a:off x="526983" y="2367153"/>
            <a:ext cx="66510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solos predominantes no Brasil são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intemperizados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ciclagem de nutrientes é a principal fonte que fornece condições adequadas para o desenvolvimento das plantas</a:t>
            </a:r>
            <a:r>
              <a:rPr lang="pt-BR" sz="1800" dirty="0">
                <a:latin typeface="Arial" panose="020B0604020202020204" pitchFamily="34" charset="0"/>
              </a:rPr>
              <a:t>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caso do sistema, mais de 50% do solo estava coberto por matéria orgânica e a deposição de folhas e galhos tinham altura média de 2 cm, com valores similares a área de referência, mata ciliar com floresta secundária na proximidade.</a:t>
            </a:r>
            <a:endParaRPr lang="pt-BR" sz="1800" b="0" dirty="0"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B2B833-962B-4AD5-8C9A-75EA8A17D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80" y="-24569"/>
            <a:ext cx="4587240" cy="6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7611C8D7-DAEA-4165-A2D0-1734F4969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20" y="2953798"/>
            <a:ext cx="1984106" cy="26454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 err="1">
                <a:solidFill>
                  <a:srgbClr val="1155CC"/>
                </a:solidFill>
                <a:latin typeface="Raleway"/>
                <a:sym typeface="Raleway"/>
              </a:rPr>
              <a:t>Conclusão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526983" y="1320939"/>
            <a:ext cx="105829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Após 8 anos de implementação do SAF, é possível observar que há boa cobertura de solo, presença de serrapilheira, epífitas, interações sociais e ecológicas, diversidade de espécies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equitabilidade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altas, entretanto há indicadores ecológicos importantes que ainda não estão presentes, como a presença de espécies regenerantes e lianas.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9C7B63-806E-4552-B853-432E6D777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632" y="3145440"/>
            <a:ext cx="2215348" cy="29537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C32DB9-ABE2-4892-AE6D-25703E764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343" y="3145439"/>
            <a:ext cx="1984106" cy="26454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DC57AF-536A-41D1-8393-433253BE4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156" y="3145441"/>
            <a:ext cx="2215348" cy="295379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D8A8DD3-1314-4F91-A744-153F05C7B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410" y="3145442"/>
            <a:ext cx="2215348" cy="29537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D4E696A-744D-4EBC-B406-DA080D44A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3773" y="3145441"/>
            <a:ext cx="1661511" cy="29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652980" y="1339188"/>
            <a:ext cx="5168700" cy="3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agricultura convencional, que visa maximizar o uso dos recursos naturais sem considerar a capacidade de suporte dos ecossistemas.</a:t>
            </a:r>
            <a:endParaRPr lang="pt-BR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802105" y="4557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 err="1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Introdução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DCDDC0-505F-4AED-986F-23227D9534CD}"/>
              </a:ext>
            </a:extLst>
          </p:cNvPr>
          <p:cNvSpPr txBox="1"/>
          <p:nvPr/>
        </p:nvSpPr>
        <p:spPr>
          <a:xfrm>
            <a:off x="652980" y="25235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destacam-se como sistemas agrícolas sustentáveis.</a:t>
            </a:r>
            <a:endParaRPr lang="pt-BR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A76109-D4AC-410C-AF35-8D35438C1F37}"/>
              </a:ext>
            </a:extLst>
          </p:cNvPr>
          <p:cNvSpPr txBox="1"/>
          <p:nvPr/>
        </p:nvSpPr>
        <p:spPr>
          <a:xfrm>
            <a:off x="652980" y="339569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 de sustentabilidade são ferramentas que permitem analisar o desempenho de um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agroecossistema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EEEB59-BF68-438C-9430-CAB02BC8FFEE}"/>
              </a:ext>
            </a:extLst>
          </p:cNvPr>
          <p:cNvSpPr txBox="1"/>
          <p:nvPr/>
        </p:nvSpPr>
        <p:spPr>
          <a:xfrm>
            <a:off x="652980" y="454479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Neste trabalho, foi descrito e avaliado os indicadores de sustentabilidade obtidos através da aula prática da disciplina de Sistemas Agroflorestais no Sítio São João.</a:t>
            </a:r>
            <a:endParaRPr lang="pt-BR" sz="18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4381146-8C9F-4EEB-A848-02BC1E929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16" b="11982"/>
          <a:stretch/>
        </p:blipFill>
        <p:spPr>
          <a:xfrm>
            <a:off x="6898105" y="-1"/>
            <a:ext cx="4650540" cy="6126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463650" y="1177689"/>
            <a:ext cx="51687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coleta de dados foi realizada em conjunto, com a ficha de campo.</a:t>
            </a: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 err="1">
                <a:solidFill>
                  <a:srgbClr val="1155CC"/>
                </a:solidFill>
                <a:latin typeface="Raleway"/>
                <a:sym typeface="Raleway"/>
              </a:rPr>
              <a:t>Metodologia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463650" y="1981834"/>
            <a:ext cx="7971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Caracterização ambiental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Relevo, textura do solo, declividade.</a:t>
            </a: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Disponibilidade de luz refletida;</a:t>
            </a: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</a:t>
            </a:r>
            <a:r>
              <a:rPr lang="pt-BR" sz="1800" dirty="0">
                <a:latin typeface="Arial" panose="020B0604020202020204" pitchFamily="34" charset="0"/>
              </a:rPr>
              <a:t>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ltura da serapilheira e a </a:t>
            </a:r>
            <a:r>
              <a:rPr lang="pt-BR" sz="1800" dirty="0">
                <a:latin typeface="Arial" panose="020B0604020202020204" pitchFamily="34" charset="0"/>
              </a:rPr>
              <a:t>presença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regenerantes. Parcelas selecionadas a lanço.</a:t>
            </a:r>
            <a:endParaRPr lang="pt-BR" sz="18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F527A8-8AD9-4C11-9E6E-382F6A7CE506}"/>
              </a:ext>
            </a:extLst>
          </p:cNvPr>
          <p:cNvSpPr txBox="1"/>
          <p:nvPr/>
        </p:nvSpPr>
        <p:spPr>
          <a:xfrm>
            <a:off x="463650" y="361697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Herbivoria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fitossanidade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Avaliaçã</a:t>
            </a:r>
            <a:r>
              <a:rPr lang="pt-BR" sz="1800" dirty="0">
                <a:latin typeface="Arial" panose="020B0604020202020204" pitchFamily="34" charset="0"/>
              </a:rPr>
              <a:t>o de 10 folhas de 5 árvores que estavam dentro da parcelas, analisando a porcentagem de interferência, classificando de 0 a 5.</a:t>
            </a:r>
            <a:br>
              <a:rPr lang="pt-BR" sz="1800" dirty="0"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 = 0%; 1 = 1 a 6%; 2 = 6 a 12%; 3 = 12 a 25%; 4 = 25 a 50% e 5 = 50 a 100%.</a:t>
            </a:r>
            <a:endParaRPr lang="pt-BR" sz="18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7522EA-E743-4F94-8494-CD2CCE405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5"/>
          <a:stretch/>
        </p:blipFill>
        <p:spPr>
          <a:xfrm>
            <a:off x="8826887" y="-242504"/>
            <a:ext cx="3174531" cy="413304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E88609C-D6B5-4608-9DF1-75F8E7B1A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67" t="26597" r="25000" b="9334"/>
          <a:stretch/>
        </p:blipFill>
        <p:spPr>
          <a:xfrm>
            <a:off x="8826887" y="3154767"/>
            <a:ext cx="3034444" cy="29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 err="1">
                <a:solidFill>
                  <a:srgbClr val="1155CC"/>
                </a:solidFill>
                <a:latin typeface="Raleway"/>
                <a:sym typeface="Raleway"/>
              </a:rPr>
              <a:t>Metodologia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20BACA-DD0C-45D6-B166-54EB51F7FE35}"/>
              </a:ext>
            </a:extLst>
          </p:cNvPr>
          <p:cNvSpPr txBox="1"/>
          <p:nvPr/>
        </p:nvSpPr>
        <p:spPr>
          <a:xfrm>
            <a:off x="526983" y="1412483"/>
            <a:ext cx="7687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Monitoramento participativo:</a:t>
            </a:r>
          </a:p>
          <a:p>
            <a:r>
              <a:rPr lang="pt-BR" sz="1800" dirty="0">
                <a:latin typeface="Arial" panose="020B0604020202020204" pitchFamily="34" charset="0"/>
              </a:rPr>
              <a:t>A) Infiltração – Lata e água, mensurando o tempo de infiltração da água no solo;</a:t>
            </a:r>
          </a:p>
          <a:p>
            <a:r>
              <a:rPr lang="pt-BR" sz="1800" dirty="0">
                <a:latin typeface="Arial" panose="020B0604020202020204" pitchFamily="34" charset="0"/>
              </a:rPr>
              <a:t>B) Estabilidade do solo – formando uma bolinha de solo molhado e inserindo em um pote de vidro com água. Classificação entre pouco estruturado, meio estruturado ou estável;</a:t>
            </a:r>
            <a:br>
              <a:rPr lang="pt-BR" sz="1800" dirty="0">
                <a:latin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</a:rPr>
              <a:t>C) Fração de argila: amostra de solo misturada com água, sal e deixar decantar, identificando a separação da argila.</a:t>
            </a:r>
            <a:endParaRPr lang="pt-BR" sz="1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6BED3E-39E3-4B6E-8C20-C1AA73170735}"/>
              </a:ext>
            </a:extLst>
          </p:cNvPr>
          <p:cNvSpPr txBox="1"/>
          <p:nvPr/>
        </p:nvSpPr>
        <p:spPr>
          <a:xfrm>
            <a:off x="526983" y="3967882"/>
            <a:ext cx="748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Caracterização da vegetação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Espécie; CAP (circunferência a 1,30m de altura); Altura; Bifurcação; Sanidade; Presença de epífitas, lianas, cipós</a:t>
            </a:r>
            <a:r>
              <a:rPr lang="pt-BR" sz="1800" dirty="0">
                <a:latin typeface="Arial" panose="020B0604020202020204" pitchFamily="34" charset="0"/>
              </a:rPr>
              <a:t> 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cupim.</a:t>
            </a:r>
            <a:endParaRPr lang="pt-BR" sz="1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4E4491-1A00-4E34-B774-B45272C5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721" y="248038"/>
            <a:ext cx="3486679" cy="25624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2F3BCCD-0F2A-4DA6-858B-C62A4D6E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721" y="3051036"/>
            <a:ext cx="3495332" cy="27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526982" y="2910155"/>
            <a:ext cx="657485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t-BR" sz="18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fração de argila e areia foi mensurada a partir da mistura do solo, água e sal de cozinha em um recipiente de vidro, observando a porção de solo decantada, onde é visível a segregação, obtendo uma camada de 70% de areia e 30% de argila.</a:t>
            </a:r>
            <a:endParaRPr lang="pt-BR" sz="18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25409C-08AE-43B1-8D39-4F3F4974B4BE}"/>
              </a:ext>
            </a:extLst>
          </p:cNvPr>
          <p:cNvSpPr txBox="1"/>
          <p:nvPr/>
        </p:nvSpPr>
        <p:spPr>
          <a:xfrm>
            <a:off x="526983" y="13207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Solo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4FF0CF-F976-4ADE-8D7E-56E6A9D4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84533" y="2135505"/>
            <a:ext cx="3417570" cy="45567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A0A0C4-2F76-4E78-B4E4-9DF24312FC58}"/>
              </a:ext>
            </a:extLst>
          </p:cNvPr>
          <p:cNvSpPr txBox="1"/>
          <p:nvPr/>
        </p:nvSpPr>
        <p:spPr>
          <a:xfrm>
            <a:off x="526982" y="2000912"/>
            <a:ext cx="10964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Como a coleta de dados foi realizada no dia seguinte à noite chuvosa, não houve infiltração de água, pois o solo já havia atingido a capacidade de campo.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solo foi caracterizado como muito estável.</a:t>
            </a:r>
          </a:p>
        </p:txBody>
      </p:sp>
    </p:spTree>
    <p:extLst>
      <p:ext uri="{BB962C8B-B14F-4D97-AF65-F5344CB8AC3E}">
        <p14:creationId xmlns:p14="http://schemas.microsoft.com/office/powerpoint/2010/main" val="329540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420302" y="1293590"/>
            <a:ext cx="6574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Fitossanidade e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herbivoria</a:t>
            </a:r>
            <a:br>
              <a:rPr lang="pt-B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400" dirty="0"/>
            </a:b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24AA02-BA58-443C-B326-673E43A85D96}"/>
              </a:ext>
            </a:extLst>
          </p:cNvPr>
          <p:cNvSpPr txBox="1"/>
          <p:nvPr/>
        </p:nvSpPr>
        <p:spPr>
          <a:xfrm>
            <a:off x="420302" y="1939856"/>
            <a:ext cx="10933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</a:rPr>
              <a:t>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taxa de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herbivoria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variou majoritariamente entre 1 e 12%, ou seja, há interação ecológica com insetos predadores, mas não de forma agressiva, não comprometendo o desenvolvimento das plantas.</a:t>
            </a:r>
            <a:endParaRPr lang="pt-BR" b="0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A8D8DE-87F0-4569-962F-6079BF7F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0" y="3232453"/>
            <a:ext cx="9213538" cy="24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8DE5139-9AB9-4B47-9A3D-E68EF357A699}"/>
              </a:ext>
            </a:extLst>
          </p:cNvPr>
          <p:cNvSpPr txBox="1"/>
          <p:nvPr/>
        </p:nvSpPr>
        <p:spPr>
          <a:xfrm>
            <a:off x="10095418" y="3810084"/>
            <a:ext cx="20965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 = 0%; 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= 1 a 6%;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= 6 a 12%;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= 12 a 25%;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= 25 a 50%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= 50 a 100%.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807EB5-B2CA-44AE-9F59-312D32AFD024}"/>
              </a:ext>
            </a:extLst>
          </p:cNvPr>
          <p:cNvSpPr txBox="1"/>
          <p:nvPr/>
        </p:nvSpPr>
        <p:spPr>
          <a:xfrm>
            <a:off x="1904536" y="2816573"/>
            <a:ext cx="7492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Taxa de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herbivoria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10 folhas, de 5 indivíduos arbóreos da parcela.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870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526983" y="124269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Fitossanidade e </a:t>
            </a:r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herbivoria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A63C32-2CA2-4F01-A35A-C7C96CE6B840}"/>
              </a:ext>
            </a:extLst>
          </p:cNvPr>
          <p:cNvSpPr txBox="1"/>
          <p:nvPr/>
        </p:nvSpPr>
        <p:spPr>
          <a:xfrm>
            <a:off x="526982" y="1880965"/>
            <a:ext cx="107353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latin typeface="Arial" panose="020B0604020202020204" pitchFamily="34" charset="0"/>
              </a:rPr>
              <a:t>Os dados de fitossanidade apresentam baixa presença de doenças foliares, indicando boa saúde das plantas, equilíbrio ecológico e interações equilibradas entre as plantas e outros organismos.</a:t>
            </a:r>
          </a:p>
          <a:p>
            <a:br>
              <a:rPr lang="pt-BR" dirty="0"/>
            </a:br>
            <a:endParaRPr lang="pt-B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EED2ED-9D2D-4F6D-B61C-B950148A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5" y="3134790"/>
            <a:ext cx="9231963" cy="25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2568A04-9566-450A-B430-4CB584226448}"/>
              </a:ext>
            </a:extLst>
          </p:cNvPr>
          <p:cNvSpPr txBox="1"/>
          <p:nvPr/>
        </p:nvSpPr>
        <p:spPr>
          <a:xfrm>
            <a:off x="1596723" y="276545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Taxa de fitossanidade de 10 folhas, de 5 indivíduos arbóreos da parcela.</a:t>
            </a:r>
            <a:endParaRPr lang="pt-BR" sz="1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DC00F2-7F47-4FFC-9636-8C84A4E0E1B3}"/>
              </a:ext>
            </a:extLst>
          </p:cNvPr>
          <p:cNvSpPr txBox="1"/>
          <p:nvPr/>
        </p:nvSpPr>
        <p:spPr>
          <a:xfrm>
            <a:off x="10095418" y="3810084"/>
            <a:ext cx="20965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 = 0%; 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= 1 a 6%;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= 6 a 12%;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= 12 a 25%;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= 25 a 50%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= 50 a 100%.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6145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0C8A57-415F-4CBA-86A4-575465AA905D}"/>
              </a:ext>
            </a:extLst>
          </p:cNvPr>
          <p:cNvSpPr txBox="1"/>
          <p:nvPr/>
        </p:nvSpPr>
        <p:spPr>
          <a:xfrm>
            <a:off x="526983" y="1686602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Foram encontrados 6 indivíduos arbóreos em 100 m², de 5 espécies diferentes: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Mulungu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Erythrina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mulungu Mart.);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Mogno Africano (Khaya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ivorensis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);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Mamica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de-porca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Zanthoxylum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rhoifolium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Lam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.);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Aroeira preta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Lithraea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molleoides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.)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Engl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.);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Jequitibá branco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Cariniana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estrellensis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Raddi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Kuntze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FCE7D-6097-4CAB-81B9-664DC716BB44}"/>
              </a:ext>
            </a:extLst>
          </p:cNvPr>
          <p:cNvSpPr txBox="1"/>
          <p:nvPr/>
        </p:nvSpPr>
        <p:spPr>
          <a:xfrm>
            <a:off x="526983" y="11951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Diversidade da comunidade de espécies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D48C5F-0153-4D35-8A95-B30D79F49A89}"/>
              </a:ext>
            </a:extLst>
          </p:cNvPr>
          <p:cNvSpPr txBox="1"/>
          <p:nvPr/>
        </p:nvSpPr>
        <p:spPr>
          <a:xfrm>
            <a:off x="526983" y="4003000"/>
            <a:ext cx="6833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P e 4 </a:t>
            </a:r>
            <a:r>
              <a:rPr lang="pt-BR" sz="1800" dirty="0">
                <a:latin typeface="Arial" panose="020B0604020202020204" pitchFamily="34" charset="0"/>
              </a:rPr>
              <a:t>NP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um exótico e 5 nativos do bioma Mata Atlântica. 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predominância de NP indica que o ambiente está propício para o estabelecimento de indivíduos de áreas sombreadas, mostrando que a sucessão ecológica está ocorrendo.</a:t>
            </a:r>
            <a:endParaRPr lang="pt-BR" sz="18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C8B5EF1-2256-45EC-BCF2-A2181168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43" y="0"/>
            <a:ext cx="4594261" cy="61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ABB34C-20FD-429F-B6FF-C1552F192835}"/>
              </a:ext>
            </a:extLst>
          </p:cNvPr>
          <p:cNvSpPr txBox="1"/>
          <p:nvPr/>
        </p:nvSpPr>
        <p:spPr>
          <a:xfrm>
            <a:off x="526983" y="519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600" b="1" dirty="0">
                <a:solidFill>
                  <a:srgbClr val="1155CC"/>
                </a:solidFill>
                <a:latin typeface="Raleway"/>
                <a:sym typeface="Raleway"/>
              </a:rPr>
              <a:t>Resultados</a:t>
            </a:r>
            <a:endParaRPr lang="pt-BR" sz="3600" b="1" dirty="0">
              <a:solidFill>
                <a:srgbClr val="1155CC"/>
              </a:solidFill>
              <a:latin typeface="Raleway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AFCE7D-6097-4CAB-81B9-664DC716BB44}"/>
              </a:ext>
            </a:extLst>
          </p:cNvPr>
          <p:cNvSpPr txBox="1"/>
          <p:nvPr/>
        </p:nvSpPr>
        <p:spPr>
          <a:xfrm>
            <a:off x="526983" y="11951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Diversidade funcional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29057E-A5AC-4A32-9C69-DFB97B9131E2}"/>
              </a:ext>
            </a:extLst>
          </p:cNvPr>
          <p:cNvSpPr txBox="1"/>
          <p:nvPr/>
        </p:nvSpPr>
        <p:spPr>
          <a:xfrm>
            <a:off x="526982" y="1881665"/>
            <a:ext cx="588905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esta etapa, foram avaliadas as dimensões dos indivíduos presentes no sistema. Obteve-se: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1800" dirty="0"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 médio de 24 cm;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dirty="0">
                <a:latin typeface="Arial" panose="020B0604020202020204" pitchFamily="34" charset="0"/>
              </a:rPr>
              <a:t>A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ltura média de 5,25 m</a:t>
            </a:r>
            <a:r>
              <a:rPr lang="pt-BR" sz="1800" dirty="0">
                <a:latin typeface="Arial" panose="020B0604020202020204" pitchFamily="34" charset="0"/>
              </a:rPr>
              <a:t>;</a:t>
            </a: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dirty="0">
                <a:latin typeface="Arial" panose="020B0604020202020204" pitchFamily="34" charset="0"/>
              </a:rPr>
              <a:t>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iversidade de funções ecológicas;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dirty="0">
                <a:latin typeface="Arial" panose="020B0604020202020204" pitchFamily="34" charset="0"/>
              </a:rPr>
              <a:t>P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resença de epífitas em todos os indivíduos avaliados;</a:t>
            </a:r>
            <a:endParaRPr lang="pt-BR" sz="1800" dirty="0"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Ausência de cipós; 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800" dirty="0">
                <a:latin typeface="Arial" panose="020B0604020202020204" pitchFamily="34" charset="0"/>
              </a:rPr>
              <a:t>D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iversidade temporal de cultivos.</a:t>
            </a:r>
            <a:endParaRPr lang="pt-BR" sz="1800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3482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960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Montserrat</vt:lpstr>
      <vt:lpstr>Arial</vt:lpstr>
      <vt:lpstr>Raleway</vt:lpstr>
      <vt:lpstr>Simple Light</vt:lpstr>
      <vt:lpstr>Indicadores e Monitoramento de Sistema Agroflorestal em Salto de Pirapora/SP - 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e Monitoramento de Sistema Agroflorestal em Salto de Pirapora/SP - BR</dc:title>
  <dc:creator>pc2</dc:creator>
  <cp:lastModifiedBy>Mônica Miyuki</cp:lastModifiedBy>
  <cp:revision>15</cp:revision>
  <dcterms:created xsi:type="dcterms:W3CDTF">2024-10-08T16:17:25Z</dcterms:created>
  <dcterms:modified xsi:type="dcterms:W3CDTF">2024-10-23T04:28:45Z</dcterms:modified>
</cp:coreProperties>
</file>