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8" r:id="rId2"/>
    <p:sldId id="259" r:id="rId3"/>
    <p:sldId id="261" r:id="rId4"/>
    <p:sldId id="271" r:id="rId5"/>
    <p:sldId id="262" r:id="rId6"/>
    <p:sldId id="263" r:id="rId7"/>
    <p:sldId id="260" r:id="rId8"/>
    <p:sldId id="265" r:id="rId9"/>
    <p:sldId id="266" r:id="rId10"/>
    <p:sldId id="264" r:id="rId11"/>
    <p:sldId id="267" r:id="rId12"/>
    <p:sldId id="268" r:id="rId13"/>
    <p:sldId id="269" r:id="rId14"/>
    <p:sldId id="270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Montserrat" panose="020B0604020202020204" charset="0"/>
      <p:regular r:id="rId21"/>
      <p:bold r:id="rId22"/>
      <p:italic r:id="rId23"/>
      <p:boldItalic r:id="rId24"/>
    </p:embeddedFont>
    <p:embeddedFont>
      <p:font typeface="Raleway" panose="020B0604020202020204" charset="0"/>
      <p:regular r:id="rId25"/>
      <p:bold r:id="rId26"/>
      <p:italic r:id="rId27"/>
      <p:boldItalic r:id="rId28"/>
    </p:embeddedFont>
    <p:embeddedFont>
      <p:font typeface="Bradley Hand ITC" panose="03070402050302030203" pitchFamily="66" charset="0"/>
      <p:regular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iHkkcJmeXzEdDCos9kevw+NVkm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customschemas.google.com/relationships/presentationmetadata" Target="metadata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_ag\Documents\2024\XCLAE\C&#225;lculo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_ag\Documents\2024\Biblioteca\Agroecolog&#237;a\M&#233;todo%20LUME\An&#225;lisis%20sustentabilidad_LUME_Centuri&#243;n_Beterete.xlsm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_ag\Documents\2024\Biblioteca\Agroecolog&#237;a\M&#233;todo%20LUME\An&#225;lisis%20sustentabilidad_LUME_Centuri&#243;n_Beterete.xlsm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Y" sz="1800" b="1"/>
              <a:t>Tiempo</a:t>
            </a:r>
            <a:r>
              <a:rPr lang="es-PY" sz="1800" b="1" baseline="0"/>
              <a:t> de trabajo por persona y por esfera de trabajo</a:t>
            </a:r>
            <a:endParaRPr lang="es-PY" sz="1800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Y"/>
        </a:p>
      </c:txPr>
    </c:title>
    <c:autoTitleDeleted val="0"/>
    <c:plotArea>
      <c:layout>
        <c:manualLayout>
          <c:layoutTarget val="inner"/>
          <c:xMode val="edge"/>
          <c:yMode val="edge"/>
          <c:x val="0.15081714785651792"/>
          <c:y val="0.1350925925925926"/>
          <c:w val="0.81862729658792655"/>
          <c:h val="0.5517658209390492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Hoja1!$C$10</c:f>
              <c:strCache>
                <c:ptCount val="1"/>
                <c:pt idx="0">
                  <c:v>Trabajo en el agroecosistema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Hoja1!$B$11:$B$15</c:f>
              <c:strCache>
                <c:ptCount val="5"/>
                <c:pt idx="0">
                  <c:v>Dionicio </c:v>
                </c:pt>
                <c:pt idx="1">
                  <c:v>Martina </c:v>
                </c:pt>
                <c:pt idx="2">
                  <c:v>Noelia </c:v>
                </c:pt>
                <c:pt idx="3">
                  <c:v>Érica </c:v>
                </c:pt>
                <c:pt idx="4">
                  <c:v>Nicol </c:v>
                </c:pt>
              </c:strCache>
            </c:strRef>
          </c:cat>
          <c:val>
            <c:numRef>
              <c:f>Hoja1!$C$11:$C$15</c:f>
              <c:numCache>
                <c:formatCode>General</c:formatCode>
                <c:ptCount val="5"/>
                <c:pt idx="0">
                  <c:v>1040</c:v>
                </c:pt>
                <c:pt idx="1">
                  <c:v>1040</c:v>
                </c:pt>
                <c:pt idx="2">
                  <c:v>520</c:v>
                </c:pt>
                <c:pt idx="3">
                  <c:v>1040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Hoja1!$D$10</c:f>
              <c:strCache>
                <c:ptCount val="1"/>
                <c:pt idx="0">
                  <c:v>Trabajo doméstico y de cuidados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Hoja1!$B$11:$B$15</c:f>
              <c:strCache>
                <c:ptCount val="5"/>
                <c:pt idx="0">
                  <c:v>Dionicio </c:v>
                </c:pt>
                <c:pt idx="1">
                  <c:v>Martina </c:v>
                </c:pt>
                <c:pt idx="2">
                  <c:v>Noelia </c:v>
                </c:pt>
                <c:pt idx="3">
                  <c:v>Érica </c:v>
                </c:pt>
                <c:pt idx="4">
                  <c:v>Nicol </c:v>
                </c:pt>
              </c:strCache>
            </c:strRef>
          </c:cat>
          <c:val>
            <c:numRef>
              <c:f>Hoja1!$D$11:$D$15</c:f>
              <c:numCache>
                <c:formatCode>General</c:formatCode>
                <c:ptCount val="5"/>
                <c:pt idx="0">
                  <c:v>0</c:v>
                </c:pt>
                <c:pt idx="1">
                  <c:v>1500</c:v>
                </c:pt>
                <c:pt idx="2">
                  <c:v>1820</c:v>
                </c:pt>
                <c:pt idx="3">
                  <c:v>1400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Hoja1!$E$10</c:f>
              <c:strCache>
                <c:ptCount val="1"/>
                <c:pt idx="0">
                  <c:v>Participación social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Hoja1!$B$11:$B$15</c:f>
              <c:strCache>
                <c:ptCount val="5"/>
                <c:pt idx="0">
                  <c:v>Dionicio </c:v>
                </c:pt>
                <c:pt idx="1">
                  <c:v>Martina </c:v>
                </c:pt>
                <c:pt idx="2">
                  <c:v>Noelia </c:v>
                </c:pt>
                <c:pt idx="3">
                  <c:v>Érica </c:v>
                </c:pt>
                <c:pt idx="4">
                  <c:v>Nicol </c:v>
                </c:pt>
              </c:strCache>
            </c:strRef>
          </c:cat>
          <c:val>
            <c:numRef>
              <c:f>Hoja1!$E$11:$E$15</c:f>
              <c:numCache>
                <c:formatCode>General</c:formatCode>
                <c:ptCount val="5"/>
                <c:pt idx="0">
                  <c:v>208</c:v>
                </c:pt>
                <c:pt idx="1">
                  <c:v>150</c:v>
                </c:pt>
                <c:pt idx="2">
                  <c:v>0</c:v>
                </c:pt>
                <c:pt idx="3">
                  <c:v>150</c:v>
                </c:pt>
                <c:pt idx="4">
                  <c:v>0</c:v>
                </c:pt>
              </c:numCache>
            </c:numRef>
          </c:val>
        </c:ser>
        <c:ser>
          <c:idx val="3"/>
          <c:order val="3"/>
          <c:tx>
            <c:strRef>
              <c:f>Hoja1!$F$10</c:f>
              <c:strCache>
                <c:ptCount val="1"/>
                <c:pt idx="0">
                  <c:v>Pluriactividad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Hoja1!$B$11:$B$15</c:f>
              <c:strCache>
                <c:ptCount val="5"/>
                <c:pt idx="0">
                  <c:v>Dionicio </c:v>
                </c:pt>
                <c:pt idx="1">
                  <c:v>Martina </c:v>
                </c:pt>
                <c:pt idx="2">
                  <c:v>Noelia </c:v>
                </c:pt>
                <c:pt idx="3">
                  <c:v>Érica </c:v>
                </c:pt>
                <c:pt idx="4">
                  <c:v>Nicol </c:v>
                </c:pt>
              </c:strCache>
            </c:strRef>
          </c:cat>
          <c:val>
            <c:numRef>
              <c:f>Hoja1!$F$11:$F$15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29310992"/>
        <c:axId val="2029316432"/>
      </c:barChart>
      <c:catAx>
        <c:axId val="2029310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Y"/>
          </a:p>
        </c:txPr>
        <c:crossAx val="2029316432"/>
        <c:crosses val="autoZero"/>
        <c:auto val="1"/>
        <c:lblAlgn val="ctr"/>
        <c:lblOffset val="100"/>
        <c:noMultiLvlLbl val="0"/>
      </c:catAx>
      <c:valAx>
        <c:axId val="2029316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/>
                  <a:t>Horas de trabajo por año</a:t>
                </a:r>
              </a:p>
            </c:rich>
          </c:tx>
          <c:layout>
            <c:manualLayout>
              <c:xMode val="edge"/>
              <c:yMode val="edge"/>
              <c:x val="3.0555555555555555E-2"/>
              <c:y val="0.172129629629629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Y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Y"/>
          </a:p>
        </c:txPr>
        <c:crossAx val="2029310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317112860892389"/>
          <c:y val="0.82483960338291051"/>
          <c:w val="0.43102187226596672"/>
          <c:h val="0.161271507728200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Y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Y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filled"/>
        <c:varyColors val="0"/>
        <c:ser>
          <c:idx val="0"/>
          <c:order val="0"/>
          <c:spPr>
            <a:solidFill>
              <a:schemeClr val="accent1">
                <a:alpha val="10196"/>
              </a:schemeClr>
            </a:solidFill>
            <a:ln w="50800">
              <a:solidFill>
                <a:schemeClr val="accent1">
                  <a:alpha val="30000"/>
                </a:schemeClr>
              </a:solidFill>
            </a:ln>
            <a:effectLst/>
          </c:spPr>
          <c:cat>
            <c:strRef>
              <c:f>'PROTAGONISMO DAS MULHERES'!$A$9:$A$14</c:f>
              <c:strCache>
                <c:ptCount val="6"/>
                <c:pt idx="0">
                  <c:v>Divisão sexual do trabalho doméstico e de cuidados (adultos)</c:v>
                </c:pt>
                <c:pt idx="1">
                  <c:v>Divisão sexual do trabalho doméstico e de cuidados (jovens)</c:v>
                </c:pt>
                <c:pt idx="2">
                  <c:v>Participação nas decisões de gestão do agroecossistema</c:v>
                </c:pt>
                <c:pt idx="3">
                  <c:v>Participação em espaços sócio-organizativos</c:v>
                </c:pt>
                <c:pt idx="4">
                  <c:v>Apropriação da riqueza gerada no agroecossistema</c:v>
                </c:pt>
                <c:pt idx="5">
                  <c:v>Acesso a políticas públicas</c:v>
                </c:pt>
              </c:strCache>
            </c:strRef>
          </c:cat>
          <c:val>
            <c:numRef>
              <c:f>'PROTAGONISMO DAS MULHERES'!$B$9:$B$14</c:f>
              <c:numCache>
                <c:formatCode>General</c:formatCode>
                <c:ptCount val="6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5CB-46E2-8D33-CF759DBAC717}"/>
            </c:ext>
          </c:extLst>
        </c:ser>
        <c:ser>
          <c:idx val="1"/>
          <c:order val="1"/>
          <c:spPr>
            <a:solidFill>
              <a:schemeClr val="accent3">
                <a:alpha val="10196"/>
              </a:schemeClr>
            </a:solidFill>
            <a:ln w="50800">
              <a:solidFill>
                <a:schemeClr val="accent3">
                  <a:alpha val="30000"/>
                </a:schemeClr>
              </a:solidFill>
            </a:ln>
            <a:effectLst/>
          </c:spPr>
          <c:cat>
            <c:strRef>
              <c:f>'PROTAGONISMO DAS MULHERES'!$A$9:$A$14</c:f>
              <c:strCache>
                <c:ptCount val="6"/>
                <c:pt idx="0">
                  <c:v>Divisão sexual do trabalho doméstico e de cuidados (adultos)</c:v>
                </c:pt>
                <c:pt idx="1">
                  <c:v>Divisão sexual do trabalho doméstico e de cuidados (jovens)</c:v>
                </c:pt>
                <c:pt idx="2">
                  <c:v>Participação nas decisões de gestão do agroecossistema</c:v>
                </c:pt>
                <c:pt idx="3">
                  <c:v>Participação em espaços sócio-organizativos</c:v>
                </c:pt>
                <c:pt idx="4">
                  <c:v>Apropriação da riqueza gerada no agroecossistema</c:v>
                </c:pt>
                <c:pt idx="5">
                  <c:v>Acesso a políticas públicas</c:v>
                </c:pt>
              </c:strCache>
            </c:strRef>
          </c:cat>
          <c:val>
            <c:numRef>
              <c:f>'PROTAGONISMO DAS MULHERES'!$C$9:$C$14</c:f>
              <c:numCache>
                <c:formatCode>General</c:formatCode>
                <c:ptCount val="6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5CB-46E2-8D33-CF759DBAC717}"/>
            </c:ext>
          </c:extLst>
        </c:ser>
        <c:ser>
          <c:idx val="2"/>
          <c:order val="2"/>
          <c:spPr>
            <a:solidFill>
              <a:schemeClr val="accent5">
                <a:alpha val="10196"/>
              </a:schemeClr>
            </a:solidFill>
            <a:ln w="50800">
              <a:solidFill>
                <a:schemeClr val="accent5">
                  <a:alpha val="30000"/>
                </a:schemeClr>
              </a:solidFill>
            </a:ln>
            <a:effectLst/>
          </c:spPr>
          <c:cat>
            <c:strRef>
              <c:f>'PROTAGONISMO DAS MULHERES'!$A$9:$A$14</c:f>
              <c:strCache>
                <c:ptCount val="6"/>
                <c:pt idx="0">
                  <c:v>Divisão sexual do trabalho doméstico e de cuidados (adultos)</c:v>
                </c:pt>
                <c:pt idx="1">
                  <c:v>Divisão sexual do trabalho doméstico e de cuidados (jovens)</c:v>
                </c:pt>
                <c:pt idx="2">
                  <c:v>Participação nas decisões de gestão do agroecossistema</c:v>
                </c:pt>
                <c:pt idx="3">
                  <c:v>Participação em espaços sócio-organizativos</c:v>
                </c:pt>
                <c:pt idx="4">
                  <c:v>Apropriação da riqueza gerada no agroecossistema</c:v>
                </c:pt>
                <c:pt idx="5">
                  <c:v>Acesso a políticas públicas</c:v>
                </c:pt>
              </c:strCache>
            </c:strRef>
          </c:cat>
          <c:val>
            <c:numRef>
              <c:f>'PROTAGONISMO DAS MULHERES'!$D$9:$D$14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4</c:v>
                </c:pt>
                <c:pt idx="5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5CB-46E2-8D33-CF759DBAC717}"/>
            </c:ext>
          </c:extLst>
        </c:ser>
        <c:ser>
          <c:idx val="3"/>
          <c:order val="3"/>
          <c:spPr>
            <a:solidFill>
              <a:schemeClr val="accent1">
                <a:lumMod val="60000"/>
                <a:alpha val="10196"/>
              </a:schemeClr>
            </a:solidFill>
            <a:ln w="50800">
              <a:solidFill>
                <a:schemeClr val="accent1">
                  <a:lumMod val="60000"/>
                  <a:alpha val="30000"/>
                </a:schemeClr>
              </a:solidFill>
            </a:ln>
            <a:effectLst/>
          </c:spPr>
          <c:cat>
            <c:strRef>
              <c:f>'PROTAGONISMO DAS MULHERES'!$A$9:$A$14</c:f>
              <c:strCache>
                <c:ptCount val="6"/>
                <c:pt idx="0">
                  <c:v>Divisão sexual do trabalho doméstico e de cuidados (adultos)</c:v>
                </c:pt>
                <c:pt idx="1">
                  <c:v>Divisão sexual do trabalho doméstico e de cuidados (jovens)</c:v>
                </c:pt>
                <c:pt idx="2">
                  <c:v>Participação nas decisões de gestão do agroecossistema</c:v>
                </c:pt>
                <c:pt idx="3">
                  <c:v>Participação em espaços sócio-organizativos</c:v>
                </c:pt>
                <c:pt idx="4">
                  <c:v>Apropriação da riqueza gerada no agroecossistema</c:v>
                </c:pt>
                <c:pt idx="5">
                  <c:v>Acesso a políticas públicas</c:v>
                </c:pt>
              </c:strCache>
            </c:strRef>
          </c:cat>
          <c:val>
            <c:numRef>
              <c:f>'PROTAGONISMO DAS MULHERES'!$E$9:$E$14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4</c:v>
                </c:pt>
                <c:pt idx="5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5CB-46E2-8D33-CF759DBAC7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29307728"/>
        <c:axId val="2029312624"/>
      </c:radarChart>
      <c:catAx>
        <c:axId val="2029307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Y"/>
          </a:p>
        </c:txPr>
        <c:crossAx val="2029312624"/>
        <c:crosses val="autoZero"/>
        <c:auto val="1"/>
        <c:lblAlgn val="ctr"/>
        <c:lblOffset val="100"/>
        <c:noMultiLvlLbl val="0"/>
      </c:catAx>
      <c:valAx>
        <c:axId val="2029312624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Y"/>
          </a:p>
        </c:txPr>
        <c:crossAx val="202930772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100000">
          <a:schemeClr val="lt1">
            <a:lumMod val="95000"/>
          </a:schemeClr>
        </a:gs>
        <a:gs pos="43000">
          <a:schemeClr val="lt1"/>
        </a:gs>
      </a:gsLst>
      <a:path path="circle">
        <a:fillToRect l="50000" t="50000" r="50000" b="50000"/>
      </a:path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Y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7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000" b="1" dirty="0"/>
              <a:t>GRÁFICO DE SÍNTESIS</a:t>
            </a:r>
          </a:p>
        </c:rich>
      </c:tx>
      <c:layout>
        <c:manualLayout>
          <c:xMode val="edge"/>
          <c:yMode val="edge"/>
          <c:x val="3.6604420297039877E-2"/>
          <c:y val="7.53280919014592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7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PY"/>
        </a:p>
      </c:txPr>
    </c:title>
    <c:autoTitleDeleted val="0"/>
    <c:plotArea>
      <c:layout/>
      <c:radarChart>
        <c:radarStyle val="filled"/>
        <c:varyColors val="0"/>
        <c:ser>
          <c:idx val="0"/>
          <c:order val="0"/>
          <c:spPr>
            <a:solidFill>
              <a:schemeClr val="accent1">
                <a:alpha val="10196"/>
              </a:schemeClr>
            </a:solidFill>
            <a:ln w="50800">
              <a:solidFill>
                <a:schemeClr val="accent1">
                  <a:alpha val="30000"/>
                </a:schemeClr>
              </a:solidFill>
            </a:ln>
            <a:effectLst/>
          </c:spPr>
          <c:cat>
            <c:strRef>
              <c:f>SÍNTESE!$A$9:$A$13</c:f>
              <c:strCache>
                <c:ptCount val="5"/>
                <c:pt idx="0">
                  <c:v>AUTONOMIA</c:v>
                </c:pt>
                <c:pt idx="1">
                  <c:v>RESILIENCIA</c:v>
                </c:pt>
                <c:pt idx="2">
                  <c:v>INTEGRACIÓN SOCIAL</c:v>
                </c:pt>
                <c:pt idx="3">
                  <c:v>PROTAGONISMO DE LAS MULHERES</c:v>
                </c:pt>
                <c:pt idx="4">
                  <c:v>PROTAGONISMO DE LA JUVENTUD</c:v>
                </c:pt>
              </c:strCache>
            </c:strRef>
          </c:cat>
          <c:val>
            <c:numRef>
              <c:f>SÍNTESE!$C$9:$C$13</c:f>
              <c:numCache>
                <c:formatCode>General</c:formatCode>
                <c:ptCount val="5"/>
                <c:pt idx="0" formatCode="0.00">
                  <c:v>0.8035714285714286</c:v>
                </c:pt>
                <c:pt idx="1">
                  <c:v>0.7</c:v>
                </c:pt>
                <c:pt idx="2">
                  <c:v>0.6</c:v>
                </c:pt>
                <c:pt idx="3" formatCode="0.00">
                  <c:v>0.54166666666666663</c:v>
                </c:pt>
                <c:pt idx="4">
                  <c:v>0.55000000000000004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FBC-469D-9A31-C4627A8EFCD1}"/>
            </c:ext>
          </c:extLst>
        </c:ser>
        <c:ser>
          <c:idx val="1"/>
          <c:order val="1"/>
          <c:spPr>
            <a:solidFill>
              <a:schemeClr val="accent2">
                <a:alpha val="10196"/>
              </a:schemeClr>
            </a:solidFill>
            <a:ln w="50800">
              <a:solidFill>
                <a:schemeClr val="accent2">
                  <a:alpha val="30000"/>
                </a:schemeClr>
              </a:solidFill>
            </a:ln>
            <a:effectLst/>
          </c:spPr>
          <c:cat>
            <c:strRef>
              <c:f>SÍNTESE!$A$9:$A$13</c:f>
              <c:strCache>
                <c:ptCount val="5"/>
                <c:pt idx="0">
                  <c:v>AUTONOMIA</c:v>
                </c:pt>
                <c:pt idx="1">
                  <c:v>RESILIENCIA</c:v>
                </c:pt>
                <c:pt idx="2">
                  <c:v>INTEGRACIÓN SOCIAL</c:v>
                </c:pt>
                <c:pt idx="3">
                  <c:v>PROTAGONISMO DE LAS MULHERES</c:v>
                </c:pt>
                <c:pt idx="4">
                  <c:v>PROTAGONISMO DE LA JUVENTUD</c:v>
                </c:pt>
              </c:strCache>
            </c:strRef>
          </c:cat>
          <c:val>
            <c:numRef>
              <c:f>SÍNTESE!$D$9:$D$13</c:f>
              <c:numCache>
                <c:formatCode>0.00</c:formatCode>
                <c:ptCount val="5"/>
                <c:pt idx="0">
                  <c:v>0.8035714285714286</c:v>
                </c:pt>
                <c:pt idx="1">
                  <c:v>0.7</c:v>
                </c:pt>
                <c:pt idx="2">
                  <c:v>0.6</c:v>
                </c:pt>
                <c:pt idx="3">
                  <c:v>0.54166666666666663</c:v>
                </c:pt>
                <c:pt idx="4" formatCode="General">
                  <c:v>0.55000000000000004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FBC-469D-9A31-C4627A8EFC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29311536"/>
        <c:axId val="2029312080"/>
      </c:radarChart>
      <c:catAx>
        <c:axId val="2029311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Y"/>
          </a:p>
        </c:txPr>
        <c:crossAx val="2029312080"/>
        <c:crosses val="autoZero"/>
        <c:auto val="1"/>
        <c:lblAlgn val="ctr"/>
        <c:lblOffset val="100"/>
        <c:noMultiLvlLbl val="0"/>
      </c:catAx>
      <c:valAx>
        <c:axId val="2029312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Y"/>
          </a:p>
        </c:txPr>
        <c:crossAx val="202931153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100000">
          <a:schemeClr val="lt1">
            <a:lumMod val="95000"/>
          </a:schemeClr>
        </a:gs>
        <a:gs pos="43000">
          <a:schemeClr val="lt1"/>
        </a:gs>
      </a:gsLst>
      <a:path path="circle">
        <a:fillToRect l="50000" t="50000" r="50000" b="50000"/>
      </a:path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Y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19">
  <cs:axisTitle>
    <cs:lnRef idx="0"/>
    <cs:fillRef idx="0"/>
    <cs:effectRef idx="0"/>
    <cs:fontRef idx="minor">
      <a:schemeClr val="dk1">
        <a:lumMod val="50000"/>
        <a:lumOff val="50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50000"/>
        <a:lumOff val="50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100000">
            <a:schemeClr val="lt1">
              <a:lumMod val="95000"/>
            </a:schemeClr>
          </a:gs>
          <a:gs pos="43000">
            <a:schemeClr val="lt1"/>
          </a:gs>
        </a:gsLst>
        <a:path path="circle">
          <a:fillToRect l="50000" t="50000" r="50000" b="50000"/>
        </a:path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10196"/>
        </a:schemeClr>
      </a:solidFill>
      <a:ln w="50800">
        <a:solidFill>
          <a:schemeClr val="phClr">
            <a:alpha val="30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10196"/>
        </a:schemeClr>
      </a:solidFill>
      <a:ln w="50800">
        <a:solidFill>
          <a:schemeClr val="phClr">
            <a:alpha val="30000"/>
          </a:schemeClr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50800" cap="rnd" cmpd="sng" algn="ctr">
        <a:solidFill>
          <a:schemeClr val="phClr">
            <a:alpha val="3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2700" cap="flat" cmpd="sng" algn="ctr">
        <a:solidFill>
          <a:schemeClr val="lt1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50000"/>
        <a:lumOff val="50000"/>
      </a:schemeClr>
    </cs:fontRef>
    <cs:spPr>
      <a:ln w="9525" cap="rnd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tx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50000"/>
        <a:lumOff val="50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2128" b="0" kern="1200" spc="70" baseline="0"/>
  </cs:title>
  <cs:trendline>
    <cs:lnRef idx="0">
      <cs:styleClr val="0"/>
    </cs:lnRef>
    <cs:fillRef idx="0"/>
    <cs:effectRef idx="0"/>
    <cs:fontRef idx="minor">
      <a:schemeClr val="tx1"/>
    </cs:fontRef>
    <cs:spPr>
      <a:ln w="63500" cap="rnd" cmpd="sng" algn="ctr">
        <a:solidFill>
          <a:schemeClr val="phClr">
            <a:alpha val="25000"/>
          </a:schemeClr>
        </a:solidFill>
        <a:round/>
      </a:ln>
    </cs:spPr>
  </cs:trendline>
  <cs:trendlineLabel>
    <cs:lnRef idx="0"/>
    <cs:fillRef idx="0"/>
    <cs:effectRef idx="0"/>
    <cs:fontRef idx="minor">
      <a:schemeClr val="dk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19">
  <cs:axisTitle>
    <cs:lnRef idx="0"/>
    <cs:fillRef idx="0"/>
    <cs:effectRef idx="0"/>
    <cs:fontRef idx="minor">
      <a:schemeClr val="dk1">
        <a:lumMod val="50000"/>
        <a:lumOff val="50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50000"/>
        <a:lumOff val="50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100000">
            <a:schemeClr val="lt1">
              <a:lumMod val="95000"/>
            </a:schemeClr>
          </a:gs>
          <a:gs pos="43000">
            <a:schemeClr val="lt1"/>
          </a:gs>
        </a:gsLst>
        <a:path path="circle">
          <a:fillToRect l="50000" t="50000" r="50000" b="50000"/>
        </a:path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10196"/>
        </a:schemeClr>
      </a:solidFill>
      <a:ln w="50800">
        <a:solidFill>
          <a:schemeClr val="phClr">
            <a:alpha val="30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10196"/>
        </a:schemeClr>
      </a:solidFill>
      <a:ln w="50800">
        <a:solidFill>
          <a:schemeClr val="phClr">
            <a:alpha val="30000"/>
          </a:schemeClr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50800" cap="rnd" cmpd="sng" algn="ctr">
        <a:solidFill>
          <a:schemeClr val="phClr">
            <a:alpha val="3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2700" cap="flat" cmpd="sng" algn="ctr">
        <a:solidFill>
          <a:schemeClr val="lt1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50000"/>
        <a:lumOff val="50000"/>
      </a:schemeClr>
    </cs:fontRef>
    <cs:spPr>
      <a:ln w="9525" cap="rnd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tx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50000"/>
        <a:lumOff val="50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600" b="0" kern="1200" spc="70" baseline="0"/>
  </cs:title>
  <cs:trendline>
    <cs:lnRef idx="0">
      <cs:styleClr val="0"/>
    </cs:lnRef>
    <cs:fillRef idx="0"/>
    <cs:effectRef idx="0"/>
    <cs:fontRef idx="minor">
      <a:schemeClr val="tx1"/>
    </cs:fontRef>
    <cs:spPr>
      <a:ln w="63500" cap="rnd" cmpd="sng" algn="ctr">
        <a:solidFill>
          <a:schemeClr val="phClr">
            <a:alpha val="25000"/>
          </a:schemeClr>
        </a:solidFill>
        <a:round/>
      </a:ln>
    </cs:spPr>
  </cs:trendline>
  <cs:trendlineLabel>
    <cs:lnRef idx="0"/>
    <cs:fillRef idx="0"/>
    <cs:effectRef idx="0"/>
    <cs:fontRef idx="minor">
      <a:schemeClr val="dk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331521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09fca2001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09fca2001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88332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09fca2001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09fca2001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38289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09fca2001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09fca2001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83174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09fca2001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09fca2001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32850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19679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8530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4099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5261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5055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3580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0146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09fca2001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09fca2001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3716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09fca2001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09fca2001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7499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09fca2001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09fca2001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3474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b1a85a42385f3e4_4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1" name="Google Shape;11;g1b1a85a42385f3e4_4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2" name="Google Shape;12;g1b1a85a42385f3e4_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1b1a85a42385f3e4_39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g1b1a85a42385f3e4_39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g1b1a85a42385f3e4_3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1b1a85a42385f3e4_4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b1a85a42385f3e4_45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g1b1a85a42385f3e4_45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g1b1a85a42385f3e4_45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g1b1a85a42385f3e4_45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g1b1a85a42385f3e4_45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b1a85a42385f3e4_51"/>
          <p:cNvSpPr/>
          <p:nvPr/>
        </p:nvSpPr>
        <p:spPr>
          <a:xfrm>
            <a:off x="16" y="0"/>
            <a:ext cx="40509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g1b1a85a42385f3e4_51"/>
          <p:cNvSpPr/>
          <p:nvPr/>
        </p:nvSpPr>
        <p:spPr>
          <a:xfrm>
            <a:off x="4040071" y="0"/>
            <a:ext cx="63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g1b1a85a42385f3e4_51"/>
          <p:cNvSpPr txBox="1"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g1b1a85a42385f3e4_51"/>
          <p:cNvSpPr txBox="1">
            <a:spLocks noGrp="1"/>
          </p:cNvSpPr>
          <p:nvPr>
            <p:ph type="body" idx="1"/>
          </p:nvPr>
        </p:nvSpPr>
        <p:spPr>
          <a:xfrm>
            <a:off x="4800600" y="731520"/>
            <a:ext cx="64923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g1b1a85a42385f3e4_51"/>
          <p:cNvSpPr txBox="1">
            <a:spLocks noGrp="1"/>
          </p:cNvSpPr>
          <p:nvPr>
            <p:ph type="body" idx="2"/>
          </p:nvPr>
        </p:nvSpPr>
        <p:spPr>
          <a:xfrm>
            <a:off x="457200" y="2926080"/>
            <a:ext cx="3200400" cy="33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g1b1a85a42385f3e4_51"/>
          <p:cNvSpPr txBox="1">
            <a:spLocks noGrp="1"/>
          </p:cNvSpPr>
          <p:nvPr>
            <p:ph type="dt" idx="10"/>
          </p:nvPr>
        </p:nvSpPr>
        <p:spPr>
          <a:xfrm>
            <a:off x="465512" y="6459785"/>
            <a:ext cx="261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g1b1a85a42385f3e4_51"/>
          <p:cNvSpPr txBox="1">
            <a:spLocks noGrp="1"/>
          </p:cNvSpPr>
          <p:nvPr>
            <p:ph type="ftr" idx="11"/>
          </p:nvPr>
        </p:nvSpPr>
        <p:spPr>
          <a:xfrm>
            <a:off x="4800600" y="6459785"/>
            <a:ext cx="464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g1b1a85a42385f3e4_51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b1a85a42385f3e4_60"/>
          <p:cNvSpPr/>
          <p:nvPr/>
        </p:nvSpPr>
        <p:spPr>
          <a:xfrm>
            <a:off x="0" y="4953000"/>
            <a:ext cx="12188700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g1b1a85a42385f3e4_60"/>
          <p:cNvSpPr/>
          <p:nvPr/>
        </p:nvSpPr>
        <p:spPr>
          <a:xfrm>
            <a:off x="15" y="4915076"/>
            <a:ext cx="12188700" cy="6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g1b1a85a42385f3e4_60"/>
          <p:cNvSpPr txBox="1">
            <a:spLocks noGrp="1"/>
          </p:cNvSpPr>
          <p:nvPr>
            <p:ph type="title"/>
          </p:nvPr>
        </p:nvSpPr>
        <p:spPr>
          <a:xfrm>
            <a:off x="1097280" y="5074920"/>
            <a:ext cx="10113600" cy="8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g1b1a85a42385f3e4_60"/>
          <p:cNvSpPr>
            <a:spLocks noGrp="1"/>
          </p:cNvSpPr>
          <p:nvPr>
            <p:ph type="pic" idx="2"/>
          </p:nvPr>
        </p:nvSpPr>
        <p:spPr>
          <a:xfrm>
            <a:off x="15" y="0"/>
            <a:ext cx="12192000" cy="4915200"/>
          </a:xfrm>
          <a:prstGeom prst="rect">
            <a:avLst/>
          </a:prstGeom>
          <a:solidFill>
            <a:srgbClr val="D2CDB0"/>
          </a:solidFill>
          <a:ln>
            <a:noFill/>
          </a:ln>
        </p:spPr>
      </p:sp>
      <p:sp>
        <p:nvSpPr>
          <p:cNvPr id="70" name="Google Shape;70;g1b1a85a42385f3e4_60"/>
          <p:cNvSpPr txBox="1">
            <a:spLocks noGrp="1"/>
          </p:cNvSpPr>
          <p:nvPr>
            <p:ph type="body" idx="1"/>
          </p:nvPr>
        </p:nvSpPr>
        <p:spPr>
          <a:xfrm>
            <a:off x="1097280" y="5907024"/>
            <a:ext cx="101133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g1b1a85a42385f3e4_60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g1b1a85a42385f3e4_60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g1b1a85a42385f3e4_60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b1a85a42385f3e4_69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g1b1a85a42385f3e4_69"/>
          <p:cNvSpPr txBox="1">
            <a:spLocks noGrp="1"/>
          </p:cNvSpPr>
          <p:nvPr>
            <p:ph type="body" idx="1"/>
          </p:nvPr>
        </p:nvSpPr>
        <p:spPr>
          <a:xfrm>
            <a:off x="1097278" y="1845734"/>
            <a:ext cx="49377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7" name="Google Shape;77;g1b1a85a42385f3e4_69"/>
          <p:cNvSpPr txBox="1">
            <a:spLocks noGrp="1"/>
          </p:cNvSpPr>
          <p:nvPr>
            <p:ph type="body" idx="2"/>
          </p:nvPr>
        </p:nvSpPr>
        <p:spPr>
          <a:xfrm>
            <a:off x="6217920" y="1845735"/>
            <a:ext cx="49377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8" name="Google Shape;78;g1b1a85a42385f3e4_69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g1b1a85a42385f3e4_69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g1b1a85a42385f3e4_69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1b1a85a42385f3e4_8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g1b1a85a42385f3e4_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g1b1a85a42385f3e4_1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g1b1a85a42385f3e4_1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g1b1a85a42385f3e4_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1b1a85a42385f3e4_1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g1b1a85a42385f3e4_1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g1b1a85a42385f3e4_1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g1b1a85a42385f3e4_1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1b1a85a42385f3e4_2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g1b1a85a42385f3e4_2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1b1a85a42385f3e4_23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g1b1a85a42385f3e4_23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g1b1a85a42385f3e4_2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1b1a85a42385f3e4_27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g1b1a85a42385f3e4_2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1b1a85a42385f3e4_30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g1b1a85a42385f3e4_30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g1b1a85a42385f3e4_30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g1b1a85a42385f3e4_30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g1b1a85a42385f3e4_3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1b1a85a42385f3e4_36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g1b1a85a42385f3e4_3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1b1a85a42385f3e4_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g1b1a85a42385f3e4_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g1b1a85a42385f3e4_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aspta.org.br/2015/05/25/metodo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09fca20012_0_0"/>
          <p:cNvSpPr txBox="1">
            <a:spLocks noGrp="1"/>
          </p:cNvSpPr>
          <p:nvPr>
            <p:ph type="ctrTitle"/>
          </p:nvPr>
        </p:nvSpPr>
        <p:spPr>
          <a:xfrm>
            <a:off x="3371908" y="347408"/>
            <a:ext cx="8406733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lnSpc>
                <a:spcPct val="85000"/>
              </a:lnSpc>
              <a:buClr>
                <a:srgbClr val="262626"/>
              </a:buClr>
              <a:buSzPts val="8000"/>
            </a:pPr>
            <a:r>
              <a:rPr lang="es-PY" sz="54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Trabajo de las mujeres en una finca de Agricultura Familiar de </a:t>
            </a:r>
            <a:r>
              <a:rPr lang="es-PY" sz="5400" b="1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Beterete</a:t>
            </a:r>
            <a:r>
              <a:rPr lang="es-PY" sz="54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-PY" sz="5400" b="1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Cue</a:t>
            </a:r>
            <a:r>
              <a:rPr lang="es-PY" sz="54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, Chaco Paraguayo</a:t>
            </a:r>
            <a:r>
              <a:rPr lang="es-PY" sz="5400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5400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8" name="Google Shape;98;g309fca20012_0_0"/>
          <p:cNvSpPr txBox="1"/>
          <p:nvPr/>
        </p:nvSpPr>
        <p:spPr>
          <a:xfrm>
            <a:off x="7575275" y="4523108"/>
            <a:ext cx="5201700" cy="3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Arial"/>
              <a:buNone/>
            </a:pPr>
            <a:r>
              <a:rPr lang="es-PY" sz="2511" b="1" dirty="0" smtClean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Ana Rolón Portillo</a:t>
            </a:r>
            <a:endParaRPr sz="2511"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4630217"/>
              </p:ext>
            </p:extLst>
          </p:nvPr>
        </p:nvGraphicFramePr>
        <p:xfrm>
          <a:off x="1780675" y="1122948"/>
          <a:ext cx="7876672" cy="4283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3753854" y="5759115"/>
            <a:ext cx="6208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1600" b="1" dirty="0" smtClean="0"/>
              <a:t>FIGURA</a:t>
            </a:r>
            <a:r>
              <a:rPr lang="es-PY" sz="1600" dirty="0" smtClean="0"/>
              <a:t> </a:t>
            </a:r>
            <a:r>
              <a:rPr lang="es-PY" sz="1600" b="1" dirty="0" smtClean="0"/>
              <a:t>3:</a:t>
            </a:r>
            <a:r>
              <a:rPr lang="es-PY" sz="1600" dirty="0" smtClean="0"/>
              <a:t> Horas de trabajo por persona y por esfera de trabajo.</a:t>
            </a:r>
            <a:endParaRPr lang="es-PY" sz="1600" dirty="0"/>
          </a:p>
        </p:txBody>
      </p:sp>
    </p:spTree>
    <p:extLst>
      <p:ext uri="{BB962C8B-B14F-4D97-AF65-F5344CB8AC3E}">
        <p14:creationId xmlns:p14="http://schemas.microsoft.com/office/powerpoint/2010/main" val="341443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>
            <a:extLst>
              <a:ext uri="{FF2B5EF4-FFF2-40B4-BE49-F238E27FC236}">
                <a16:creationId xmlns:lc="http://schemas.openxmlformats.org/drawingml/2006/lockedCanvas" xmlns:o="urn:schemas-microsoft-com:office:office" xmlns:v="urn:schemas-microsoft-com:vml" xmlns:w10="urn:schemas-microsoft-com:office:word" xmlns:w="http://schemas.openxmlformats.org/wordprocessingml/2006/main" xmlns:xdr="http://schemas.openxmlformats.org/drawingml/2006/spreadsheetDrawing" xmlns="" xmlns:a16="http://schemas.microsoft.com/office/drawing/2014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75F8C35C-32DC-4B2F-87D9-371DD5BF0DB1}"/>
              </a:ext>
              <a:ext uri="{147F2762-F138-4A5C-976F-8EAC2B608ADB}">
                <a16:predDERef xmlns:lc="http://schemas.openxmlformats.org/drawingml/2006/lockedCanvas" xmlns:o="urn:schemas-microsoft-com:office:office" xmlns:v="urn:schemas-microsoft-com:vml" xmlns:w10="urn:schemas-microsoft-com:office:word" xmlns:w="http://schemas.openxmlformats.org/wordprocessingml/2006/main" xmlns:xdr="http://schemas.openxmlformats.org/drawingml/2006/spreadsheetDrawing" xmlns="" xmlns:a16="http://schemas.microsoft.com/office/drawing/2014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pred="{618D56F9-9A9D-465A-AB36-8851F3B74C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4531370"/>
              </p:ext>
            </p:extLst>
          </p:nvPr>
        </p:nvGraphicFramePr>
        <p:xfrm>
          <a:off x="1379621" y="433137"/>
          <a:ext cx="8710863" cy="4924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3753854" y="5759115"/>
            <a:ext cx="71066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1600" b="1" dirty="0" smtClean="0"/>
              <a:t>FIGURA</a:t>
            </a:r>
            <a:r>
              <a:rPr lang="es-PY" sz="1600" dirty="0" smtClean="0"/>
              <a:t> </a:t>
            </a:r>
            <a:r>
              <a:rPr lang="es-PY" sz="1600" b="1" dirty="0" smtClean="0"/>
              <a:t>4:</a:t>
            </a:r>
            <a:r>
              <a:rPr lang="es-PY" sz="1600" dirty="0" smtClean="0"/>
              <a:t> índice de equidad de género y protagonismo de las mujeres..</a:t>
            </a:r>
            <a:endParaRPr lang="es-PY" sz="1600" dirty="0"/>
          </a:p>
        </p:txBody>
      </p:sp>
    </p:spTree>
    <p:extLst>
      <p:ext uri="{BB962C8B-B14F-4D97-AF65-F5344CB8AC3E}">
        <p14:creationId xmlns:p14="http://schemas.microsoft.com/office/powerpoint/2010/main" val="222069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>
            <a:extLst>
              <a:ext uri="{FF2B5EF4-FFF2-40B4-BE49-F238E27FC236}">
                <a16:creationId xmlns:lc="http://schemas.openxmlformats.org/drawingml/2006/lockedCanvas" xmlns:arto="http://schemas.microsoft.com/office/word/2006/arto" xmlns:o="urn:schemas-microsoft-com:office:office" xmlns:v="urn:schemas-microsoft-com:vml" xmlns:w10="urn:schemas-microsoft-com:office:word" xmlns:w="http://schemas.openxmlformats.org/wordprocessingml/2006/main" xmlns:xdr="http://schemas.openxmlformats.org/drawingml/2006/spreadsheetDrawing" xmlns="" xmlns:a16="http://schemas.microsoft.com/office/drawing/2014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68CBC3E9-0D30-4A05-85E9-73B8E645D5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7733070"/>
              </p:ext>
            </p:extLst>
          </p:nvPr>
        </p:nvGraphicFramePr>
        <p:xfrm>
          <a:off x="1347537" y="320843"/>
          <a:ext cx="8855242" cy="5374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3753854" y="5759115"/>
            <a:ext cx="71066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1600" b="1" dirty="0" smtClean="0"/>
              <a:t>FIGURA 5:</a:t>
            </a:r>
            <a:r>
              <a:rPr lang="es-PY" sz="1600" dirty="0" smtClean="0"/>
              <a:t> Gráfico de síntesis.</a:t>
            </a:r>
            <a:endParaRPr lang="es-PY" sz="1600" dirty="0"/>
          </a:p>
        </p:txBody>
      </p:sp>
    </p:spTree>
    <p:extLst>
      <p:ext uri="{BB962C8B-B14F-4D97-AF65-F5344CB8AC3E}">
        <p14:creationId xmlns:p14="http://schemas.microsoft.com/office/powerpoint/2010/main" val="174824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 txBox="1">
            <a:spLocks noGrp="1"/>
          </p:cNvSpPr>
          <p:nvPr>
            <p:ph type="ctrTitle" idx="4294967295"/>
          </p:nvPr>
        </p:nvSpPr>
        <p:spPr>
          <a:xfrm>
            <a:off x="468126" y="1058779"/>
            <a:ext cx="8643789" cy="1668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Arial"/>
              <a:buNone/>
            </a:pPr>
            <a:r>
              <a:rPr lang="es-ES" sz="8000" b="1" dirty="0" smtClean="0">
                <a:solidFill>
                  <a:srgbClr val="1155CC"/>
                </a:solidFill>
                <a:latin typeface="Montserrat"/>
                <a:ea typeface="Montserrat"/>
                <a:cs typeface="Montserrat"/>
                <a:sym typeface="Montserrat"/>
              </a:rPr>
              <a:t>Conclusiones</a:t>
            </a:r>
            <a:endParaRPr sz="8000" b="1" dirty="0" smtClean="0">
              <a:solidFill>
                <a:srgbClr val="1155C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</a:pPr>
            <a:endParaRPr sz="8000" dirty="0">
              <a:solidFill>
                <a:srgbClr val="1155CC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" name="Google Shape;103;p2"/>
          <p:cNvSpPr txBox="1">
            <a:spLocks/>
          </p:cNvSpPr>
          <p:nvPr/>
        </p:nvSpPr>
        <p:spPr>
          <a:xfrm>
            <a:off x="965431" y="1668379"/>
            <a:ext cx="10183832" cy="3208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7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0000"/>
              </a:lnSpc>
              <a:buClr>
                <a:srgbClr val="262626"/>
              </a:buClr>
              <a:buSzPts val="8000"/>
            </a:pPr>
            <a:r>
              <a:rPr lang="es-PY" sz="3211" dirty="0" smtClean="0">
                <a:solidFill>
                  <a:srgbClr val="1155CC"/>
                </a:solidFill>
                <a:latin typeface="Raleway"/>
                <a:ea typeface="Raleway"/>
                <a:cs typeface="Raleway"/>
                <a:sym typeface="Raleway"/>
              </a:rPr>
              <a:t>La mujeres de la agricultura familiar en Paraguay siguen teniendo mayor carga laboral. El trabajo de las mujeres sigue sosteniendo el funcionamiento coordinado del NSGA</a:t>
            </a:r>
            <a:br>
              <a:rPr lang="es-PY" sz="3211" dirty="0" smtClean="0">
                <a:solidFill>
                  <a:srgbClr val="1155CC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s-PY" sz="3211" dirty="0" smtClean="0">
                <a:solidFill>
                  <a:srgbClr val="1155CC"/>
                </a:solidFill>
                <a:latin typeface="Raleway"/>
                <a:ea typeface="Raleway"/>
                <a:cs typeface="Raleway"/>
                <a:sym typeface="Raleway"/>
              </a:rPr>
              <a:t/>
            </a:r>
            <a:br>
              <a:rPr lang="es-PY" sz="3211" dirty="0" smtClean="0">
                <a:solidFill>
                  <a:srgbClr val="1155CC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s-PY" sz="3211" dirty="0">
                <a:solidFill>
                  <a:srgbClr val="1155CC"/>
                </a:solidFill>
                <a:latin typeface="Raleway"/>
                <a:ea typeface="Raleway"/>
                <a:cs typeface="Raleway"/>
                <a:sym typeface="Raleway"/>
              </a:rPr>
              <a:t>El método </a:t>
            </a:r>
            <a:r>
              <a:rPr lang="es-PY" sz="3211" dirty="0" smtClean="0">
                <a:solidFill>
                  <a:srgbClr val="1155CC"/>
                </a:solidFill>
                <a:latin typeface="Raleway"/>
                <a:ea typeface="Raleway"/>
                <a:cs typeface="Raleway"/>
                <a:sym typeface="Raleway"/>
              </a:rPr>
              <a:t>LUME se convierte en una herramienta útil para visibilizar, cuantificar y hasta asignar un valor económico al trabajo de las mujeres en un NSGA, lo que contribuye a la generación de políticas públicas que fomenten la igualdad de género para un mejoramiento de la calidad de vida de las familias.</a:t>
            </a:r>
            <a:endParaRPr lang="es-PY" sz="3211" dirty="0">
              <a:solidFill>
                <a:srgbClr val="1155CC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56936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 txBox="1">
            <a:spLocks noGrp="1"/>
          </p:cNvSpPr>
          <p:nvPr>
            <p:ph type="ctrTitle" idx="4294967295"/>
          </p:nvPr>
        </p:nvSpPr>
        <p:spPr>
          <a:xfrm>
            <a:off x="417095" y="4876799"/>
            <a:ext cx="10507578" cy="1668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Arial"/>
              <a:buNone/>
            </a:pPr>
            <a:r>
              <a:rPr lang="es-ES" sz="8000" b="1" dirty="0" smtClean="0">
                <a:solidFill>
                  <a:srgbClr val="1155CC"/>
                </a:solidFill>
                <a:latin typeface="Bradley Hand ITC" panose="03070402050302030203" pitchFamily="66" charset="0"/>
                <a:ea typeface="Montserrat"/>
                <a:cs typeface="Montserrat"/>
                <a:sym typeface="Montserrat"/>
              </a:rPr>
              <a:t/>
            </a:r>
            <a:br>
              <a:rPr lang="es-ES" sz="8000" b="1" dirty="0" smtClean="0">
                <a:solidFill>
                  <a:srgbClr val="1155CC"/>
                </a:solidFill>
                <a:latin typeface="Bradley Hand ITC" panose="03070402050302030203" pitchFamily="66" charset="0"/>
                <a:ea typeface="Montserrat"/>
                <a:cs typeface="Montserrat"/>
                <a:sym typeface="Montserrat"/>
              </a:rPr>
            </a:br>
            <a:r>
              <a:rPr lang="es-ES" sz="8000" b="1" dirty="0" smtClean="0">
                <a:solidFill>
                  <a:srgbClr val="1155CC"/>
                </a:solidFill>
                <a:latin typeface="Bradley Hand ITC" panose="03070402050302030203" pitchFamily="66" charset="0"/>
                <a:ea typeface="Montserrat"/>
                <a:cs typeface="Montserrat"/>
                <a:sym typeface="Montserrat"/>
              </a:rPr>
              <a:t>¡</a:t>
            </a:r>
            <a:r>
              <a:rPr lang="es-ES" sz="8000" b="1" dirty="0" err="1" smtClean="0">
                <a:solidFill>
                  <a:srgbClr val="1155CC"/>
                </a:solidFill>
                <a:latin typeface="Bradley Hand ITC" panose="03070402050302030203" pitchFamily="66" charset="0"/>
                <a:ea typeface="Montserrat"/>
                <a:cs typeface="Montserrat"/>
                <a:sym typeface="Montserrat"/>
              </a:rPr>
              <a:t>Aguyje</a:t>
            </a:r>
            <a:r>
              <a:rPr lang="es-ES" sz="8000" b="1" dirty="0" smtClean="0">
                <a:solidFill>
                  <a:srgbClr val="1155CC"/>
                </a:solidFill>
                <a:latin typeface="Bradley Hand ITC" panose="03070402050302030203" pitchFamily="66" charset="0"/>
                <a:ea typeface="Montserrat"/>
                <a:cs typeface="Montserrat"/>
                <a:sym typeface="Montserrat"/>
              </a:rPr>
              <a:t>!</a:t>
            </a:r>
            <a:br>
              <a:rPr lang="es-ES" sz="8000" b="1" dirty="0" smtClean="0">
                <a:solidFill>
                  <a:srgbClr val="1155CC"/>
                </a:solidFill>
                <a:latin typeface="Bradley Hand ITC" panose="03070402050302030203" pitchFamily="66" charset="0"/>
                <a:ea typeface="Montserrat"/>
                <a:cs typeface="Montserrat"/>
                <a:sym typeface="Montserrat"/>
              </a:rPr>
            </a:br>
            <a:r>
              <a:rPr lang="es-ES" sz="8000" b="1" dirty="0" smtClean="0">
                <a:solidFill>
                  <a:srgbClr val="1155CC"/>
                </a:solidFill>
                <a:latin typeface="Bradley Hand ITC" panose="03070402050302030203" pitchFamily="66" charset="0"/>
                <a:ea typeface="Montserrat"/>
                <a:cs typeface="Montserrat"/>
                <a:sym typeface="Montserrat"/>
              </a:rPr>
              <a:t/>
            </a:r>
            <a:br>
              <a:rPr lang="es-ES" sz="8000" b="1" dirty="0" smtClean="0">
                <a:solidFill>
                  <a:srgbClr val="1155CC"/>
                </a:solidFill>
                <a:latin typeface="Bradley Hand ITC" panose="03070402050302030203" pitchFamily="66" charset="0"/>
                <a:ea typeface="Montserrat"/>
                <a:cs typeface="Montserrat"/>
                <a:sym typeface="Montserrat"/>
              </a:rPr>
            </a:br>
            <a:r>
              <a:rPr lang="es-ES" sz="8000" b="1" dirty="0" smtClean="0">
                <a:solidFill>
                  <a:srgbClr val="1155CC"/>
                </a:solidFill>
                <a:latin typeface="Bradley Hand ITC" panose="03070402050302030203" pitchFamily="66" charset="0"/>
                <a:ea typeface="Montserrat"/>
                <a:cs typeface="Montserrat"/>
                <a:sym typeface="Montserrat"/>
              </a:rPr>
              <a:t>¡Gracias!</a:t>
            </a:r>
            <a:br>
              <a:rPr lang="es-ES" sz="8000" b="1" dirty="0" smtClean="0">
                <a:solidFill>
                  <a:srgbClr val="1155CC"/>
                </a:solidFill>
                <a:latin typeface="Bradley Hand ITC" panose="03070402050302030203" pitchFamily="66" charset="0"/>
                <a:ea typeface="Montserrat"/>
                <a:cs typeface="Montserrat"/>
                <a:sym typeface="Montserrat"/>
              </a:rPr>
            </a:br>
            <a:r>
              <a:rPr lang="es-ES" sz="8000" b="1" dirty="0" smtClean="0">
                <a:solidFill>
                  <a:srgbClr val="1155CC"/>
                </a:solidFill>
                <a:latin typeface="Bradley Hand ITC" panose="03070402050302030203" pitchFamily="66" charset="0"/>
                <a:ea typeface="Montserrat"/>
                <a:cs typeface="Montserrat"/>
                <a:sym typeface="Montserrat"/>
              </a:rPr>
              <a:t/>
            </a:r>
            <a:br>
              <a:rPr lang="es-ES" sz="8000" b="1" dirty="0" smtClean="0">
                <a:solidFill>
                  <a:srgbClr val="1155CC"/>
                </a:solidFill>
                <a:latin typeface="Bradley Hand ITC" panose="03070402050302030203" pitchFamily="66" charset="0"/>
                <a:ea typeface="Montserrat"/>
                <a:cs typeface="Montserrat"/>
                <a:sym typeface="Montserrat"/>
              </a:rPr>
            </a:br>
            <a:r>
              <a:rPr lang="es-ES" sz="8000" b="1" dirty="0" smtClean="0">
                <a:solidFill>
                  <a:srgbClr val="1155CC"/>
                </a:solidFill>
                <a:latin typeface="Bradley Hand ITC" panose="03070402050302030203" pitchFamily="66" charset="0"/>
                <a:ea typeface="Montserrat"/>
                <a:cs typeface="Montserrat"/>
                <a:sym typeface="Montserrat"/>
              </a:rPr>
              <a:t>¡</a:t>
            </a:r>
            <a:r>
              <a:rPr lang="es-ES" sz="8000" b="1" dirty="0" err="1" smtClean="0">
                <a:solidFill>
                  <a:srgbClr val="1155CC"/>
                </a:solidFill>
                <a:latin typeface="Bradley Hand ITC" panose="03070402050302030203" pitchFamily="66" charset="0"/>
                <a:ea typeface="Montserrat"/>
                <a:cs typeface="Montserrat"/>
                <a:sym typeface="Montserrat"/>
              </a:rPr>
              <a:t>Obrigado</a:t>
            </a:r>
            <a:r>
              <a:rPr lang="es-ES" sz="8000" b="1" dirty="0">
                <a:solidFill>
                  <a:srgbClr val="1155CC"/>
                </a:solidFill>
                <a:latin typeface="Bradley Hand ITC" panose="03070402050302030203" pitchFamily="66" charset="0"/>
                <a:ea typeface="Montserrat"/>
                <a:cs typeface="Montserrat"/>
                <a:sym typeface="Montserrat"/>
              </a:rPr>
              <a:t>!</a:t>
            </a:r>
            <a:endParaRPr sz="8000" b="1" dirty="0" smtClean="0">
              <a:solidFill>
                <a:srgbClr val="1155CC"/>
              </a:solidFill>
              <a:latin typeface="Bradley Hand ITC" panose="03070402050302030203" pitchFamily="66" charset="0"/>
              <a:ea typeface="Montserrat"/>
              <a:cs typeface="Montserrat"/>
              <a:sym typeface="Montserrat"/>
            </a:endParaRPr>
          </a:p>
          <a:p>
            <a: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</a:pPr>
            <a:endParaRPr sz="8000" dirty="0">
              <a:solidFill>
                <a:srgbClr val="1155CC"/>
              </a:solidFill>
              <a:latin typeface="Bradley Hand ITC" panose="03070402050302030203" pitchFamily="66" charset="0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336077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 txBox="1">
            <a:spLocks noGrp="1"/>
          </p:cNvSpPr>
          <p:nvPr>
            <p:ph type="ctrTitle" idx="4294967295"/>
          </p:nvPr>
        </p:nvSpPr>
        <p:spPr>
          <a:xfrm>
            <a:off x="788969" y="553933"/>
            <a:ext cx="8643789" cy="2807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Arial"/>
              <a:buNone/>
            </a:pPr>
            <a:r>
              <a:rPr lang="es-ES" sz="7200" b="1" dirty="0" smtClean="0">
                <a:solidFill>
                  <a:srgbClr val="1155CC"/>
                </a:solidFill>
                <a:latin typeface="Montserrat"/>
                <a:ea typeface="Montserrat"/>
                <a:cs typeface="Montserrat"/>
                <a:sym typeface="Montserrat"/>
              </a:rPr>
              <a:t>Introducción</a:t>
            </a:r>
            <a:br>
              <a:rPr lang="es-ES" sz="7200" b="1" dirty="0" smtClean="0">
                <a:solidFill>
                  <a:srgbClr val="1155C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7200" b="1" dirty="0" smtClean="0">
              <a:solidFill>
                <a:srgbClr val="1155C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</a:pPr>
            <a:endParaRPr sz="3211" dirty="0">
              <a:solidFill>
                <a:srgbClr val="1155CC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" name="Google Shape;103;p2"/>
          <p:cNvSpPr txBox="1">
            <a:spLocks/>
          </p:cNvSpPr>
          <p:nvPr/>
        </p:nvSpPr>
        <p:spPr>
          <a:xfrm>
            <a:off x="788968" y="2186217"/>
            <a:ext cx="8643789" cy="2350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85000"/>
              </a:lnSpc>
              <a:buClr>
                <a:srgbClr val="262626"/>
              </a:buClr>
              <a:buSzPts val="8000"/>
            </a:pPr>
            <a:r>
              <a:rPr lang="es-PY" sz="3211" dirty="0" smtClean="0">
                <a:solidFill>
                  <a:srgbClr val="1155CC"/>
                </a:solidFill>
                <a:latin typeface="Raleway"/>
                <a:ea typeface="Raleway"/>
                <a:cs typeface="Raleway"/>
                <a:sym typeface="Raleway"/>
              </a:rPr>
              <a:t>La agricultura familiar.</a:t>
            </a:r>
            <a:br>
              <a:rPr lang="es-PY" sz="3211" dirty="0" smtClean="0">
                <a:solidFill>
                  <a:srgbClr val="1155CC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s-PY" sz="3211" dirty="0" smtClean="0">
                <a:solidFill>
                  <a:srgbClr val="1155CC"/>
                </a:solidFill>
                <a:latin typeface="Raleway"/>
                <a:ea typeface="Raleway"/>
                <a:cs typeface="Raleway"/>
                <a:sym typeface="Raleway"/>
              </a:rPr>
              <a:t/>
            </a:r>
            <a:br>
              <a:rPr lang="es-PY" sz="3211" dirty="0" smtClean="0">
                <a:solidFill>
                  <a:srgbClr val="1155CC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s-PY" sz="3211" dirty="0" smtClean="0">
                <a:solidFill>
                  <a:srgbClr val="1155CC"/>
                </a:solidFill>
                <a:latin typeface="Raleway"/>
                <a:ea typeface="Raleway"/>
                <a:cs typeface="Raleway"/>
                <a:sym typeface="Raleway"/>
              </a:rPr>
              <a:t>La agricultura familiar en Paraguay.</a:t>
            </a:r>
            <a:br>
              <a:rPr lang="es-PY" sz="3211" dirty="0" smtClean="0">
                <a:solidFill>
                  <a:srgbClr val="1155CC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s-PY" sz="3211" dirty="0" smtClean="0">
                <a:solidFill>
                  <a:srgbClr val="1155CC"/>
                </a:solidFill>
                <a:latin typeface="Raleway"/>
                <a:ea typeface="Raleway"/>
                <a:cs typeface="Raleway"/>
                <a:sym typeface="Raleway"/>
              </a:rPr>
              <a:t/>
            </a:r>
            <a:br>
              <a:rPr lang="es-PY" sz="3211" dirty="0" smtClean="0">
                <a:solidFill>
                  <a:srgbClr val="1155CC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s-PY" sz="3211" dirty="0" smtClean="0">
                <a:solidFill>
                  <a:srgbClr val="1155CC"/>
                </a:solidFill>
                <a:latin typeface="Raleway"/>
                <a:ea typeface="Raleway"/>
                <a:cs typeface="Raleway"/>
                <a:sym typeface="Raleway"/>
              </a:rPr>
              <a:t>Las mujeres en la agricultura familiar.</a:t>
            </a:r>
            <a:endParaRPr lang="es-PY" sz="3211" dirty="0">
              <a:solidFill>
                <a:srgbClr val="1155CC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 txBox="1">
            <a:spLocks noGrp="1"/>
          </p:cNvSpPr>
          <p:nvPr>
            <p:ph type="ctrTitle" idx="4294967295"/>
          </p:nvPr>
        </p:nvSpPr>
        <p:spPr>
          <a:xfrm>
            <a:off x="788969" y="553933"/>
            <a:ext cx="8643789" cy="2807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Arial"/>
              <a:buNone/>
            </a:pPr>
            <a:r>
              <a:rPr lang="es-ES" sz="7200" b="1" dirty="0" smtClean="0">
                <a:solidFill>
                  <a:srgbClr val="1155CC"/>
                </a:solidFill>
                <a:latin typeface="Montserrat"/>
                <a:ea typeface="Montserrat"/>
                <a:cs typeface="Montserrat"/>
                <a:sym typeface="Montserrat"/>
              </a:rPr>
              <a:t>Metodología</a:t>
            </a:r>
            <a:br>
              <a:rPr lang="es-ES" sz="7200" b="1" dirty="0" smtClean="0">
                <a:solidFill>
                  <a:srgbClr val="1155C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7200" b="1" dirty="0" smtClean="0">
              <a:solidFill>
                <a:srgbClr val="1155C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</a:pPr>
            <a:endParaRPr sz="3211" dirty="0">
              <a:solidFill>
                <a:srgbClr val="1155CC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" name="Google Shape;103;p2"/>
          <p:cNvSpPr txBox="1">
            <a:spLocks/>
          </p:cNvSpPr>
          <p:nvPr/>
        </p:nvSpPr>
        <p:spPr>
          <a:xfrm>
            <a:off x="788968" y="2186217"/>
            <a:ext cx="8643789" cy="2795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8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20000"/>
              </a:lnSpc>
              <a:buClr>
                <a:srgbClr val="262626"/>
              </a:buClr>
              <a:buSzPts val="8000"/>
            </a:pPr>
            <a:r>
              <a:rPr lang="es-PY" sz="3211" dirty="0" smtClean="0">
                <a:solidFill>
                  <a:srgbClr val="1155CC"/>
                </a:solidFill>
                <a:latin typeface="Raleway"/>
                <a:ea typeface="Raleway"/>
                <a:cs typeface="Raleway"/>
                <a:sym typeface="Raleway"/>
              </a:rPr>
              <a:t>El método LUME – Método de Análisis Económico - Ecológico de </a:t>
            </a:r>
            <a:r>
              <a:rPr lang="es-PY" sz="3211" dirty="0" err="1" smtClean="0">
                <a:solidFill>
                  <a:srgbClr val="1155CC"/>
                </a:solidFill>
                <a:latin typeface="Raleway"/>
                <a:ea typeface="Raleway"/>
                <a:cs typeface="Raleway"/>
                <a:sym typeface="Raleway"/>
              </a:rPr>
              <a:t>Agroecosistemas</a:t>
            </a:r>
            <a:r>
              <a:rPr lang="es-PY" sz="3211" dirty="0" smtClean="0">
                <a:solidFill>
                  <a:srgbClr val="1155CC"/>
                </a:solidFill>
                <a:latin typeface="Raleway"/>
                <a:ea typeface="Raleway"/>
                <a:cs typeface="Raleway"/>
                <a:sym typeface="Raleway"/>
              </a:rPr>
              <a:t> (NSGA). </a:t>
            </a:r>
            <a:br>
              <a:rPr lang="es-PY" sz="3211" dirty="0" smtClean="0">
                <a:solidFill>
                  <a:srgbClr val="1155CC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s-PY" sz="3211" dirty="0" smtClean="0">
                <a:solidFill>
                  <a:srgbClr val="1155CC"/>
                </a:solidFill>
                <a:latin typeface="Raleway"/>
                <a:ea typeface="Raleway"/>
                <a:cs typeface="Raleway"/>
                <a:sym typeface="Raleway"/>
              </a:rPr>
              <a:t/>
            </a:r>
            <a:br>
              <a:rPr lang="es-PY" sz="3211" dirty="0" smtClean="0">
                <a:solidFill>
                  <a:srgbClr val="1155CC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s-PY" sz="3211" dirty="0" smtClean="0">
                <a:solidFill>
                  <a:srgbClr val="1155CC"/>
                </a:solidFill>
                <a:latin typeface="Raleway"/>
                <a:ea typeface="Raleway"/>
                <a:cs typeface="Raleway"/>
                <a:sym typeface="Raleway"/>
              </a:rPr>
              <a:t>Análisis cualitativo y cuantitativo.</a:t>
            </a:r>
            <a:br>
              <a:rPr lang="es-PY" sz="3211" dirty="0" smtClean="0">
                <a:solidFill>
                  <a:srgbClr val="1155CC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s-PY" sz="3211" dirty="0" smtClean="0">
                <a:solidFill>
                  <a:srgbClr val="1155CC"/>
                </a:solidFill>
                <a:latin typeface="Raleway"/>
                <a:ea typeface="Raleway"/>
                <a:cs typeface="Raleway"/>
                <a:sym typeface="Raleway"/>
              </a:rPr>
              <a:t/>
            </a:r>
            <a:br>
              <a:rPr lang="es-PY" sz="3211" dirty="0" smtClean="0">
                <a:solidFill>
                  <a:srgbClr val="1155CC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s-PY" sz="3211" dirty="0" smtClean="0">
                <a:solidFill>
                  <a:srgbClr val="1155CC"/>
                </a:solidFill>
                <a:latin typeface="Raleway"/>
                <a:ea typeface="Raleway"/>
                <a:cs typeface="Raleway"/>
                <a:sym typeface="Raleway"/>
              </a:rPr>
              <a:t>Las tres esferas de trabajo.</a:t>
            </a:r>
            <a:endParaRPr lang="es-PY" sz="3211" dirty="0">
              <a:solidFill>
                <a:srgbClr val="1155CC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273680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 txBox="1">
            <a:spLocks noGrp="1"/>
          </p:cNvSpPr>
          <p:nvPr>
            <p:ph type="ctrTitle" idx="4294967295"/>
          </p:nvPr>
        </p:nvSpPr>
        <p:spPr>
          <a:xfrm>
            <a:off x="625196" y="211005"/>
            <a:ext cx="8643789" cy="2511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Arial"/>
              <a:buNone/>
            </a:pPr>
            <a:r>
              <a:rPr lang="es-ES" sz="7200" b="1" dirty="0" smtClean="0">
                <a:solidFill>
                  <a:srgbClr val="1155CC"/>
                </a:solidFill>
                <a:latin typeface="Montserrat"/>
                <a:ea typeface="Montserrat"/>
                <a:cs typeface="Montserrat"/>
                <a:sym typeface="Montserrat"/>
              </a:rPr>
              <a:t>Metodología</a:t>
            </a:r>
            <a:br>
              <a:rPr lang="es-ES" sz="7200" b="1" dirty="0" smtClean="0">
                <a:solidFill>
                  <a:srgbClr val="1155C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7200" b="1" dirty="0" smtClean="0">
              <a:solidFill>
                <a:srgbClr val="1155C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</a:pPr>
            <a:endParaRPr sz="3211" dirty="0">
              <a:solidFill>
                <a:srgbClr val="1155CC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4" name="object 22"/>
          <p:cNvPicPr/>
          <p:nvPr/>
        </p:nvPicPr>
        <p:blipFill>
          <a:blip r:embed="rId4" cstate="print"/>
          <a:stretch>
            <a:fillRect/>
          </a:stretch>
        </p:blipFill>
        <p:spPr>
          <a:xfrm rot="678019">
            <a:off x="1446663" y="1179996"/>
            <a:ext cx="4603311" cy="445653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45" b="12835"/>
          <a:stretch/>
        </p:blipFill>
        <p:spPr>
          <a:xfrm>
            <a:off x="7916589" y="1087872"/>
            <a:ext cx="3247279" cy="3920856"/>
          </a:xfrm>
          <a:prstGeom prst="rect">
            <a:avLst/>
          </a:prstGeom>
        </p:spPr>
      </p:pic>
      <p:cxnSp>
        <p:nvCxnSpPr>
          <p:cNvPr id="6" name="Conector recto de flecha 5"/>
          <p:cNvCxnSpPr/>
          <p:nvPr/>
        </p:nvCxnSpPr>
        <p:spPr>
          <a:xfrm flipV="1">
            <a:off x="4053385" y="2511188"/>
            <a:ext cx="4626591" cy="169232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315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 txBox="1">
            <a:spLocks noGrp="1"/>
          </p:cNvSpPr>
          <p:nvPr>
            <p:ph type="ctrTitle" idx="4294967295"/>
          </p:nvPr>
        </p:nvSpPr>
        <p:spPr>
          <a:xfrm>
            <a:off x="484168" y="352926"/>
            <a:ext cx="8643789" cy="1668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Arial"/>
              <a:buNone/>
            </a:pPr>
            <a:r>
              <a:rPr lang="es-ES" sz="7200" b="1" dirty="0" smtClean="0">
                <a:solidFill>
                  <a:srgbClr val="1155CC"/>
                </a:solidFill>
                <a:latin typeface="Montserrat"/>
                <a:ea typeface="Montserrat"/>
                <a:cs typeface="Montserrat"/>
                <a:sym typeface="Montserrat"/>
              </a:rPr>
              <a:t>Metodología</a:t>
            </a:r>
            <a:endParaRPr sz="7200" b="1" dirty="0" smtClean="0">
              <a:solidFill>
                <a:srgbClr val="1155C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</a:pPr>
            <a:endParaRPr sz="3211" dirty="0">
              <a:solidFill>
                <a:srgbClr val="1155CC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" name="Google Shape;103;p2"/>
          <p:cNvSpPr txBox="1">
            <a:spLocks/>
          </p:cNvSpPr>
          <p:nvPr/>
        </p:nvSpPr>
        <p:spPr>
          <a:xfrm>
            <a:off x="788968" y="1475874"/>
            <a:ext cx="10953853" cy="3930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6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3200" dirty="0" smtClean="0">
                <a:solidFill>
                  <a:schemeClr val="accent1">
                    <a:lumMod val="75000"/>
                  </a:schemeClr>
                </a:solidFill>
              </a:rPr>
              <a:t>Localización y características de la comunidad.</a:t>
            </a:r>
          </a:p>
          <a:p>
            <a:r>
              <a:rPr lang="es-MX" sz="3200" dirty="0" smtClean="0">
                <a:solidFill>
                  <a:schemeClr val="accent1">
                    <a:lumMod val="75000"/>
                  </a:schemeClr>
                </a:solidFill>
              </a:rPr>
              <a:t>Fueron </a:t>
            </a:r>
            <a:r>
              <a:rPr lang="es-MX" sz="3200" dirty="0">
                <a:solidFill>
                  <a:schemeClr val="accent1">
                    <a:lumMod val="75000"/>
                  </a:schemeClr>
                </a:solidFill>
              </a:rPr>
              <a:t>realizadas cuatro </a:t>
            </a:r>
            <a:r>
              <a:rPr lang="es-MX" sz="3200" dirty="0" smtClean="0">
                <a:solidFill>
                  <a:schemeClr val="accent1">
                    <a:lumMod val="75000"/>
                  </a:schemeClr>
                </a:solidFill>
              </a:rPr>
              <a:t>visitas, dos </a:t>
            </a:r>
            <a:r>
              <a:rPr lang="es-MX" sz="3200" dirty="0">
                <a:solidFill>
                  <a:schemeClr val="accent1">
                    <a:lumMod val="75000"/>
                  </a:schemeClr>
                </a:solidFill>
              </a:rPr>
              <a:t>entrevistas </a:t>
            </a:r>
            <a:r>
              <a:rPr lang="es-MX" sz="3200" dirty="0" smtClean="0">
                <a:solidFill>
                  <a:schemeClr val="accent1">
                    <a:lumMod val="75000"/>
                  </a:schemeClr>
                </a:solidFill>
              </a:rPr>
              <a:t>telefónicas.</a:t>
            </a:r>
          </a:p>
          <a:p>
            <a:endParaRPr lang="es-PY" sz="3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MX" sz="3200" dirty="0">
                <a:solidFill>
                  <a:schemeClr val="accent1">
                    <a:lumMod val="75000"/>
                  </a:schemeClr>
                </a:solidFill>
              </a:rPr>
              <a:t>H</a:t>
            </a:r>
            <a:r>
              <a:rPr lang="es-MX" sz="3200" dirty="0" smtClean="0">
                <a:solidFill>
                  <a:schemeClr val="accent1">
                    <a:lumMod val="75000"/>
                  </a:schemeClr>
                </a:solidFill>
              </a:rPr>
              <a:t>erramientas</a:t>
            </a:r>
            <a:r>
              <a:rPr lang="es-MX" sz="3200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es-PY" sz="32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MX" sz="3200" dirty="0">
                <a:solidFill>
                  <a:schemeClr val="accent1">
                    <a:lumMod val="75000"/>
                  </a:schemeClr>
                </a:solidFill>
              </a:rPr>
              <a:t>Guía Metodológica para la aplicación del método LUME.</a:t>
            </a:r>
            <a:endParaRPr lang="es-PY" sz="32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MX" sz="3200" dirty="0">
                <a:solidFill>
                  <a:schemeClr val="accent1">
                    <a:lumMod val="75000"/>
                  </a:schemeClr>
                </a:solidFill>
              </a:rPr>
              <a:t>Planilla de análisis de sustentabilidad.</a:t>
            </a:r>
            <a:endParaRPr lang="es-PY" sz="32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MX" sz="3200" dirty="0">
                <a:solidFill>
                  <a:schemeClr val="accent1">
                    <a:lumMod val="75000"/>
                  </a:schemeClr>
                </a:solidFill>
              </a:rPr>
              <a:t>Planilla de análisis económico – ecológico. </a:t>
            </a:r>
            <a:endParaRPr lang="es-PY" sz="32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MX" sz="3200" dirty="0">
                <a:solidFill>
                  <a:schemeClr val="accent1">
                    <a:lumMod val="75000"/>
                  </a:schemeClr>
                </a:solidFill>
              </a:rPr>
              <a:t>Planilla de datos cuantitativos </a:t>
            </a:r>
            <a:r>
              <a:rPr lang="es-MX" sz="3200" dirty="0" smtClean="0">
                <a:solidFill>
                  <a:schemeClr val="accent1">
                    <a:lumMod val="75000"/>
                  </a:schemeClr>
                </a:solidFill>
              </a:rPr>
              <a:t>LUME</a:t>
            </a:r>
          </a:p>
          <a:p>
            <a:pPr lvl="0"/>
            <a:endParaRPr lang="es-PY" sz="3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MX" sz="3200" dirty="0">
                <a:solidFill>
                  <a:schemeClr val="accent1">
                    <a:lumMod val="75000"/>
                  </a:schemeClr>
                </a:solidFill>
              </a:rPr>
              <a:t>Los datos de mayor interés para este estudio son: línea de tiempo, horas de trabajo, equidad género y protagonismo de las mujeres y el análisis de sustentabilidad.</a:t>
            </a:r>
            <a:endParaRPr lang="es-PY" sz="32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s-MX" sz="21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endParaRPr lang="es-MX" sz="2100" dirty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r>
              <a:rPr lang="es-MX" sz="2100" dirty="0" smtClean="0">
                <a:solidFill>
                  <a:schemeClr val="accent1">
                    <a:lumMod val="75000"/>
                  </a:schemeClr>
                </a:solidFill>
              </a:rPr>
              <a:t>Todos </a:t>
            </a:r>
            <a:r>
              <a:rPr lang="es-MX" sz="2100" dirty="0">
                <a:solidFill>
                  <a:schemeClr val="accent1">
                    <a:lumMod val="75000"/>
                  </a:schemeClr>
                </a:solidFill>
              </a:rPr>
              <a:t>los instrumentos disponibles en: </a:t>
            </a:r>
            <a:r>
              <a:rPr lang="es-MX" sz="2100" u="sng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https://aspta.org.br/2015/05/25/metodo/</a:t>
            </a:r>
            <a:r>
              <a:rPr lang="es-MX" sz="2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s-PY" sz="21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74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 txBox="1">
            <a:spLocks noGrp="1"/>
          </p:cNvSpPr>
          <p:nvPr>
            <p:ph type="ctrTitle" idx="4294967295"/>
          </p:nvPr>
        </p:nvSpPr>
        <p:spPr>
          <a:xfrm>
            <a:off x="1526905" y="3192379"/>
            <a:ext cx="8643789" cy="1668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Arial"/>
              <a:buNone/>
            </a:pPr>
            <a:r>
              <a:rPr lang="es-ES" sz="8000" b="1" dirty="0" smtClean="0">
                <a:solidFill>
                  <a:srgbClr val="1155CC"/>
                </a:solidFill>
                <a:latin typeface="Montserrat"/>
                <a:ea typeface="Montserrat"/>
                <a:cs typeface="Montserrat"/>
                <a:sym typeface="Montserrat"/>
              </a:rPr>
              <a:t>Resultados </a:t>
            </a:r>
            <a:br>
              <a:rPr lang="es-ES" sz="8000" b="1" dirty="0" smtClean="0">
                <a:solidFill>
                  <a:srgbClr val="1155C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s-ES" sz="8000" b="1" dirty="0" smtClean="0">
                <a:solidFill>
                  <a:srgbClr val="1155CC"/>
                </a:solidFill>
                <a:latin typeface="Montserrat"/>
                <a:ea typeface="Montserrat"/>
                <a:cs typeface="Montserrat"/>
                <a:sym typeface="Montserrat"/>
              </a:rPr>
              <a:t>y discusión</a:t>
            </a:r>
            <a:endParaRPr sz="8000" b="1" dirty="0" smtClean="0">
              <a:solidFill>
                <a:srgbClr val="1155C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</a:pPr>
            <a:endParaRPr sz="8000" dirty="0">
              <a:solidFill>
                <a:srgbClr val="1155CC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304700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/>
          <p:nvPr/>
        </p:nvPicPr>
        <p:blipFill rotWithShape="1">
          <a:blip r:embed="rId4"/>
          <a:srcRect l="5807" t="9256" r="4905" b="3837"/>
          <a:stretch/>
        </p:blipFill>
        <p:spPr bwMode="auto">
          <a:xfrm>
            <a:off x="802105" y="208547"/>
            <a:ext cx="9561095" cy="55666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4010526" y="5775158"/>
            <a:ext cx="41709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1600" b="1" dirty="0" smtClean="0"/>
              <a:t>FIGURA 1: </a:t>
            </a:r>
            <a:r>
              <a:rPr lang="es-PY" sz="1600" dirty="0" smtClean="0"/>
              <a:t>Línea de tiempo del NSGA</a:t>
            </a:r>
            <a:endParaRPr lang="es-PY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 rotWithShape="1">
          <a:blip r:embed="rId4"/>
          <a:srcRect l="5126" t="3360" r="3087" b="1535"/>
          <a:stretch/>
        </p:blipFill>
        <p:spPr bwMode="auto">
          <a:xfrm>
            <a:off x="1267325" y="433137"/>
            <a:ext cx="9368589" cy="53741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3962402" y="5807241"/>
            <a:ext cx="37217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1600" b="1" dirty="0" smtClean="0"/>
              <a:t>FIGURA</a:t>
            </a:r>
            <a:r>
              <a:rPr lang="es-PY" sz="1600" dirty="0" smtClean="0"/>
              <a:t> </a:t>
            </a:r>
            <a:r>
              <a:rPr lang="es-PY" sz="1600" b="1" dirty="0" smtClean="0"/>
              <a:t>2:</a:t>
            </a:r>
            <a:r>
              <a:rPr lang="es-PY" sz="1600" dirty="0" smtClean="0"/>
              <a:t> Croquis del NSGA</a:t>
            </a:r>
            <a:endParaRPr lang="es-PY" sz="1600" dirty="0"/>
          </a:p>
        </p:txBody>
      </p:sp>
    </p:spTree>
    <p:extLst>
      <p:ext uri="{BB962C8B-B14F-4D97-AF65-F5344CB8AC3E}">
        <p14:creationId xmlns:p14="http://schemas.microsoft.com/office/powerpoint/2010/main" val="378405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357321"/>
              </p:ext>
            </p:extLst>
          </p:nvPr>
        </p:nvGraphicFramePr>
        <p:xfrm>
          <a:off x="1235241" y="866275"/>
          <a:ext cx="9881937" cy="3529261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2950221"/>
                <a:gridCol w="1610873"/>
                <a:gridCol w="1566490"/>
                <a:gridCol w="1566490"/>
                <a:gridCol w="2187863"/>
              </a:tblGrid>
              <a:tr h="12604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800" dirty="0">
                          <a:effectLst/>
                        </a:rPr>
                        <a:t>Nombre</a:t>
                      </a:r>
                      <a:endParaRPr lang="es-PY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800" dirty="0" err="1">
                          <a:effectLst/>
                        </a:rPr>
                        <a:t>Parentezco</a:t>
                      </a:r>
                      <a:endParaRPr lang="es-PY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800" dirty="0">
                          <a:effectLst/>
                        </a:rPr>
                        <a:t>Edad</a:t>
                      </a:r>
                      <a:endParaRPr lang="es-PY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800" dirty="0">
                          <a:effectLst/>
                        </a:rPr>
                        <a:t>Total </a:t>
                      </a:r>
                      <a:r>
                        <a:rPr lang="es-PY" sz="1800" dirty="0" err="1">
                          <a:effectLst/>
                        </a:rPr>
                        <a:t>hs</a:t>
                      </a:r>
                      <a:r>
                        <a:rPr lang="es-PY" sz="1800" dirty="0">
                          <a:effectLst/>
                        </a:rPr>
                        <a:t> año</a:t>
                      </a:r>
                      <a:endParaRPr lang="es-PY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800" dirty="0">
                          <a:effectLst/>
                        </a:rPr>
                        <a:t>%UTF Agroecosistema</a:t>
                      </a:r>
                      <a:endParaRPr lang="es-PY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537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400" dirty="0">
                          <a:effectLst/>
                        </a:rPr>
                        <a:t>Dionicio </a:t>
                      </a:r>
                      <a:endParaRPr lang="es-PY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400">
                          <a:effectLst/>
                        </a:rPr>
                        <a:t>Esposo</a:t>
                      </a:r>
                      <a:endParaRPr lang="es-PY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400" dirty="0">
                          <a:effectLst/>
                        </a:rPr>
                        <a:t>56</a:t>
                      </a:r>
                      <a:endParaRPr lang="es-PY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400" dirty="0">
                          <a:effectLst/>
                        </a:rPr>
                        <a:t>1248</a:t>
                      </a:r>
                      <a:endParaRPr lang="es-PY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400" dirty="0">
                          <a:effectLst/>
                        </a:rPr>
                        <a:t>0,516</a:t>
                      </a:r>
                      <a:endParaRPr lang="es-PY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4537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400">
                          <a:effectLst/>
                        </a:rPr>
                        <a:t>Martina </a:t>
                      </a:r>
                      <a:endParaRPr lang="es-PY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400" dirty="0">
                          <a:effectLst/>
                        </a:rPr>
                        <a:t>Esposa</a:t>
                      </a:r>
                      <a:endParaRPr lang="es-PY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400" dirty="0">
                          <a:effectLst/>
                        </a:rPr>
                        <a:t>60</a:t>
                      </a:r>
                      <a:endParaRPr lang="es-PY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400" dirty="0">
                          <a:effectLst/>
                        </a:rPr>
                        <a:t>2690</a:t>
                      </a:r>
                      <a:endParaRPr lang="es-PY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400" dirty="0">
                          <a:effectLst/>
                        </a:rPr>
                        <a:t>1</a:t>
                      </a:r>
                      <a:endParaRPr lang="es-PY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4537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400">
                          <a:effectLst/>
                        </a:rPr>
                        <a:t>Noelia </a:t>
                      </a:r>
                      <a:endParaRPr lang="es-PY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400">
                          <a:effectLst/>
                        </a:rPr>
                        <a:t>Hija</a:t>
                      </a:r>
                      <a:endParaRPr lang="es-PY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400" dirty="0">
                          <a:effectLst/>
                        </a:rPr>
                        <a:t>33</a:t>
                      </a:r>
                      <a:endParaRPr lang="es-PY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400" dirty="0">
                          <a:effectLst/>
                        </a:rPr>
                        <a:t>2340</a:t>
                      </a:r>
                      <a:endParaRPr lang="es-PY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400" dirty="0">
                          <a:effectLst/>
                        </a:rPr>
                        <a:t>0,967</a:t>
                      </a:r>
                      <a:endParaRPr lang="es-PY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4537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400">
                          <a:effectLst/>
                        </a:rPr>
                        <a:t>Érica </a:t>
                      </a:r>
                      <a:endParaRPr lang="es-PY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400" dirty="0">
                          <a:effectLst/>
                        </a:rPr>
                        <a:t>Hija</a:t>
                      </a:r>
                      <a:endParaRPr lang="es-PY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400" dirty="0">
                          <a:effectLst/>
                        </a:rPr>
                        <a:t>25</a:t>
                      </a:r>
                      <a:endParaRPr lang="es-PY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400" dirty="0">
                          <a:effectLst/>
                        </a:rPr>
                        <a:t>2590</a:t>
                      </a:r>
                      <a:endParaRPr lang="es-PY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400" dirty="0">
                          <a:effectLst/>
                        </a:rPr>
                        <a:t>1</a:t>
                      </a:r>
                      <a:endParaRPr lang="es-PY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4537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400">
                          <a:effectLst/>
                        </a:rPr>
                        <a:t>Nicol </a:t>
                      </a:r>
                      <a:endParaRPr lang="es-PY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400">
                          <a:effectLst/>
                        </a:rPr>
                        <a:t>Niera</a:t>
                      </a:r>
                      <a:endParaRPr lang="es-PY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400" dirty="0">
                          <a:effectLst/>
                        </a:rPr>
                        <a:t>9</a:t>
                      </a:r>
                      <a:endParaRPr lang="es-PY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400" dirty="0">
                          <a:effectLst/>
                        </a:rPr>
                        <a:t>0</a:t>
                      </a:r>
                      <a:endParaRPr lang="es-PY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Y" sz="1400" dirty="0">
                          <a:effectLst/>
                        </a:rPr>
                        <a:t>0</a:t>
                      </a:r>
                      <a:endParaRPr lang="es-PY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1235241" y="5093416"/>
            <a:ext cx="10074441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s-ES" sz="2000" b="1" dirty="0">
                <a:latin typeface="Arial" panose="020B0604020202020204" pitchFamily="34" charset="0"/>
                <a:ea typeface="Arial" panose="020B0604020202020204" pitchFamily="34" charset="0"/>
              </a:rPr>
              <a:t>TABLA 1.</a:t>
            </a:r>
            <a:r>
              <a:rPr lang="es-ES" sz="2000" dirty="0">
                <a:latin typeface="Arial" panose="020B0604020202020204" pitchFamily="34" charset="0"/>
                <a:ea typeface="Arial" panose="020B0604020202020204" pitchFamily="34" charset="0"/>
              </a:rPr>
              <a:t> Porcentaje de UTF dedicado al agroecosistema por integrante de la familia.</a:t>
            </a:r>
            <a:endParaRPr lang="es-PY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5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272</Words>
  <Application>Microsoft Office PowerPoint</Application>
  <PresentationFormat>Panorámica</PresentationFormat>
  <Paragraphs>64</Paragraphs>
  <Slides>14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Calibri</vt:lpstr>
      <vt:lpstr>Montserrat</vt:lpstr>
      <vt:lpstr>Raleway</vt:lpstr>
      <vt:lpstr>Arial</vt:lpstr>
      <vt:lpstr>Bradley Hand ITC</vt:lpstr>
      <vt:lpstr>Simple Light</vt:lpstr>
      <vt:lpstr>Trabajo de las mujeres en una finca de Agricultura Familiar de Beterete Cue, Chaco Paraguayo </vt:lpstr>
      <vt:lpstr>Introducción  </vt:lpstr>
      <vt:lpstr>Metodología  </vt:lpstr>
      <vt:lpstr>Metodología  </vt:lpstr>
      <vt:lpstr>Metodología </vt:lpstr>
      <vt:lpstr>Resultados  y discusión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Conclusiones </vt:lpstr>
      <vt:lpstr> ¡Aguyje!  ¡Gracias!  ¡Obrigado!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Trabajo de las mujeres en una finca de Agricultura Familiar de Beterete Cue, Chaco Paraguayo</dc:title>
  <dc:creator>pc2</dc:creator>
  <cp:lastModifiedBy>Cuenta Microsoft</cp:lastModifiedBy>
  <cp:revision>16</cp:revision>
  <dcterms:created xsi:type="dcterms:W3CDTF">2024-10-08T16:17:25Z</dcterms:created>
  <dcterms:modified xsi:type="dcterms:W3CDTF">2024-10-23T11:36:32Z</dcterms:modified>
</cp:coreProperties>
</file>