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3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HkkcJmeXzEdDCos9kevw+NVk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9fca20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9fca20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98FF7B5D-4BC4-BF2F-B6F9-10A78222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A83251E2-FC63-A76E-7405-38068102B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F81AEE04-388F-2AA7-46D8-A9710ABBA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50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73A0B628-313E-6FE0-4866-6FA301BC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3D150A36-5CCF-309B-7465-66E068AE2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382853AA-47F3-FB31-EB28-529B6EBE4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32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A2FD231-235E-2941-9F2B-0DAB923B8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9fca20012_0_22:notes">
            <a:extLst>
              <a:ext uri="{FF2B5EF4-FFF2-40B4-BE49-F238E27FC236}">
                <a16:creationId xmlns:a16="http://schemas.microsoft.com/office/drawing/2014/main" id="{14518FC5-D4ED-D772-322B-4A612917B1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9fca20012_0_22:notes">
            <a:extLst>
              <a:ext uri="{FF2B5EF4-FFF2-40B4-BE49-F238E27FC236}">
                <a16:creationId xmlns:a16="http://schemas.microsoft.com/office/drawing/2014/main" id="{90A25458-218B-435A-509B-83685A6A3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06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1b1a85a42385f3e4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1b1a85a42385f3e4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b1a85a42385f3e4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1b1a85a42385f3e4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b1a85a42385f3e4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1a85a42385f3e4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b1a85a42385f3e4_4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b1a85a42385f3e4_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b1a85a42385f3e4_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b1a85a42385f3e4_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1a85a42385f3e4_5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b1a85a42385f3e4_5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1b1a85a42385f3e4_5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g1b1a85a42385f3e4_5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b1a85a42385f3e4_5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b1a85a42385f3e4_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b1a85a42385f3e4_6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b1a85a42385f3e4_6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g1b1a85a42385f3e4_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b1a85a42385f3e4_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b1a85a42385f3e4_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b1a85a42385f3e4_69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g1b1a85a42385f3e4_6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g1b1a85a42385f3e4_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b1a85a42385f3e4_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b1a85a42385f3e4_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1b1a85a42385f3e4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1a85a42385f3e4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b1a85a42385f3e4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b1a85a42385f3e4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b1a85a42385f3e4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b1a85a42385f3e4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1b1a85a42385f3e4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1b1a85a42385f3e4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b1a85a42385f3e4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b1a85a42385f3e4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b1a85a42385f3e4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1b1a85a42385f3e4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b1a85a42385f3e4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b1a85a42385f3e4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1b1a85a42385f3e4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b1a85a42385f3e4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1b1a85a42385f3e4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1b1a85a42385f3e4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b1a85a42385f3e4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b1a85a42385f3e4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b1a85a42385f3e4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b1a85a42385f3e4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pf.mp.br/ms/sala-de-imprensa/publicacoes/dia-do-indio-tekoha/tekoha-iii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9fca20012_0_0"/>
          <p:cNvSpPr txBox="1">
            <a:spLocks noGrp="1"/>
          </p:cNvSpPr>
          <p:nvPr>
            <p:ph type="ctrTitle"/>
          </p:nvPr>
        </p:nvSpPr>
        <p:spPr>
          <a:xfrm>
            <a:off x="3679775" y="190500"/>
            <a:ext cx="7791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lang="pt-BR" sz="7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Retomada e Resiliência: </a:t>
            </a:r>
            <a:r>
              <a:rPr lang="pt-BR" sz="321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Jornada dos Guarani e Kaiowá na Recuperação de Suas Tradições Agrícolas.</a:t>
            </a:r>
            <a:endParaRPr sz="321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g309fca20012_0_0"/>
          <p:cNvSpPr txBox="1"/>
          <p:nvPr/>
        </p:nvSpPr>
        <p:spPr>
          <a:xfrm>
            <a:off x="6692225" y="4539149"/>
            <a:ext cx="5201700" cy="152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5000"/>
              </a:lnSpc>
              <a:buClr>
                <a:srgbClr val="262626"/>
              </a:buClr>
              <a:buSzPts val="8000"/>
            </a:pPr>
            <a:r>
              <a:rPr lang="es-PY" sz="2511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 Jerusa Cariaga Alves e </a:t>
            </a:r>
            <a:r>
              <a:rPr lang="es-PY" sz="2511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Maximiliano </a:t>
            </a:r>
            <a:r>
              <a:rPr lang="es-PY" sz="2511" b="1" dirty="0" err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Kawahata</a:t>
            </a:r>
            <a:r>
              <a:rPr lang="es-PY" sz="2511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-PY" sz="2511" b="1" dirty="0" err="1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Pagliarini</a:t>
            </a:r>
            <a:r>
              <a:rPr lang="es-PY" sz="2511" b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511" b="1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/>
          <p:cNvSpPr txBox="1"/>
          <p:nvPr/>
        </p:nvSpPr>
        <p:spPr>
          <a:xfrm>
            <a:off x="351308" y="694964"/>
            <a:ext cx="5897094" cy="501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1905 0 1928 - Expropriação território e  criação 8 Territórios.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cultivo de roças, caça, pesca e coleta de alimentos era rotina dos Guarani e Kaiowá, em virtude do esbulho de seu território pelo Estado a dinâmica de sobrevivência foi alterada.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2019 - Retorno ao território.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8;g309fca20012_0_22">
            <a:extLst>
              <a:ext uri="{FF2B5EF4-FFF2-40B4-BE49-F238E27FC236}">
                <a16:creationId xmlns:a16="http://schemas.microsoft.com/office/drawing/2014/main" id="{2B7250E5-0065-2C8D-B832-03C9D68F8A77}"/>
              </a:ext>
            </a:extLst>
          </p:cNvPr>
          <p:cNvSpPr txBox="1"/>
          <p:nvPr/>
        </p:nvSpPr>
        <p:spPr>
          <a:xfrm>
            <a:off x="10654302" y="5793281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Fonte: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3B523876-F0E8-37BF-CF94-72F8430AD5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8" r="49841"/>
          <a:stretch/>
        </p:blipFill>
        <p:spPr bwMode="auto">
          <a:xfrm>
            <a:off x="6248402" y="642550"/>
            <a:ext cx="5070280" cy="512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12B0A978-1107-FF9A-08F6-FD163A62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agem do WhatsApp de 2023-11-20 à(s) 20.40.18_72b8265c">
            <a:extLst>
              <a:ext uri="{FF2B5EF4-FFF2-40B4-BE49-F238E27FC236}">
                <a16:creationId xmlns:a16="http://schemas.microsoft.com/office/drawing/2014/main" id="{4FBF7FB3-90E3-876D-EA48-77514040C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70" y="3101283"/>
            <a:ext cx="1799350" cy="2112109"/>
          </a:xfrm>
          <a:prstGeom prst="rect">
            <a:avLst/>
          </a:prstGeom>
        </p:spPr>
      </p:pic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7D6AE557-EE82-CA6A-6329-EB8E1DB40C0B}"/>
              </a:ext>
            </a:extLst>
          </p:cNvPr>
          <p:cNvSpPr txBox="1"/>
          <p:nvPr/>
        </p:nvSpPr>
        <p:spPr>
          <a:xfrm>
            <a:off x="416484" y="481863"/>
            <a:ext cx="6646644" cy="196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Conclusão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Recomposição do espaço e uso do solo seguem todo anseio de reconstrução do </a:t>
            </a:r>
            <a:r>
              <a:rPr lang="pt-BR" sz="2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tekoha</a:t>
            </a: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6CB435D-D4D8-4622-DB96-24FF693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Google Shape;108;g309fca20012_0_22">
            <a:extLst>
              <a:ext uri="{FF2B5EF4-FFF2-40B4-BE49-F238E27FC236}">
                <a16:creationId xmlns:a16="http://schemas.microsoft.com/office/drawing/2014/main" id="{F379BD8F-860F-63F1-98D6-455F95287812}"/>
              </a:ext>
            </a:extLst>
          </p:cNvPr>
          <p:cNvSpPr txBox="1"/>
          <p:nvPr/>
        </p:nvSpPr>
        <p:spPr>
          <a:xfrm>
            <a:off x="6927027" y="5200465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Fotos: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m 7" descr="Uma imagem contendo pessoa, ao ar livre, homem, mesa&#10;&#10;Descrição gerada automaticamente">
            <a:extLst>
              <a:ext uri="{FF2B5EF4-FFF2-40B4-BE49-F238E27FC236}">
                <a16:creationId xmlns:a16="http://schemas.microsoft.com/office/drawing/2014/main" id="{5E0201DB-07E1-804F-E794-C78F502AF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8" y="185350"/>
            <a:ext cx="1799350" cy="2935404"/>
          </a:xfrm>
          <a:prstGeom prst="rect">
            <a:avLst/>
          </a:prstGeom>
        </p:spPr>
      </p:pic>
      <p:pic>
        <p:nvPicPr>
          <p:cNvPr id="9" name="Imagem 8" descr="L2">
            <a:extLst>
              <a:ext uri="{FF2B5EF4-FFF2-40B4-BE49-F238E27FC236}">
                <a16:creationId xmlns:a16="http://schemas.microsoft.com/office/drawing/2014/main" id="{C2831041-8ABC-FD0B-C8FE-686BB2ECE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78" y="185351"/>
            <a:ext cx="3028841" cy="2271631"/>
          </a:xfrm>
          <a:prstGeom prst="rect">
            <a:avLst/>
          </a:prstGeom>
        </p:spPr>
      </p:pic>
      <p:pic>
        <p:nvPicPr>
          <p:cNvPr id="11" name="Imagem 10" descr="Uma imagem contendo comida, mesa, tigela, quente&#10;&#10;Descrição gerada automaticamente">
            <a:extLst>
              <a:ext uri="{FF2B5EF4-FFF2-40B4-BE49-F238E27FC236}">
                <a16:creationId xmlns:a16="http://schemas.microsoft.com/office/drawing/2014/main" id="{369EB845-4359-5E63-5BDB-9B289F491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5347" r="7407" b="19266"/>
          <a:stretch/>
        </p:blipFill>
        <p:spPr>
          <a:xfrm>
            <a:off x="7179373" y="3120754"/>
            <a:ext cx="1601901" cy="2092638"/>
          </a:xfrm>
          <a:prstGeom prst="rect">
            <a:avLst/>
          </a:prstGeom>
        </p:spPr>
      </p:pic>
      <p:pic>
        <p:nvPicPr>
          <p:cNvPr id="13" name="Imagem 12" descr="Mulher com banana&#10;&#10;Descrição gerada automaticamente com confiança média">
            <a:extLst>
              <a:ext uri="{FF2B5EF4-FFF2-40B4-BE49-F238E27FC236}">
                <a16:creationId xmlns:a16="http://schemas.microsoft.com/office/drawing/2014/main" id="{40650960-06BC-95B1-4026-26DE28B9F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26" y="2450650"/>
            <a:ext cx="3331611" cy="216034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52AB2BA-84AD-B2C1-0208-B0BBCA7F1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19" y="4575289"/>
            <a:ext cx="3546918" cy="1598568"/>
          </a:xfrm>
          <a:prstGeom prst="rect">
            <a:avLst/>
          </a:prstGeom>
        </p:spPr>
      </p:pic>
      <p:sp>
        <p:nvSpPr>
          <p:cNvPr id="16" name="Google Shape;108;g309fca20012_0_22">
            <a:extLst>
              <a:ext uri="{FF2B5EF4-FFF2-40B4-BE49-F238E27FC236}">
                <a16:creationId xmlns:a16="http://schemas.microsoft.com/office/drawing/2014/main" id="{7EB423BD-D6BE-5E88-8596-61C06D7D612D}"/>
              </a:ext>
            </a:extLst>
          </p:cNvPr>
          <p:cNvSpPr txBox="1"/>
          <p:nvPr/>
        </p:nvSpPr>
        <p:spPr>
          <a:xfrm>
            <a:off x="565741" y="2059634"/>
            <a:ext cx="4439721" cy="314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Resiliência: aumento expressivo e diversificação de alimento, venda, doações a diversa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Escutar a comunidade é fator chave para melhores resultados de assistência técnica produtiva.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108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12EBDD63-6C87-73A9-1016-B0129B3E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BE5E27DA-5568-A463-6C80-4BBFA0552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53447" y="413952"/>
            <a:ext cx="9962551" cy="5070246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1205717-02D9-FE6C-01FE-18FDA49B3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Google Shape;108;g309fca20012_0_22">
            <a:extLst>
              <a:ext uri="{FF2B5EF4-FFF2-40B4-BE49-F238E27FC236}">
                <a16:creationId xmlns:a16="http://schemas.microsoft.com/office/drawing/2014/main" id="{F9D425E4-5D7F-174F-7E94-06E4A3E33721}"/>
              </a:ext>
            </a:extLst>
          </p:cNvPr>
          <p:cNvSpPr txBox="1"/>
          <p:nvPr/>
        </p:nvSpPr>
        <p:spPr>
          <a:xfrm>
            <a:off x="3413993" y="588135"/>
            <a:ext cx="4469618" cy="56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54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54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OBRIGADA!!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8;g309fca20012_0_22">
            <a:extLst>
              <a:ext uri="{FF2B5EF4-FFF2-40B4-BE49-F238E27FC236}">
                <a16:creationId xmlns:a16="http://schemas.microsoft.com/office/drawing/2014/main" id="{8A2888E2-5728-7CF3-2C9B-1E05B07BA192}"/>
              </a:ext>
            </a:extLst>
          </p:cNvPr>
          <p:cNvSpPr txBox="1"/>
          <p:nvPr/>
        </p:nvSpPr>
        <p:spPr>
          <a:xfrm>
            <a:off x="10007029" y="4715838"/>
            <a:ext cx="1633592" cy="3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Fotos: Jerusa Cariaga</a:t>
            </a:r>
          </a:p>
          <a:p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215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6B951E2D-0AC0-7411-C9B9-5DDCD367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9fca20012_0_22">
            <a:extLst>
              <a:ext uri="{FF2B5EF4-FFF2-40B4-BE49-F238E27FC236}">
                <a16:creationId xmlns:a16="http://schemas.microsoft.com/office/drawing/2014/main" id="{32B76E23-9AED-1999-2A67-BA348DC1B1E7}"/>
              </a:ext>
            </a:extLst>
          </p:cNvPr>
          <p:cNvSpPr txBox="1"/>
          <p:nvPr/>
        </p:nvSpPr>
        <p:spPr>
          <a:xfrm>
            <a:off x="343191" y="642552"/>
            <a:ext cx="11037382" cy="504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2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Referências bibliográficas</a:t>
            </a:r>
          </a:p>
          <a:p>
            <a:pPr lvl="0"/>
            <a:endParaRPr lang="pt-BR" sz="22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Alves J.C. (2016) Mapeamento das potencialidades produtivas em áreas de acampamentos e Terras indígenas sob Jurisprudência da Coordenação Regional da Funai de Dourados – MS. (Relatório Técnico Fundação Nacional dos Povos Indígenas – Coordenação regional de Dourados).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Alves, J.C, Colman, R.S, y Morínigo, A.C.( 24 a 27 de setembro de 2019).  Soberania alimentar e cultural: valorização do conhecimento tradicional através do incremento à biodiversidade entre os Kaiowá de </a:t>
            </a:r>
            <a:r>
              <a:rPr lang="pt-BR" dirty="0" err="1"/>
              <a:t>Cerro’i</a:t>
            </a:r>
            <a:r>
              <a:rPr lang="pt-BR" dirty="0"/>
              <a:t>. II Seminário Internacional Etnologia Guarani: redes de conhecimento e colaborações, Dourados, Mato Grosso do Sul, Brasil.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Ministério Público Federal (2012). </a:t>
            </a:r>
            <a:r>
              <a:rPr lang="pt-BR" dirty="0" err="1"/>
              <a:t>Tekoha</a:t>
            </a:r>
            <a:r>
              <a:rPr lang="pt-BR" dirty="0"/>
              <a:t>: Terra Sagrada. Lugar onde os guarani realizam seu modo de ser.  Ministério Público Federal. https:// </a:t>
            </a:r>
            <a:r>
              <a:rPr lang="pt-BR" dirty="0">
                <a:hlinkClick r:id="rId4"/>
              </a:rPr>
              <a:t>https://www.mpf.mp.br/ms/sala-de-imprensa/publicacoes/dia-do-indio-tekoha/tekoha-iii/</a:t>
            </a:r>
            <a:r>
              <a:rPr lang="pt-BR" dirty="0" err="1">
                <a:hlinkClick r:id="rId4"/>
              </a:rPr>
              <a:t>view</a:t>
            </a:r>
            <a:r>
              <a:rPr lang="pt-BR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ISA – Instituto socioambiental (30 outubro de 2013). MPF/MS </a:t>
            </a:r>
            <a:r>
              <a:rPr lang="pt-BR" dirty="0" err="1"/>
              <a:t>Tekoha</a:t>
            </a:r>
            <a:r>
              <a:rPr lang="pt-BR" dirty="0"/>
              <a:t> 4 - Laranjeira </a:t>
            </a:r>
            <a:r>
              <a:rPr lang="pt-BR" dirty="0" err="1"/>
              <a:t>Ñanderu</a:t>
            </a:r>
            <a:r>
              <a:rPr lang="pt-BR" dirty="0"/>
              <a:t>: Barracos em mata de fazenda. Terra indígena do Brasil. https:// https://terrasindigenas.org.br/</a:t>
            </a:r>
            <a:r>
              <a:rPr lang="pt-BR" dirty="0" err="1"/>
              <a:t>pt-br</a:t>
            </a:r>
            <a:r>
              <a:rPr lang="pt-BR" dirty="0"/>
              <a:t>/noticia/132920.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B3FE11D-5DB2-2A20-648E-FD93A23AA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611" y="1853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2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351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Raleway</vt:lpstr>
      <vt:lpstr>Montserrat</vt:lpstr>
      <vt:lpstr>Wingdings</vt:lpstr>
      <vt:lpstr>Arial</vt:lpstr>
      <vt:lpstr>Simple Light</vt:lpstr>
      <vt:lpstr>Retomada e Resiliência: A Jornada dos Guarani e Kaiowá na Recuperação de Suas Tradições Agrícolas.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pc2</dc:creator>
  <cp:lastModifiedBy>Jerusa Cariaga</cp:lastModifiedBy>
  <cp:revision>8</cp:revision>
  <dcterms:created xsi:type="dcterms:W3CDTF">2024-10-08T16:17:25Z</dcterms:created>
  <dcterms:modified xsi:type="dcterms:W3CDTF">2024-10-21T14:45:30Z</dcterms:modified>
</cp:coreProperties>
</file>