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sldIdLst>
    <p:sldId id="256" r:id="rId3"/>
    <p:sldId id="257" r:id="rId4"/>
    <p:sldId id="280" r:id="rId5"/>
    <p:sldId id="395" r:id="rId6"/>
    <p:sldId id="279" r:id="rId7"/>
    <p:sldId id="324" r:id="rId8"/>
    <p:sldId id="259" r:id="rId9"/>
    <p:sldId id="275" r:id="rId10"/>
    <p:sldId id="290" r:id="rId11"/>
    <p:sldId id="401" r:id="rId12"/>
    <p:sldId id="402" r:id="rId13"/>
    <p:sldId id="303" r:id="rId14"/>
    <p:sldId id="344" r:id="rId15"/>
    <p:sldId id="312" r:id="rId16"/>
    <p:sldId id="316" r:id="rId17"/>
    <p:sldId id="396" r:id="rId18"/>
    <p:sldId id="318" r:id="rId19"/>
    <p:sldId id="404" r:id="rId20"/>
    <p:sldId id="296" r:id="rId21"/>
    <p:sldId id="389" r:id="rId22"/>
    <p:sldId id="390" r:id="rId23"/>
    <p:sldId id="397" r:id="rId24"/>
    <p:sldId id="398" r:id="rId25"/>
    <p:sldId id="347" r:id="rId26"/>
    <p:sldId id="337" r:id="rId27"/>
    <p:sldId id="405" r:id="rId28"/>
    <p:sldId id="354" r:id="rId29"/>
    <p:sldId id="338" r:id="rId30"/>
    <p:sldId id="355" r:id="rId31"/>
    <p:sldId id="362" r:id="rId32"/>
    <p:sldId id="332" r:id="rId33"/>
    <p:sldId id="406" r:id="rId34"/>
    <p:sldId id="40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CD27"/>
    <a:srgbClr val="75F030"/>
    <a:srgbClr val="2E471D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07" autoAdjust="0"/>
    <p:restoredTop sz="94660"/>
  </p:normalViewPr>
  <p:slideViewPr>
    <p:cSldViewPr snapToGrid="0">
      <p:cViewPr varScale="1">
        <p:scale>
          <a:sx n="71" d="100"/>
          <a:sy n="71" d="100"/>
        </p:scale>
        <p:origin x="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royecto%20Cintis%20-%20IDEPRO\Trabajos%202020%20-2021\C.%20Gary\Bases%20excel\Publicaci&#243;n%20graficos%20de%20frecuencia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royecto%20Cintis%20-%20IDEPRO\Trabajos%202020%20-2021\C.%20Gary\Bases%20excel\Publicaci&#243;n%20graficos%20de%20frecuencia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IDEPRO\Trabajos%202021%20-%202022\Congreso%20Chile\Muestra%20y%20Base.%20Final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C:\IDEPRO\Trabajos%202019%20-%202020\Sustentabilidad\Final\OIV\Muestra%20y%20Base.%20Final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C:\IDEPRO\Trabajos%202019%20-%202020\Sustentabilidad\Final\OIV\Muestra%20y%20Base.%20Fina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'Tecnicas '!$E$39</c:f>
              <c:strCache>
                <c:ptCount val="1"/>
                <c:pt idx="0">
                  <c:v>Si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'Tecnicas '!$D$40:$D$46</c:f>
              <c:strCache>
                <c:ptCount val="7"/>
                <c:pt idx="0">
                  <c:v>Labranza </c:v>
                </c:pt>
                <c:pt idx="1">
                  <c:v>Fertilizante Quimicos </c:v>
                </c:pt>
                <c:pt idx="2">
                  <c:v>       Uso de Fitosanitarios </c:v>
                </c:pt>
                <c:pt idx="3">
                  <c:v>Aplica Estiercol</c:v>
                </c:pt>
                <c:pt idx="4">
                  <c:v> Riega el viñedo </c:v>
                </c:pt>
                <c:pt idx="5">
                  <c:v>Poda el viñedo </c:v>
                </c:pt>
                <c:pt idx="6">
                  <c:v>Poda los árboles </c:v>
                </c:pt>
              </c:strCache>
            </c:strRef>
          </c:cat>
          <c:val>
            <c:numRef>
              <c:f>'Tecnicas '!$E$40:$E$46</c:f>
              <c:numCache>
                <c:formatCode>0%</c:formatCode>
                <c:ptCount val="7"/>
                <c:pt idx="0">
                  <c:v>8.6999999999999994E-2</c:v>
                </c:pt>
                <c:pt idx="1">
                  <c:v>9.0999999999999998E-2</c:v>
                </c:pt>
                <c:pt idx="2">
                  <c:v>0.91300000000000003</c:v>
                </c:pt>
                <c:pt idx="3">
                  <c:v>0.95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B9-4960-B8C0-C80D08790B02}"/>
            </c:ext>
          </c:extLst>
        </c:ser>
        <c:ser>
          <c:idx val="1"/>
          <c:order val="1"/>
          <c:tx>
            <c:strRef>
              <c:f>'Tecnicas '!$F$39</c:f>
              <c:strCache>
                <c:ptCount val="1"/>
                <c:pt idx="0">
                  <c:v>No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'Tecnicas '!$D$40:$D$46</c:f>
              <c:strCache>
                <c:ptCount val="7"/>
                <c:pt idx="0">
                  <c:v>Labranza </c:v>
                </c:pt>
                <c:pt idx="1">
                  <c:v>Fertilizante Quimicos </c:v>
                </c:pt>
                <c:pt idx="2">
                  <c:v>       Uso de Fitosanitarios </c:v>
                </c:pt>
                <c:pt idx="3">
                  <c:v>Aplica Estiercol</c:v>
                </c:pt>
                <c:pt idx="4">
                  <c:v> Riega el viñedo </c:v>
                </c:pt>
                <c:pt idx="5">
                  <c:v>Poda el viñedo </c:v>
                </c:pt>
                <c:pt idx="6">
                  <c:v>Poda los árboles </c:v>
                </c:pt>
              </c:strCache>
            </c:strRef>
          </c:cat>
          <c:val>
            <c:numRef>
              <c:f>'Tecnicas '!$F$40:$F$46</c:f>
              <c:numCache>
                <c:formatCode>0%</c:formatCode>
                <c:ptCount val="7"/>
                <c:pt idx="0">
                  <c:v>0.91300000000000003</c:v>
                </c:pt>
                <c:pt idx="1">
                  <c:v>0.90900000000000003</c:v>
                </c:pt>
                <c:pt idx="2">
                  <c:v>8.6999999999999966E-2</c:v>
                </c:pt>
                <c:pt idx="3">
                  <c:v>5.0000000000000044E-2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B9-4960-B8C0-C80D08790B0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-1921419680"/>
        <c:axId val="-1921427296"/>
      </c:barChart>
      <c:catAx>
        <c:axId val="-19214196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-1921427296"/>
        <c:crosses val="autoZero"/>
        <c:auto val="1"/>
        <c:lblAlgn val="ctr"/>
        <c:lblOffset val="100"/>
        <c:noMultiLvlLbl val="0"/>
      </c:catAx>
      <c:valAx>
        <c:axId val="-1921427296"/>
        <c:scaling>
          <c:orientation val="minMax"/>
          <c:max val="1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-192141968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2000" b="0">
          <a:solidFill>
            <a:schemeClr val="bg1"/>
          </a:solidFill>
        </a:defRPr>
      </a:pPr>
      <a:endParaRPr lang="es-B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4DC9-4505-B7CB-06DBDFB5D35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DC9-4505-B7CB-06DBDFB5D35A}"/>
              </c:ext>
            </c:extLst>
          </c:dPt>
          <c:dPt>
            <c:idx val="2"/>
            <c:invertIfNegative val="0"/>
            <c:bubble3D val="0"/>
            <c:spPr>
              <a:solidFill>
                <a:srgbClr val="75F030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4DC9-4505-B7CB-06DBDFB5D35A}"/>
              </c:ext>
            </c:extLst>
          </c:dPt>
          <c:dPt>
            <c:idx val="3"/>
            <c:invertIfNegative val="0"/>
            <c:bubble3D val="0"/>
            <c:spPr>
              <a:solidFill>
                <a:srgbClr val="2FCD27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DC9-4505-B7CB-06DBDFB5D35A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4DC9-4505-B7CB-06DBDFB5D35A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DC9-4505-B7CB-06DBDFB5D35A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DC9-4505-B7CB-06DBDFB5D35A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DC9-4505-B7CB-06DBDFB5D35A}"/>
              </c:ext>
            </c:extLst>
          </c:dPt>
          <c:cat>
            <c:strRef>
              <c:f>Hoja1!$B$3:$B$10</c:f>
              <c:strCache>
                <c:ptCount val="8"/>
                <c:pt idx="0">
                  <c:v>Brindan Leña </c:v>
                </c:pt>
                <c:pt idx="1">
                  <c:v>Materia organica y fertilidad </c:v>
                </c:pt>
                <c:pt idx="2">
                  <c:v>Humedad del Suelo </c:v>
                </c:pt>
                <c:pt idx="3">
                  <c:v>Bajo costo  </c:v>
                </c:pt>
                <c:pt idx="4">
                  <c:v>Protege de la Riada</c:v>
                </c:pt>
                <c:pt idx="5">
                  <c:v>Protege de la Heladas</c:v>
                </c:pt>
                <c:pt idx="6">
                  <c:v>Protege de Plagas</c:v>
                </c:pt>
                <c:pt idx="7">
                  <c:v>Protege del Granizo</c:v>
                </c:pt>
              </c:strCache>
            </c:strRef>
          </c:cat>
          <c:val>
            <c:numRef>
              <c:f>Hoja1!$C$3:$C$10</c:f>
              <c:numCache>
                <c:formatCode>0.0</c:formatCode>
                <c:ptCount val="8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6</c:v>
                </c:pt>
                <c:pt idx="6">
                  <c:v>7</c:v>
                </c:pt>
                <c:pt idx="7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C9-4505-B7CB-06DBDFB5D3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737958175"/>
        <c:axId val="1737969215"/>
      </c:barChart>
      <c:catAx>
        <c:axId val="173795817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BO"/>
          </a:p>
        </c:txPr>
        <c:crossAx val="1737969215"/>
        <c:crossesAt val="0"/>
        <c:auto val="1"/>
        <c:lblAlgn val="ctr"/>
        <c:lblOffset val="100"/>
        <c:noMultiLvlLbl val="0"/>
      </c:catAx>
      <c:valAx>
        <c:axId val="1737969215"/>
        <c:scaling>
          <c:orientation val="minMax"/>
          <c:max val="8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BO"/>
          </a:p>
        </c:txPr>
        <c:crossAx val="17379581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B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marker"/>
        <c:varyColors val="0"/>
        <c:ser>
          <c:idx val="0"/>
          <c:order val="0"/>
          <c:tx>
            <c:strRef>
              <c:f>Dimensiones!$C$51</c:f>
              <c:strCache>
                <c:ptCount val="1"/>
                <c:pt idx="0">
                  <c:v>Modernos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Dimensiones!$B$52:$B$55</c:f>
              <c:strCache>
                <c:ptCount val="4"/>
                <c:pt idx="0">
                  <c:v>E </c:v>
                </c:pt>
                <c:pt idx="1">
                  <c:v>S </c:v>
                </c:pt>
                <c:pt idx="2">
                  <c:v>A </c:v>
                </c:pt>
                <c:pt idx="3">
                  <c:v>SG</c:v>
                </c:pt>
              </c:strCache>
            </c:strRef>
          </c:cat>
          <c:val>
            <c:numRef>
              <c:f>Dimensiones!$C$52:$C$55</c:f>
              <c:numCache>
                <c:formatCode>0.0</c:formatCode>
                <c:ptCount val="4"/>
                <c:pt idx="0">
                  <c:v>1.9393939393939392</c:v>
                </c:pt>
                <c:pt idx="1">
                  <c:v>1.9715909090909092</c:v>
                </c:pt>
                <c:pt idx="2">
                  <c:v>1.5303030303030303</c:v>
                </c:pt>
                <c:pt idx="3">
                  <c:v>1.8137626262626263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E7-4EF2-A68F-6232AC345CB9}"/>
            </c:ext>
          </c:extLst>
        </c:ser>
        <c:ser>
          <c:idx val="1"/>
          <c:order val="1"/>
          <c:tx>
            <c:strRef>
              <c:f>Dimensiones!$D$51</c:f>
              <c:strCache>
                <c:ptCount val="1"/>
                <c:pt idx="0">
                  <c:v>Tradicionales</c:v>
                </c:pt>
              </c:strCache>
            </c:strRef>
          </c:tx>
          <c:spPr>
            <a:ln w="28575" cap="rnd">
              <a:solidFill>
                <a:schemeClr val="bg2">
                  <a:lumMod val="25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Dimensiones!$B$52:$B$55</c:f>
              <c:strCache>
                <c:ptCount val="4"/>
                <c:pt idx="0">
                  <c:v>E </c:v>
                </c:pt>
                <c:pt idx="1">
                  <c:v>S </c:v>
                </c:pt>
                <c:pt idx="2">
                  <c:v>A </c:v>
                </c:pt>
                <c:pt idx="3">
                  <c:v>SG</c:v>
                </c:pt>
              </c:strCache>
            </c:strRef>
          </c:cat>
          <c:val>
            <c:numRef>
              <c:f>Dimensiones!$D$52:$D$55</c:f>
              <c:numCache>
                <c:formatCode>0.0</c:formatCode>
                <c:ptCount val="4"/>
                <c:pt idx="0">
                  <c:v>1.5952380952380949</c:v>
                </c:pt>
                <c:pt idx="1">
                  <c:v>1.8035714285714286</c:v>
                </c:pt>
                <c:pt idx="2">
                  <c:v>2.285714285714286</c:v>
                </c:pt>
                <c:pt idx="3">
                  <c:v>1.89484126984127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E7-4EF2-A68F-6232AC345C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03376560"/>
        <c:axId val="1603374384"/>
      </c:radarChart>
      <c:catAx>
        <c:axId val="1603376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BO"/>
          </a:p>
        </c:txPr>
        <c:crossAx val="1603374384"/>
        <c:crosses val="autoZero"/>
        <c:auto val="1"/>
        <c:lblAlgn val="ctr"/>
        <c:lblOffset val="100"/>
        <c:noMultiLvlLbl val="0"/>
      </c:catAx>
      <c:valAx>
        <c:axId val="1603374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BO"/>
          </a:p>
        </c:txPr>
        <c:crossAx val="1603376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BO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400">
          <a:latin typeface="Arial" panose="020B0604020202020204" pitchFamily="34" charset="0"/>
          <a:cs typeface="Arial" panose="020B0604020202020204" pitchFamily="34" charset="0"/>
        </a:defRPr>
      </a:pPr>
      <a:endParaRPr lang="es-B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radarChart>
        <c:radarStyle val="marker"/>
        <c:varyColors val="0"/>
        <c:ser>
          <c:idx val="0"/>
          <c:order val="0"/>
          <c:tx>
            <c:strRef>
              <c:f>'Indicadores '!$C$53</c:f>
              <c:strCache>
                <c:ptCount val="1"/>
                <c:pt idx="0">
                  <c:v>Modernos </c:v>
                </c:pt>
              </c:strCache>
            </c:strRef>
          </c:tx>
          <c:spPr>
            <a:ln w="571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'Indicadores '!$B$54:$B$70</c:f>
              <c:strCache>
                <c:ptCount val="17"/>
                <c:pt idx="0">
                  <c:v>Ingreso </c:v>
                </c:pt>
                <c:pt idx="1">
                  <c:v>Costos </c:v>
                </c:pt>
                <c:pt idx="2">
                  <c:v>Margen Bruto</c:v>
                </c:pt>
                <c:pt idx="3">
                  <c:v>Satisfacción A. </c:v>
                </c:pt>
                <c:pt idx="4">
                  <c:v>Mano de obra NFP.  </c:v>
                </c:pt>
                <c:pt idx="5">
                  <c:v>Mano de obra NFE. </c:v>
                </c:pt>
                <c:pt idx="6">
                  <c:v>Mano de obra F. </c:v>
                </c:pt>
                <c:pt idx="7">
                  <c:v>Instituciones Apoyo </c:v>
                </c:pt>
                <c:pt idx="8">
                  <c:v>Manejo Suelo </c:v>
                </c:pt>
                <c:pt idx="9">
                  <c:v>Labranzas</c:v>
                </c:pt>
                <c:pt idx="10">
                  <c:v>Especies Vegetales  </c:v>
                </c:pt>
                <c:pt idx="11">
                  <c:v>Variedades </c:v>
                </c:pt>
                <c:pt idx="12">
                  <c:v>Plagas </c:v>
                </c:pt>
                <c:pt idx="13">
                  <c:v>Fertilizantes </c:v>
                </c:pt>
                <c:pt idx="14">
                  <c:v>Estiércol </c:v>
                </c:pt>
                <c:pt idx="15">
                  <c:v>Plaguicidas </c:v>
                </c:pt>
                <c:pt idx="16">
                  <c:v>N° Tratamientos </c:v>
                </c:pt>
              </c:strCache>
            </c:strRef>
          </c:cat>
          <c:val>
            <c:numRef>
              <c:f>'Indicadores '!$C$54:$C$70</c:f>
              <c:numCache>
                <c:formatCode>0.00</c:formatCode>
                <c:ptCount val="17"/>
                <c:pt idx="0">
                  <c:v>2.2727272727272729</c:v>
                </c:pt>
                <c:pt idx="1">
                  <c:v>1.6818181818181819</c:v>
                </c:pt>
                <c:pt idx="2">
                  <c:v>1.8636363636363635</c:v>
                </c:pt>
                <c:pt idx="3">
                  <c:v>2.1818181818181817</c:v>
                </c:pt>
                <c:pt idx="4">
                  <c:v>1.4090909090909092</c:v>
                </c:pt>
                <c:pt idx="5">
                  <c:v>2</c:v>
                </c:pt>
                <c:pt idx="6">
                  <c:v>2.0909090909090908</c:v>
                </c:pt>
                <c:pt idx="7">
                  <c:v>1.9090909090909092</c:v>
                </c:pt>
                <c:pt idx="8">
                  <c:v>1.2727272727272727</c:v>
                </c:pt>
                <c:pt idx="9">
                  <c:v>1.3181818181818181</c:v>
                </c:pt>
                <c:pt idx="10">
                  <c:v>1.0454545454545454</c:v>
                </c:pt>
                <c:pt idx="11">
                  <c:v>1.5454545454545454</c:v>
                </c:pt>
                <c:pt idx="12">
                  <c:v>1.7272727272727273</c:v>
                </c:pt>
                <c:pt idx="13">
                  <c:v>2.0454545454545454</c:v>
                </c:pt>
                <c:pt idx="14">
                  <c:v>2.3636363636363638</c:v>
                </c:pt>
                <c:pt idx="15">
                  <c:v>2.3636363636363638</c:v>
                </c:pt>
                <c:pt idx="16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8F-46C1-AC4A-7E4B2356714B}"/>
            </c:ext>
          </c:extLst>
        </c:ser>
        <c:ser>
          <c:idx val="1"/>
          <c:order val="1"/>
          <c:tx>
            <c:strRef>
              <c:f>'Indicadores '!$D$53</c:f>
              <c:strCache>
                <c:ptCount val="1"/>
                <c:pt idx="0">
                  <c:v>Tradicionales </c:v>
                </c:pt>
              </c:strCache>
            </c:strRef>
          </c:tx>
          <c:spPr>
            <a:ln w="57150" cap="rnd">
              <a:solidFill>
                <a:sysClr val="windowText" lastClr="0000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'Indicadores '!$B$54:$B$70</c:f>
              <c:strCache>
                <c:ptCount val="17"/>
                <c:pt idx="0">
                  <c:v>Ingreso </c:v>
                </c:pt>
                <c:pt idx="1">
                  <c:v>Costos </c:v>
                </c:pt>
                <c:pt idx="2">
                  <c:v>Margen Bruto</c:v>
                </c:pt>
                <c:pt idx="3">
                  <c:v>Satisfacción A. </c:v>
                </c:pt>
                <c:pt idx="4">
                  <c:v>Mano de obra NFP.  </c:v>
                </c:pt>
                <c:pt idx="5">
                  <c:v>Mano de obra NFE. </c:v>
                </c:pt>
                <c:pt idx="6">
                  <c:v>Mano de obra F. </c:v>
                </c:pt>
                <c:pt idx="7">
                  <c:v>Instituciones Apoyo </c:v>
                </c:pt>
                <c:pt idx="8">
                  <c:v>Manejo Suelo </c:v>
                </c:pt>
                <c:pt idx="9">
                  <c:v>Labranzas</c:v>
                </c:pt>
                <c:pt idx="10">
                  <c:v>Especies Vegetales  </c:v>
                </c:pt>
                <c:pt idx="11">
                  <c:v>Variedades </c:v>
                </c:pt>
                <c:pt idx="12">
                  <c:v>Plagas </c:v>
                </c:pt>
                <c:pt idx="13">
                  <c:v>Fertilizantes </c:v>
                </c:pt>
                <c:pt idx="14">
                  <c:v>Estiércol </c:v>
                </c:pt>
                <c:pt idx="15">
                  <c:v>Plaguicidas </c:v>
                </c:pt>
                <c:pt idx="16">
                  <c:v>N° Tratamientos </c:v>
                </c:pt>
              </c:strCache>
            </c:strRef>
          </c:cat>
          <c:val>
            <c:numRef>
              <c:f>'Indicadores '!$D$54:$D$70</c:f>
              <c:numCache>
                <c:formatCode>0.00</c:formatCode>
                <c:ptCount val="17"/>
                <c:pt idx="0">
                  <c:v>1.2857142857142858</c:v>
                </c:pt>
                <c:pt idx="1">
                  <c:v>2.2857142857142856</c:v>
                </c:pt>
                <c:pt idx="2">
                  <c:v>1.2142857142857142</c:v>
                </c:pt>
                <c:pt idx="3">
                  <c:v>2.3571428571428572</c:v>
                </c:pt>
                <c:pt idx="4">
                  <c:v>1.2857142857142858</c:v>
                </c:pt>
                <c:pt idx="5">
                  <c:v>2</c:v>
                </c:pt>
                <c:pt idx="6">
                  <c:v>1.9285714285714286</c:v>
                </c:pt>
                <c:pt idx="7">
                  <c:v>1.2857142857142858</c:v>
                </c:pt>
                <c:pt idx="8">
                  <c:v>3</c:v>
                </c:pt>
                <c:pt idx="9">
                  <c:v>2.4285714285714284</c:v>
                </c:pt>
                <c:pt idx="10">
                  <c:v>2.2142857142857144</c:v>
                </c:pt>
                <c:pt idx="11">
                  <c:v>1.3571428571428572</c:v>
                </c:pt>
                <c:pt idx="12">
                  <c:v>1.8571428571428572</c:v>
                </c:pt>
                <c:pt idx="13">
                  <c:v>2.8571428571428572</c:v>
                </c:pt>
                <c:pt idx="14">
                  <c:v>2.5714285714285716</c:v>
                </c:pt>
                <c:pt idx="15">
                  <c:v>2.4285714285714284</c:v>
                </c:pt>
                <c:pt idx="16">
                  <c:v>2.0714285714285716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8F-46C1-AC4A-7E4B235671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6469840"/>
        <c:axId val="820106032"/>
      </c:radarChart>
      <c:catAx>
        <c:axId val="816469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BO"/>
          </a:p>
        </c:txPr>
        <c:crossAx val="820106032"/>
        <c:crosses val="autoZero"/>
        <c:auto val="1"/>
        <c:lblAlgn val="ctr"/>
        <c:lblOffset val="100"/>
        <c:noMultiLvlLbl val="0"/>
      </c:catAx>
      <c:valAx>
        <c:axId val="820106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BO"/>
          </a:p>
        </c:txPr>
        <c:crossAx val="816469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BO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s-BO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radarChart>
        <c:radarStyle val="marker"/>
        <c:varyColors val="0"/>
        <c:ser>
          <c:idx val="0"/>
          <c:order val="0"/>
          <c:tx>
            <c:strRef>
              <c:f>'Indicadores '!$C$53</c:f>
              <c:strCache>
                <c:ptCount val="1"/>
                <c:pt idx="0">
                  <c:v>Modernos </c:v>
                </c:pt>
              </c:strCache>
            </c:strRef>
          </c:tx>
          <c:spPr>
            <a:ln w="571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'Indicadores '!$B$54:$B$70</c:f>
              <c:strCache>
                <c:ptCount val="17"/>
                <c:pt idx="0">
                  <c:v>Ingreso </c:v>
                </c:pt>
                <c:pt idx="1">
                  <c:v>Costos </c:v>
                </c:pt>
                <c:pt idx="2">
                  <c:v>Margen Bruto</c:v>
                </c:pt>
                <c:pt idx="3">
                  <c:v>Satisfacción A. </c:v>
                </c:pt>
                <c:pt idx="4">
                  <c:v>Mano de obra NFP.  </c:v>
                </c:pt>
                <c:pt idx="5">
                  <c:v>Mano de obra NFE. </c:v>
                </c:pt>
                <c:pt idx="6">
                  <c:v>Mano de obra F. </c:v>
                </c:pt>
                <c:pt idx="7">
                  <c:v>Instituciones Apoyo </c:v>
                </c:pt>
                <c:pt idx="8">
                  <c:v>Manejo Suelo </c:v>
                </c:pt>
                <c:pt idx="9">
                  <c:v>Labranzas</c:v>
                </c:pt>
                <c:pt idx="10">
                  <c:v>Especies Vegetales  </c:v>
                </c:pt>
                <c:pt idx="11">
                  <c:v>Variedades </c:v>
                </c:pt>
                <c:pt idx="12">
                  <c:v>Plagas </c:v>
                </c:pt>
                <c:pt idx="13">
                  <c:v>Fertilizantes </c:v>
                </c:pt>
                <c:pt idx="14">
                  <c:v>Estiércol </c:v>
                </c:pt>
                <c:pt idx="15">
                  <c:v>Plaguicidas </c:v>
                </c:pt>
                <c:pt idx="16">
                  <c:v>N° Tratamientos </c:v>
                </c:pt>
              </c:strCache>
            </c:strRef>
          </c:cat>
          <c:val>
            <c:numRef>
              <c:f>'Indicadores '!$C$54:$C$70</c:f>
              <c:numCache>
                <c:formatCode>0.00</c:formatCode>
                <c:ptCount val="17"/>
                <c:pt idx="0">
                  <c:v>2.2727272727272729</c:v>
                </c:pt>
                <c:pt idx="1">
                  <c:v>1.6818181818181819</c:v>
                </c:pt>
                <c:pt idx="2">
                  <c:v>1.8636363636363635</c:v>
                </c:pt>
                <c:pt idx="3">
                  <c:v>2.1818181818181817</c:v>
                </c:pt>
                <c:pt idx="4">
                  <c:v>1.4090909090909092</c:v>
                </c:pt>
                <c:pt idx="5">
                  <c:v>2</c:v>
                </c:pt>
                <c:pt idx="6">
                  <c:v>2.0909090909090908</c:v>
                </c:pt>
                <c:pt idx="7">
                  <c:v>1.9090909090909092</c:v>
                </c:pt>
                <c:pt idx="8">
                  <c:v>1.2727272727272727</c:v>
                </c:pt>
                <c:pt idx="9">
                  <c:v>1.3181818181818181</c:v>
                </c:pt>
                <c:pt idx="10">
                  <c:v>1.0454545454545454</c:v>
                </c:pt>
                <c:pt idx="11">
                  <c:v>1.5454545454545454</c:v>
                </c:pt>
                <c:pt idx="12">
                  <c:v>1.7272727272727273</c:v>
                </c:pt>
                <c:pt idx="13">
                  <c:v>2.0454545454545454</c:v>
                </c:pt>
                <c:pt idx="14">
                  <c:v>2.3636363636363638</c:v>
                </c:pt>
                <c:pt idx="15">
                  <c:v>2.3636363636363638</c:v>
                </c:pt>
                <c:pt idx="16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F6-4903-913C-4733A0A673F8}"/>
            </c:ext>
          </c:extLst>
        </c:ser>
        <c:ser>
          <c:idx val="1"/>
          <c:order val="1"/>
          <c:tx>
            <c:strRef>
              <c:f>'Indicadores '!$D$53</c:f>
              <c:strCache>
                <c:ptCount val="1"/>
                <c:pt idx="0">
                  <c:v>Tradicionales </c:v>
                </c:pt>
              </c:strCache>
            </c:strRef>
          </c:tx>
          <c:spPr>
            <a:ln w="57150" cap="rnd">
              <a:solidFill>
                <a:srgbClr val="00B050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'Indicadores '!$B$54:$B$70</c:f>
              <c:strCache>
                <c:ptCount val="17"/>
                <c:pt idx="0">
                  <c:v>Ingreso </c:v>
                </c:pt>
                <c:pt idx="1">
                  <c:v>Costos </c:v>
                </c:pt>
                <c:pt idx="2">
                  <c:v>Margen Bruto</c:v>
                </c:pt>
                <c:pt idx="3">
                  <c:v>Satisfacción A. </c:v>
                </c:pt>
                <c:pt idx="4">
                  <c:v>Mano de obra NFP.  </c:v>
                </c:pt>
                <c:pt idx="5">
                  <c:v>Mano de obra NFE. </c:v>
                </c:pt>
                <c:pt idx="6">
                  <c:v>Mano de obra F. </c:v>
                </c:pt>
                <c:pt idx="7">
                  <c:v>Instituciones Apoyo </c:v>
                </c:pt>
                <c:pt idx="8">
                  <c:v>Manejo Suelo </c:v>
                </c:pt>
                <c:pt idx="9">
                  <c:v>Labranzas</c:v>
                </c:pt>
                <c:pt idx="10">
                  <c:v>Especies Vegetales  </c:v>
                </c:pt>
                <c:pt idx="11">
                  <c:v>Variedades </c:v>
                </c:pt>
                <c:pt idx="12">
                  <c:v>Plagas </c:v>
                </c:pt>
                <c:pt idx="13">
                  <c:v>Fertilizantes </c:v>
                </c:pt>
                <c:pt idx="14">
                  <c:v>Estiércol </c:v>
                </c:pt>
                <c:pt idx="15">
                  <c:v>Plaguicidas </c:v>
                </c:pt>
                <c:pt idx="16">
                  <c:v>N° Tratamientos </c:v>
                </c:pt>
              </c:strCache>
            </c:strRef>
          </c:cat>
          <c:val>
            <c:numRef>
              <c:f>'Indicadores '!$D$54:$D$70</c:f>
              <c:numCache>
                <c:formatCode>0.00</c:formatCode>
                <c:ptCount val="17"/>
                <c:pt idx="0">
                  <c:v>1.2857142857142858</c:v>
                </c:pt>
                <c:pt idx="1">
                  <c:v>2.2857142857142856</c:v>
                </c:pt>
                <c:pt idx="2">
                  <c:v>1.2142857142857142</c:v>
                </c:pt>
                <c:pt idx="3">
                  <c:v>2.3571428571428572</c:v>
                </c:pt>
                <c:pt idx="4">
                  <c:v>1.2857142857142858</c:v>
                </c:pt>
                <c:pt idx="5">
                  <c:v>2</c:v>
                </c:pt>
                <c:pt idx="6">
                  <c:v>1.9285714285714286</c:v>
                </c:pt>
                <c:pt idx="7">
                  <c:v>1.2857142857142858</c:v>
                </c:pt>
                <c:pt idx="8">
                  <c:v>3</c:v>
                </c:pt>
                <c:pt idx="9">
                  <c:v>2.4285714285714284</c:v>
                </c:pt>
                <c:pt idx="10">
                  <c:v>2.2142857142857144</c:v>
                </c:pt>
                <c:pt idx="11">
                  <c:v>1.3571428571428572</c:v>
                </c:pt>
                <c:pt idx="12">
                  <c:v>1.8571428571428572</c:v>
                </c:pt>
                <c:pt idx="13">
                  <c:v>2.8571428571428572</c:v>
                </c:pt>
                <c:pt idx="14">
                  <c:v>2.5714285714285716</c:v>
                </c:pt>
                <c:pt idx="15">
                  <c:v>2.4285714285714284</c:v>
                </c:pt>
                <c:pt idx="16">
                  <c:v>2.0714285714285716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F6-4903-913C-4733A0A673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6469840"/>
        <c:axId val="820106032"/>
      </c:radarChart>
      <c:catAx>
        <c:axId val="816469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BO"/>
          </a:p>
        </c:txPr>
        <c:crossAx val="820106032"/>
        <c:crosses val="autoZero"/>
        <c:auto val="1"/>
        <c:lblAlgn val="ctr"/>
        <c:lblOffset val="100"/>
        <c:noMultiLvlLbl val="0"/>
      </c:catAx>
      <c:valAx>
        <c:axId val="820106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BO"/>
          </a:p>
        </c:txPr>
        <c:crossAx val="816469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BO"/>
        </a:p>
      </c:txPr>
    </c:legend>
    <c:plotVisOnly val="1"/>
    <c:dispBlanksAs val="gap"/>
    <c:showDLblsOverMax val="0"/>
  </c:chart>
  <c:spPr>
    <a:solidFill>
      <a:sysClr val="windowText" lastClr="000000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BO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3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6A89B9-81BB-4DEE-8778-BC9298CA2921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91D43-2295-411C-B5F3-C02B4089BB4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62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09fca2001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09fca2001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MX"/>
          </a:p>
        </p:txBody>
      </p:sp>
      <p:sp>
        <p:nvSpPr>
          <p:cNvPr id="922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2E0BB0E-C207-4065-839D-5C69BC260F29}" type="slidenum">
              <a:rPr lang="es-BO" altLang="es-MX">
                <a:latin typeface="Calibri" panose="020F0502020204030204" pitchFamily="34" charset="0"/>
              </a:rPr>
              <a:pPr/>
              <a:t>5</a:t>
            </a:fld>
            <a:endParaRPr lang="es-BO" altLang="es-MX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175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MX"/>
          </a:p>
        </p:txBody>
      </p:sp>
      <p:sp>
        <p:nvSpPr>
          <p:cNvPr id="2560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F86AF76-1072-4FC8-8A82-00883CD3ED91}" type="slidenum">
              <a:rPr lang="es-BO" altLang="es-MX">
                <a:latin typeface="Calibri" panose="020F0502020204030204" pitchFamily="34" charset="0"/>
              </a:rPr>
              <a:pPr/>
              <a:t>8</a:t>
            </a:fld>
            <a:endParaRPr lang="es-BO" altLang="es-MX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973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MX"/>
          </a:p>
        </p:txBody>
      </p:sp>
      <p:sp>
        <p:nvSpPr>
          <p:cNvPr id="2355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DB7E0FC-B42C-4507-9680-8F645A7B0D7D}" type="slidenum">
              <a:rPr lang="es-BO" altLang="es-MX">
                <a:latin typeface="Calibri" panose="020F0502020204030204" pitchFamily="34" charset="0"/>
              </a:rPr>
              <a:pPr/>
              <a:t>17</a:t>
            </a:fld>
            <a:endParaRPr lang="es-BO" altLang="es-MX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704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C98E-2ED9-4A9D-9A0D-4ACEB3F3BE51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BEF4B-7A0D-4084-84A7-2A3EE679D7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25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C98E-2ED9-4A9D-9A0D-4ACEB3F3BE51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BEF4B-7A0D-4084-84A7-2A3EE679D7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221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C98E-2ED9-4A9D-9A0D-4ACEB3F3BE51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BEF4B-7A0D-4084-84A7-2A3EE679D7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89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1b1a85a42385f3e4_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1" name="Google Shape;11;g1b1a85a42385f3e4_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2" name="Google Shape;12;g1b1a85a42385f3e4_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7234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1b1a85a42385f3e4_8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g1b1a85a42385f3e4_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9478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1b1a85a42385f3e4_1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g1b1a85a42385f3e4_1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g1b1a85a42385f3e4_1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0502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1b1a85a42385f3e4_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g1b1a85a42385f3e4_1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g1b1a85a42385f3e4_1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g1b1a85a42385f3e4_1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8843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1b1a85a42385f3e4_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g1b1a85a42385f3e4_2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8419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1b1a85a42385f3e4_23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g1b1a85a42385f3e4_23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g1b1a85a42385f3e4_2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5152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1b1a85a42385f3e4_2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g1b1a85a42385f3e4_2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8946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1b1a85a42385f3e4_3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g1b1a85a42385f3e4_30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g1b1a85a42385f3e4_30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g1b1a85a42385f3e4_30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g1b1a85a42385f3e4_3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7361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C98E-2ED9-4A9D-9A0D-4ACEB3F3BE51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BEF4B-7A0D-4084-84A7-2A3EE679D7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624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1b1a85a42385f3e4_36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g1b1a85a42385f3e4_3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8117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1b1a85a42385f3e4_3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g1b1a85a42385f3e4_3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g1b1a85a42385f3e4_3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01629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1b1a85a42385f3e4_4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13031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b1a85a42385f3e4_45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g1b1a85a42385f3e4_45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g1b1a85a42385f3e4_45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g1b1a85a42385f3e4_45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g1b1a85a42385f3e4_45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2615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b1a85a42385f3e4_51"/>
          <p:cNvSpPr/>
          <p:nvPr/>
        </p:nvSpPr>
        <p:spPr>
          <a:xfrm>
            <a:off x="16" y="0"/>
            <a:ext cx="40509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g1b1a85a42385f3e4_51"/>
          <p:cNvSpPr/>
          <p:nvPr/>
        </p:nvSpPr>
        <p:spPr>
          <a:xfrm>
            <a:off x="4040071" y="0"/>
            <a:ext cx="63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g1b1a85a42385f3e4_51"/>
          <p:cNvSpPr txBox="1"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g1b1a85a42385f3e4_51"/>
          <p:cNvSpPr txBox="1">
            <a:spLocks noGrp="1"/>
          </p:cNvSpPr>
          <p:nvPr>
            <p:ph type="body" idx="1"/>
          </p:nvPr>
        </p:nvSpPr>
        <p:spPr>
          <a:xfrm>
            <a:off x="4800600" y="731520"/>
            <a:ext cx="64923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g1b1a85a42385f3e4_51"/>
          <p:cNvSpPr txBox="1">
            <a:spLocks noGrp="1"/>
          </p:cNvSpPr>
          <p:nvPr>
            <p:ph type="body" idx="2"/>
          </p:nvPr>
        </p:nvSpPr>
        <p:spPr>
          <a:xfrm>
            <a:off x="457200" y="2926080"/>
            <a:ext cx="3200400" cy="3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g1b1a85a42385f3e4_51"/>
          <p:cNvSpPr txBox="1">
            <a:spLocks noGrp="1"/>
          </p:cNvSpPr>
          <p:nvPr>
            <p:ph type="dt" idx="10"/>
          </p:nvPr>
        </p:nvSpPr>
        <p:spPr>
          <a:xfrm>
            <a:off x="465512" y="6459785"/>
            <a:ext cx="2618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g1b1a85a42385f3e4_51"/>
          <p:cNvSpPr txBox="1">
            <a:spLocks noGrp="1"/>
          </p:cNvSpPr>
          <p:nvPr>
            <p:ph type="ftr" idx="11"/>
          </p:nvPr>
        </p:nvSpPr>
        <p:spPr>
          <a:xfrm>
            <a:off x="4800600" y="6459785"/>
            <a:ext cx="464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g1b1a85a42385f3e4_51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2076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b1a85a42385f3e4_60"/>
          <p:cNvSpPr/>
          <p:nvPr/>
        </p:nvSpPr>
        <p:spPr>
          <a:xfrm>
            <a:off x="0" y="4953000"/>
            <a:ext cx="12188700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g1b1a85a42385f3e4_60"/>
          <p:cNvSpPr/>
          <p:nvPr/>
        </p:nvSpPr>
        <p:spPr>
          <a:xfrm>
            <a:off x="15" y="4915076"/>
            <a:ext cx="12188700" cy="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g1b1a85a42385f3e4_60"/>
          <p:cNvSpPr txBox="1">
            <a:spLocks noGrp="1"/>
          </p:cNvSpPr>
          <p:nvPr>
            <p:ph type="title"/>
          </p:nvPr>
        </p:nvSpPr>
        <p:spPr>
          <a:xfrm>
            <a:off x="1097280" y="5074920"/>
            <a:ext cx="10113600" cy="8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g1b1a85a42385f3e4_60"/>
          <p:cNvSpPr>
            <a:spLocks noGrp="1"/>
          </p:cNvSpPr>
          <p:nvPr>
            <p:ph type="pic" idx="2"/>
          </p:nvPr>
        </p:nvSpPr>
        <p:spPr>
          <a:xfrm>
            <a:off x="15" y="0"/>
            <a:ext cx="12192000" cy="4915200"/>
          </a:xfrm>
          <a:prstGeom prst="rect">
            <a:avLst/>
          </a:prstGeom>
          <a:solidFill>
            <a:srgbClr val="D2CDB0"/>
          </a:solidFill>
          <a:ln>
            <a:noFill/>
          </a:ln>
        </p:spPr>
      </p:sp>
      <p:sp>
        <p:nvSpPr>
          <p:cNvPr id="70" name="Google Shape;70;g1b1a85a42385f3e4_60"/>
          <p:cNvSpPr txBox="1">
            <a:spLocks noGrp="1"/>
          </p:cNvSpPr>
          <p:nvPr>
            <p:ph type="body" idx="1"/>
          </p:nvPr>
        </p:nvSpPr>
        <p:spPr>
          <a:xfrm>
            <a:off x="1097280" y="5907024"/>
            <a:ext cx="101133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1" name="Google Shape;71;g1b1a85a42385f3e4_60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g1b1a85a42385f3e4_60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g1b1a85a42385f3e4_60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33431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b1a85a42385f3e4_69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g1b1a85a42385f3e4_69"/>
          <p:cNvSpPr txBox="1">
            <a:spLocks noGrp="1"/>
          </p:cNvSpPr>
          <p:nvPr>
            <p:ph type="body" idx="1"/>
          </p:nvPr>
        </p:nvSpPr>
        <p:spPr>
          <a:xfrm>
            <a:off x="1097278" y="1845734"/>
            <a:ext cx="49377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g1b1a85a42385f3e4_69"/>
          <p:cNvSpPr txBox="1">
            <a:spLocks noGrp="1"/>
          </p:cNvSpPr>
          <p:nvPr>
            <p:ph type="body" idx="2"/>
          </p:nvPr>
        </p:nvSpPr>
        <p:spPr>
          <a:xfrm>
            <a:off x="6217920" y="1845735"/>
            <a:ext cx="49377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g1b1a85a42385f3e4_69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g1b1a85a42385f3e4_69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g1b1a85a42385f3e4_69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2838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C98E-2ED9-4A9D-9A0D-4ACEB3F3BE51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BEF4B-7A0D-4084-84A7-2A3EE679D7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53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C98E-2ED9-4A9D-9A0D-4ACEB3F3BE51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BEF4B-7A0D-4084-84A7-2A3EE679D7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11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C98E-2ED9-4A9D-9A0D-4ACEB3F3BE51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BEF4B-7A0D-4084-84A7-2A3EE679D7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790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C98E-2ED9-4A9D-9A0D-4ACEB3F3BE51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BEF4B-7A0D-4084-84A7-2A3EE679D7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68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C98E-2ED9-4A9D-9A0D-4ACEB3F3BE51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BEF4B-7A0D-4084-84A7-2A3EE679D7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57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C98E-2ED9-4A9D-9A0D-4ACEB3F3BE51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BEF4B-7A0D-4084-84A7-2A3EE679D7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958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C98E-2ED9-4A9D-9A0D-4ACEB3F3BE51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BEF4B-7A0D-4084-84A7-2A3EE679D7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77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DC98E-2ED9-4A9D-9A0D-4ACEB3F3BE51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BEF4B-7A0D-4084-84A7-2A3EE679D7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7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1b1a85a42385f3e4_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g1b1a85a42385f3e4_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g1b1a85a42385f3e4_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4593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o/url?sa=i&amp;source=images&amp;cd=&amp;cad=rja&amp;docid=jJ3NROPD1Lp3oM&amp;tbnid=bojBA65x8wvz8M:&amp;ved=0CAgQjRwwADgF&amp;url=http://www.cruzrojaboliviana.org/p/politico.htm&amp;ei=YU0lUuCqIYy5sAT9xYDQBA&amp;psig=AFQjCNFxXlm23j7Jiw8AWhLziTR_D7DGZw&amp;ust=1378262753805997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09fca20012_0_10"/>
          <p:cNvSpPr txBox="1">
            <a:spLocks noGrp="1"/>
          </p:cNvSpPr>
          <p:nvPr>
            <p:ph type="ctrTitle"/>
          </p:nvPr>
        </p:nvSpPr>
        <p:spPr>
          <a:xfrm>
            <a:off x="3138988" y="2113804"/>
            <a:ext cx="8978018" cy="2797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BO" sz="36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AGROFORESTERIA VITÍCOLA TRADICIONAL DE LOS VALLES ALTOS DEL SUR DE BOLIVIA, INSPIRACIÓN PARA LA TRANSICIÓN AGROECOLÓGICA DE LA VID</a:t>
            </a:r>
            <a:br>
              <a:rPr lang="es-BO" sz="36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s-BO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s-BO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100000">
              <a:schemeClr val="bg2">
                <a:lumMod val="10000"/>
              </a:schemeClr>
            </a:gs>
            <a:gs pos="100000">
              <a:srgbClr val="00B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126250" y="31962"/>
            <a:ext cx="36728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MX" sz="4400" b="1" dirty="0">
                <a:solidFill>
                  <a:srgbClr val="FFC000"/>
                </a:solidFill>
                <a:latin typeface="Arial Narrow" panose="020B0606020202030204" pitchFamily="34" charset="0"/>
                <a:cs typeface="Arial" pitchFamily="34" charset="0"/>
              </a:rPr>
              <a:t>METODOLOGÍA</a:t>
            </a:r>
            <a:endParaRPr lang="es-MX" sz="4400" dirty="0">
              <a:solidFill>
                <a:srgbClr val="FFC000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C866EB4-0BCF-20B8-395F-5F349153EC0B}"/>
              </a:ext>
            </a:extLst>
          </p:cNvPr>
          <p:cNvSpPr txBox="1"/>
          <p:nvPr/>
        </p:nvSpPr>
        <p:spPr>
          <a:xfrm>
            <a:off x="834277" y="5569835"/>
            <a:ext cx="87305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Periodo Estudio:  2018 - 2023.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BC67996-0B5A-0630-B0BF-5E3107C7B924}"/>
              </a:ext>
            </a:extLst>
          </p:cNvPr>
          <p:cNvSpPr txBox="1"/>
          <p:nvPr/>
        </p:nvSpPr>
        <p:spPr>
          <a:xfrm>
            <a:off x="834277" y="1026555"/>
            <a:ext cx="103105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MX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Tipo de investigación</a:t>
            </a:r>
            <a:r>
              <a:rPr lang="es-MX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Exploratoria, descriptiva, con enfoque </a:t>
            </a:r>
          </a:p>
          <a:p>
            <a:r>
              <a:rPr lang="es-MX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inductivo - deductivo.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D7D16DB-9E32-DE02-E079-15EB17923028}"/>
              </a:ext>
            </a:extLst>
          </p:cNvPr>
          <p:cNvSpPr txBox="1"/>
          <p:nvPr/>
        </p:nvSpPr>
        <p:spPr>
          <a:xfrm>
            <a:off x="834277" y="2344204"/>
            <a:ext cx="100718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Técnicas de investigación: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EA3025B-723F-0F94-5554-64F7650FAC95}"/>
              </a:ext>
            </a:extLst>
          </p:cNvPr>
          <p:cNvSpPr txBox="1"/>
          <p:nvPr/>
        </p:nvSpPr>
        <p:spPr>
          <a:xfrm>
            <a:off x="3768388" y="3238734"/>
            <a:ext cx="743689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MX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Revisión Información secundaria.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MX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mediciones de campo a los viñedos.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MX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Encuestas a Viticultores. </a:t>
            </a:r>
          </a:p>
        </p:txBody>
      </p:sp>
    </p:spTree>
    <p:extLst>
      <p:ext uri="{BB962C8B-B14F-4D97-AF65-F5344CB8AC3E}">
        <p14:creationId xmlns:p14="http://schemas.microsoft.com/office/powerpoint/2010/main" val="375039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59"/>
    </mc:Choice>
    <mc:Fallback xmlns="">
      <p:transition spd="slow" advTm="6555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E471D"/>
            </a:gs>
            <a:gs pos="26000">
              <a:srgbClr val="04823D"/>
            </a:gs>
            <a:gs pos="89000">
              <a:schemeClr val="tx1">
                <a:lumMod val="95000"/>
                <a:lumOff val="5000"/>
              </a:schemeClr>
            </a:gs>
            <a:gs pos="0">
              <a:srgbClr val="00B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1999488" y="2894076"/>
            <a:ext cx="8229600" cy="1143000"/>
          </a:xfrm>
        </p:spPr>
        <p:txBody>
          <a:bodyPr>
            <a:noAutofit/>
          </a:bodyPr>
          <a:lstStyle/>
          <a:p>
            <a:pPr lvl="0" algn="ctr"/>
            <a:r>
              <a:rPr lang="es-MX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RESULTADOS HISTORICOS </a:t>
            </a:r>
            <a:br>
              <a:rPr lang="es-MX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endParaRPr lang="es-MX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82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E471D"/>
            </a:gs>
            <a:gs pos="26000">
              <a:srgbClr val="04823D"/>
            </a:gs>
            <a:gs pos="89000">
              <a:schemeClr val="tx1">
                <a:lumMod val="95000"/>
                <a:lumOff val="5000"/>
              </a:schemeClr>
            </a:gs>
            <a:gs pos="0">
              <a:srgbClr val="00B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104586" y="2536625"/>
            <a:ext cx="54373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3200" dirty="0">
                <a:solidFill>
                  <a:schemeClr val="bg1"/>
                </a:solidFill>
                <a:latin typeface="Arial "/>
                <a:ea typeface="Times New Roman" panose="02020603050405020304" pitchFamily="18" charset="0"/>
                <a:cs typeface="New York"/>
              </a:rPr>
              <a:t>La viticultura en los Valles del Sur de Bolivia, comenzó a mediados del siglo XVI</a:t>
            </a:r>
            <a:endParaRPr lang="en-US" sz="3200" dirty="0">
              <a:solidFill>
                <a:schemeClr val="bg1"/>
              </a:solidFill>
              <a:effectLst/>
              <a:latin typeface="Arial "/>
              <a:ea typeface="Times New Roman" panose="02020603050405020304" pitchFamily="18" charset="0"/>
              <a:cs typeface="New York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02951" y="702951"/>
            <a:ext cx="6858000" cy="545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19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E471D"/>
            </a:gs>
            <a:gs pos="26000">
              <a:srgbClr val="04823D"/>
            </a:gs>
            <a:gs pos="89000">
              <a:schemeClr val="tx1">
                <a:lumMod val="95000"/>
                <a:lumOff val="5000"/>
              </a:schemeClr>
            </a:gs>
            <a:gs pos="0">
              <a:srgbClr val="00B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64060FEE-BE6F-4C49-8299-84ED0D63472F}"/>
              </a:ext>
            </a:extLst>
          </p:cNvPr>
          <p:cNvSpPr/>
          <p:nvPr/>
        </p:nvSpPr>
        <p:spPr>
          <a:xfrm>
            <a:off x="9601200" y="1887884"/>
            <a:ext cx="255269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ES" sz="3200" dirty="0">
                <a:solidFill>
                  <a:schemeClr val="bg1"/>
                </a:solidFill>
                <a:latin typeface="Arial "/>
                <a:ea typeface="Times New Roman" panose="02020603050405020304" pitchFamily="18" charset="0"/>
                <a:cs typeface="New York"/>
              </a:rPr>
              <a:t>Los orígenes están relacionados con el Cerro Rico de Potosí. </a:t>
            </a:r>
            <a:endParaRPr lang="en-US" sz="3200" dirty="0">
              <a:solidFill>
                <a:schemeClr val="bg1"/>
              </a:solidFill>
              <a:effectLst/>
              <a:latin typeface="Arial "/>
              <a:ea typeface="Times New Roman" panose="02020603050405020304" pitchFamily="18" charset="0"/>
              <a:cs typeface="New York"/>
            </a:endParaRPr>
          </a:p>
        </p:txBody>
      </p:sp>
      <p:pic>
        <p:nvPicPr>
          <p:cNvPr id="3081" name="Picture 9" descr="“Descripción del Cerro Rico e Imperial Villa de Potosí”, 1758. Por Gaspar Miguel de Berrío">
            <a:extLst>
              <a:ext uri="{FF2B5EF4-FFF2-40B4-BE49-F238E27FC236}">
                <a16:creationId xmlns:a16="http://schemas.microsoft.com/office/drawing/2014/main" id="{7C492206-33BF-40AE-0091-ED7DCBF3B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0140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9393ACF-F99B-2BC7-1479-50AEFB0C7906}"/>
              </a:ext>
            </a:extLst>
          </p:cNvPr>
          <p:cNvSpPr txBox="1"/>
          <p:nvPr/>
        </p:nvSpPr>
        <p:spPr>
          <a:xfrm>
            <a:off x="4033381" y="0"/>
            <a:ext cx="5468023" cy="369332"/>
          </a:xfrm>
          <a:prstGeom prst="rect">
            <a:avLst/>
          </a:prstGeom>
          <a:solidFill>
            <a:schemeClr val="tx1">
              <a:alpha val="58000"/>
            </a:schemeClr>
          </a:solidFill>
        </p:spPr>
        <p:txBody>
          <a:bodyPr wrap="square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Cerro Rico de Potosí, en Bolivia. Gaspar Miguel de Berrío</a:t>
            </a:r>
            <a:endParaRPr lang="es-B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55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E471D"/>
            </a:gs>
            <a:gs pos="26000">
              <a:srgbClr val="04823D"/>
            </a:gs>
            <a:gs pos="89000">
              <a:schemeClr val="tx1">
                <a:lumMod val="95000"/>
                <a:lumOff val="5000"/>
              </a:schemeClr>
            </a:gs>
            <a:gs pos="0">
              <a:srgbClr val="00B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632244" y="2151727"/>
            <a:ext cx="524295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chemeClr val="bg1"/>
                </a:solidFill>
                <a:latin typeface="Arial "/>
                <a:ea typeface="Times New Roman" panose="02020603050405020304" pitchFamily="18" charset="0"/>
                <a:cs typeface="New York"/>
              </a:rPr>
              <a:t>Esta demanda estimuló el Aguardiente “Singani” que era producido en los valles más próximos de la producción de vid, base de esta bebida</a:t>
            </a:r>
            <a:endParaRPr lang="en-US" sz="3200" dirty="0">
              <a:solidFill>
                <a:schemeClr val="bg1"/>
              </a:solidFill>
              <a:effectLst/>
              <a:latin typeface="Arial "/>
              <a:ea typeface="Times New Roman" panose="02020603050405020304" pitchFamily="18" charset="0"/>
              <a:cs typeface="New York"/>
            </a:endParaRPr>
          </a:p>
        </p:txBody>
      </p:sp>
      <p:grpSp>
        <p:nvGrpSpPr>
          <p:cNvPr id="56" name="Grupo 55"/>
          <p:cNvGrpSpPr/>
          <p:nvPr/>
        </p:nvGrpSpPr>
        <p:grpSpPr>
          <a:xfrm>
            <a:off x="414882" y="571498"/>
            <a:ext cx="6176418" cy="5863087"/>
            <a:chOff x="414882" y="571498"/>
            <a:chExt cx="5863087" cy="5863087"/>
          </a:xfrm>
        </p:grpSpPr>
        <p:grpSp>
          <p:nvGrpSpPr>
            <p:cNvPr id="55" name="Grupo 54"/>
            <p:cNvGrpSpPr/>
            <p:nvPr/>
          </p:nvGrpSpPr>
          <p:grpSpPr>
            <a:xfrm>
              <a:off x="414882" y="571498"/>
              <a:ext cx="5863087" cy="5863087"/>
              <a:chOff x="414882" y="571498"/>
              <a:chExt cx="5863087" cy="5863087"/>
            </a:xfrm>
          </p:grpSpPr>
          <p:pic>
            <p:nvPicPr>
              <p:cNvPr id="1031" name="Picture 7" descr="Archivo:Bolivia departments, blank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4882" y="571498"/>
                <a:ext cx="5863087" cy="58630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Imagen 5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 bwMode="auto">
              <a:xfrm>
                <a:off x="4218752" y="571498"/>
                <a:ext cx="2059217" cy="1648422"/>
              </a:xfrm>
              <a:prstGeom prst="rect">
                <a:avLst/>
              </a:prstGeom>
              <a:ln w="47625">
                <a:noFill/>
              </a:ln>
            </p:spPr>
          </p:pic>
        </p:grpSp>
        <p:sp>
          <p:nvSpPr>
            <p:cNvPr id="58" name="Elipse 57"/>
            <p:cNvSpPr/>
            <p:nvPr/>
          </p:nvSpPr>
          <p:spPr>
            <a:xfrm>
              <a:off x="2377143" y="4760864"/>
              <a:ext cx="279775" cy="24248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68" descr="vid 36 macabeo">
            <a:extLst>
              <a:ext uri="{FF2B5EF4-FFF2-40B4-BE49-F238E27FC236}">
                <a16:creationId xmlns:a16="http://schemas.microsoft.com/office/drawing/2014/main" id="{F1C2402A-2AFB-51B2-91CB-3EE999F8E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00181" y="5061290"/>
            <a:ext cx="543944" cy="493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68" descr="vid 36 macabeo">
            <a:extLst>
              <a:ext uri="{FF2B5EF4-FFF2-40B4-BE49-F238E27FC236}">
                <a16:creationId xmlns:a16="http://schemas.microsoft.com/office/drawing/2014/main" id="{D08687E5-D4E2-EFE2-A7FD-1A82B11DC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53694" y="5136958"/>
            <a:ext cx="496764" cy="44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8" descr="vid 36 macabeo">
            <a:extLst>
              <a:ext uri="{FF2B5EF4-FFF2-40B4-BE49-F238E27FC236}">
                <a16:creationId xmlns:a16="http://schemas.microsoft.com/office/drawing/2014/main" id="{9ADEF2B5-D077-7725-6960-1D3BBB6F9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63359" y="5484160"/>
            <a:ext cx="507251" cy="45402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24 CuadroTexto">
            <a:extLst>
              <a:ext uri="{FF2B5EF4-FFF2-40B4-BE49-F238E27FC236}">
                <a16:creationId xmlns:a16="http://schemas.microsoft.com/office/drawing/2014/main" id="{C7D9348E-5FCD-F680-4D3A-112F80407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445" y="4421875"/>
            <a:ext cx="1916415" cy="49300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kern="12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Potosí</a:t>
            </a:r>
            <a:endParaRPr lang="es-BO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32DEDBEB-735F-B0A8-B8C2-48CC0FD7496B}"/>
              </a:ext>
            </a:extLst>
          </p:cNvPr>
          <p:cNvCxnSpPr>
            <a:cxnSpLocks/>
          </p:cNvCxnSpPr>
          <p:nvPr/>
        </p:nvCxnSpPr>
        <p:spPr>
          <a:xfrm flipH="1">
            <a:off x="2777007" y="4713022"/>
            <a:ext cx="423155" cy="118154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24 CuadroTexto">
            <a:extLst>
              <a:ext uri="{FF2B5EF4-FFF2-40B4-BE49-F238E27FC236}">
                <a16:creationId xmlns:a16="http://schemas.microsoft.com/office/drawing/2014/main" id="{919AC59B-7C56-F8C7-05EE-0BA5C5257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3781" y="5727465"/>
            <a:ext cx="2512540" cy="49300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VALLES DE ESTUDIO</a:t>
            </a:r>
            <a:endParaRPr lang="es-BO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3BC884E5-D0D7-2F7B-4B4C-C5A577066216}"/>
              </a:ext>
            </a:extLst>
          </p:cNvPr>
          <p:cNvCxnSpPr>
            <a:cxnSpLocks/>
          </p:cNvCxnSpPr>
          <p:nvPr/>
        </p:nvCxnSpPr>
        <p:spPr>
          <a:xfrm flipH="1" flipV="1">
            <a:off x="3270610" y="5784410"/>
            <a:ext cx="360887" cy="234202"/>
          </a:xfrm>
          <a:prstGeom prst="straightConnector1">
            <a:avLst/>
          </a:prstGeom>
          <a:ln w="34925">
            <a:solidFill>
              <a:srgbClr val="2FCD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2031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63000">
              <a:srgbClr val="04823D"/>
            </a:gs>
            <a:gs pos="93000">
              <a:schemeClr val="tx1">
                <a:lumMod val="95000"/>
                <a:lumOff val="5000"/>
              </a:schemeClr>
            </a:gs>
            <a:gs pos="0">
              <a:srgbClr val="00B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296"/>
            <a:ext cx="8802806" cy="688529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3648" y="-27296"/>
            <a:ext cx="359004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 Narrow" panose="020B0606020202030204" pitchFamily="34" charset="0"/>
              </a:rPr>
              <a:t>Jacob Philipp </a:t>
            </a:r>
            <a:r>
              <a:rPr lang="en-US" sz="1400" b="1" dirty="0" err="1">
                <a:latin typeface="Arial Narrow" panose="020B0606020202030204" pitchFamily="34" charset="0"/>
              </a:rPr>
              <a:t>Hackert</a:t>
            </a:r>
            <a:r>
              <a:rPr lang="en-US" sz="1400" b="1" dirty="0">
                <a:latin typeface="Arial Narrow" panose="020B0606020202030204" pitchFamily="34" charset="0"/>
              </a:rPr>
              <a:t> </a:t>
            </a:r>
            <a:r>
              <a:rPr lang="fr-FR" sz="1400" b="1" dirty="0">
                <a:latin typeface="Arial Narrow" panose="020B0606020202030204" pitchFamily="34" charset="0"/>
              </a:rPr>
              <a:t>vers 1784 (</a:t>
            </a:r>
            <a:r>
              <a:rPr lang="fr-FR" sz="1400" b="1" dirty="0" err="1">
                <a:latin typeface="Arial Narrow" panose="020B0606020202030204" pitchFamily="34" charset="0"/>
              </a:rPr>
              <a:t>detail</a:t>
            </a:r>
            <a:r>
              <a:rPr lang="fr-FR" sz="1400" b="1" dirty="0">
                <a:latin typeface="Arial Narrow" panose="020B0606020202030204" pitchFamily="34" charset="0"/>
              </a:rPr>
              <a:t>).</a:t>
            </a:r>
            <a:r>
              <a:rPr lang="en-US" sz="1400" b="1" dirty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9074357" y="1928808"/>
            <a:ext cx="27725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800" dirty="0">
                <a:solidFill>
                  <a:schemeClr val="bg1"/>
                </a:solidFill>
                <a:latin typeface="Arial "/>
                <a:ea typeface="Times New Roman" panose="02020603050405020304" pitchFamily="18" charset="0"/>
              </a:rPr>
              <a:t>Desde la antigüedad, hay vides cultivadas con árboles que sirven como tutores</a:t>
            </a:r>
            <a:endParaRPr lang="en-US" sz="2800" dirty="0">
              <a:solidFill>
                <a:schemeClr val="bg1"/>
              </a:solidFill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444832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E471D"/>
            </a:gs>
            <a:gs pos="26000">
              <a:srgbClr val="04823D"/>
            </a:gs>
            <a:gs pos="89000">
              <a:schemeClr val="tx1">
                <a:lumMod val="95000"/>
                <a:lumOff val="5000"/>
              </a:schemeClr>
            </a:gs>
            <a:gs pos="0">
              <a:srgbClr val="00B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aggio nell'affascinante mondo dell'alberata aversana e del vino Asprinio  - Luciano Pignataro Wine Blog">
            <a:extLst>
              <a:ext uri="{FF2B5EF4-FFF2-40B4-BE49-F238E27FC236}">
                <a16:creationId xmlns:a16="http://schemas.microsoft.com/office/drawing/2014/main" id="{AADAAC8F-E2AA-AC14-A433-398021F4F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81" y="977049"/>
            <a:ext cx="7562685" cy="504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281AB1F-6BE6-6DE7-0765-FC741C3F50E3}"/>
              </a:ext>
            </a:extLst>
          </p:cNvPr>
          <p:cNvSpPr txBox="1"/>
          <p:nvPr/>
        </p:nvSpPr>
        <p:spPr>
          <a:xfrm>
            <a:off x="8117542" y="1304088"/>
            <a:ext cx="392522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Este sistema de conducción en Europa, Antigua Roma.  </a:t>
            </a:r>
          </a:p>
          <a:p>
            <a:endParaRPr lang="es-MX" sz="32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s-MX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Hoy en día está presente en muy pocos países europeos. </a:t>
            </a:r>
            <a:endParaRPr lang="es-BO" sz="3200" dirty="0">
              <a:solidFill>
                <a:schemeClr val="bg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2593015-41E3-D0D9-3ECA-DAE52EB468C0}"/>
              </a:ext>
            </a:extLst>
          </p:cNvPr>
          <p:cNvSpPr txBox="1"/>
          <p:nvPr/>
        </p:nvSpPr>
        <p:spPr>
          <a:xfrm>
            <a:off x="1262004" y="5828403"/>
            <a:ext cx="5321449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s-BO" sz="2800" i="0" dirty="0" err="1">
                <a:solidFill>
                  <a:schemeClr val="bg1"/>
                </a:solidFill>
                <a:effectLst/>
                <a:latin typeface="Arial "/>
              </a:rPr>
              <a:t>L'albereta</a:t>
            </a:r>
            <a:r>
              <a:rPr lang="es-BO" sz="2800" i="0" dirty="0">
                <a:solidFill>
                  <a:schemeClr val="bg1"/>
                </a:solidFill>
                <a:effectLst/>
                <a:latin typeface="Arial "/>
              </a:rPr>
              <a:t> </a:t>
            </a:r>
            <a:r>
              <a:rPr lang="es-BO" sz="2800" i="0" dirty="0" err="1">
                <a:solidFill>
                  <a:schemeClr val="bg1"/>
                </a:solidFill>
                <a:effectLst/>
                <a:latin typeface="Arial "/>
              </a:rPr>
              <a:t>Aversana</a:t>
            </a:r>
            <a:endParaRPr lang="es-BO" sz="2800" i="0" dirty="0">
              <a:solidFill>
                <a:schemeClr val="bg1"/>
              </a:solidFill>
              <a:effectLst/>
              <a:latin typeface="Arial 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95CC31D-ED46-9C07-0EAA-4AABD77FC600}"/>
              </a:ext>
            </a:extLst>
          </p:cNvPr>
          <p:cNvSpPr txBox="1"/>
          <p:nvPr/>
        </p:nvSpPr>
        <p:spPr>
          <a:xfrm>
            <a:off x="184898" y="564378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BO" dirty="0">
                <a:solidFill>
                  <a:schemeClr val="bg1"/>
                </a:solidFill>
              </a:rPr>
              <a:t>Fuente: https://www.lucianopignataro.it</a:t>
            </a:r>
          </a:p>
        </p:txBody>
      </p:sp>
    </p:spTree>
    <p:extLst>
      <p:ext uri="{BB962C8B-B14F-4D97-AF65-F5344CB8AC3E}">
        <p14:creationId xmlns:p14="http://schemas.microsoft.com/office/powerpoint/2010/main" val="515258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E471D"/>
            </a:gs>
            <a:gs pos="26000">
              <a:srgbClr val="04823D"/>
            </a:gs>
            <a:gs pos="89000">
              <a:schemeClr val="tx1">
                <a:lumMod val="95000"/>
                <a:lumOff val="5000"/>
              </a:schemeClr>
            </a:gs>
            <a:gs pos="0">
              <a:srgbClr val="00B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8838528" y="1204942"/>
            <a:ext cx="312657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MX" sz="32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"/>
                <a:ea typeface="Tahoma" panose="020B0604030504040204" pitchFamily="34" charset="0"/>
                <a:cs typeface="Tahoma" panose="020B0604030504040204" pitchFamily="34" charset="0"/>
              </a:rPr>
              <a:t>En el Sur de Bolivia desde  la colonia española se asocia la vid con los árboles nativos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93" y="586854"/>
            <a:ext cx="8174157" cy="581394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E4DA142-8C17-0B3D-E83C-08E942F8D2F9}"/>
              </a:ext>
            </a:extLst>
          </p:cNvPr>
          <p:cNvSpPr txBox="1"/>
          <p:nvPr/>
        </p:nvSpPr>
        <p:spPr>
          <a:xfrm>
            <a:off x="1904448" y="6216554"/>
            <a:ext cx="5321449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s-BO" sz="28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Sistema Mollar, </a:t>
            </a:r>
            <a:r>
              <a:rPr lang="es-BO" sz="28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Cintis</a:t>
            </a:r>
            <a:r>
              <a:rPr lang="es-BO" sz="28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endParaRPr lang="es-BO" sz="2800" i="0" dirty="0">
              <a:solidFill>
                <a:schemeClr val="bg1"/>
              </a:solidFill>
              <a:effectLst/>
              <a:latin typeface="system-ui"/>
            </a:endParaRPr>
          </a:p>
        </p:txBody>
      </p:sp>
    </p:spTree>
    <p:extLst>
      <p:ext uri="{BB962C8B-B14F-4D97-AF65-F5344CB8AC3E}">
        <p14:creationId xmlns:p14="http://schemas.microsoft.com/office/powerpoint/2010/main" val="2829610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7000">
              <a:srgbClr val="2E471D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1899312" y="3044200"/>
            <a:ext cx="9414681" cy="1143000"/>
          </a:xfrm>
        </p:spPr>
        <p:txBody>
          <a:bodyPr>
            <a:noAutofit/>
          </a:bodyPr>
          <a:lstStyle/>
          <a:p>
            <a:pPr lvl="0" algn="ctr"/>
            <a:r>
              <a:rPr lang="es-MX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CARACTERISTICAS Y ESTRUCTURA  DE LOS VIÑEDOS </a:t>
            </a:r>
            <a:br>
              <a:rPr lang="es-MX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endParaRPr lang="es-MX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17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63000">
              <a:srgbClr val="04823D"/>
            </a:gs>
            <a:gs pos="93000">
              <a:schemeClr val="tx1">
                <a:lumMod val="95000"/>
                <a:lumOff val="5000"/>
              </a:schemeClr>
            </a:gs>
            <a:gs pos="0">
              <a:srgbClr val="00B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C:\IDEPRO\Trabajos 2018 - 2019\SISTSEMAS TRADICIONALES CINTIS\Ejecución Proyecto\Fotos Paicho\DSC_154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274"/>
            <a:ext cx="12192000" cy="693527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ángulo 3"/>
          <p:cNvSpPr/>
          <p:nvPr/>
        </p:nvSpPr>
        <p:spPr>
          <a:xfrm>
            <a:off x="4533900" y="5250240"/>
            <a:ext cx="7620000" cy="1569660"/>
          </a:xfrm>
          <a:prstGeom prst="rect">
            <a:avLst/>
          </a:prstGeom>
          <a:solidFill>
            <a:schemeClr val="bg1">
              <a:alpha val="29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s-BO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"/>
              </a:rPr>
              <a:t>Tamaño: 0,1 a 7 ha.                                                Gran experiencia en el cultivo                   Aprendizaje por tradición familiar</a:t>
            </a:r>
          </a:p>
        </p:txBody>
      </p:sp>
    </p:spTree>
    <p:extLst>
      <p:ext uri="{BB962C8B-B14F-4D97-AF65-F5344CB8AC3E}">
        <p14:creationId xmlns:p14="http://schemas.microsoft.com/office/powerpoint/2010/main" val="3764579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77000">
              <a:schemeClr val="tx1">
                <a:lumMod val="95000"/>
                <a:lumOff val="5000"/>
              </a:schemeClr>
            </a:gs>
            <a:gs pos="0">
              <a:srgbClr val="00B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2">
            <a:extLst>
              <a:ext uri="{FF2B5EF4-FFF2-40B4-BE49-F238E27FC236}">
                <a16:creationId xmlns:a16="http://schemas.microsoft.com/office/drawing/2014/main" id="{739063C8-F817-608C-D668-E8838A7E7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80A66B46-4F67-1A8E-F8FC-6AF574E82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BO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56530A52-3B0B-F5CC-BAA8-AB9AC89415A8}"/>
              </a:ext>
            </a:extLst>
          </p:cNvPr>
          <p:cNvGrpSpPr/>
          <p:nvPr/>
        </p:nvGrpSpPr>
        <p:grpSpPr>
          <a:xfrm>
            <a:off x="3670623" y="-24385"/>
            <a:ext cx="9596197" cy="3931588"/>
            <a:chOff x="1374302" y="5720943"/>
            <a:chExt cx="9176930" cy="3566006"/>
          </a:xfrm>
        </p:grpSpPr>
        <p:sp>
          <p:nvSpPr>
            <p:cNvPr id="4" name="Rectángulo 3"/>
            <p:cNvSpPr/>
            <p:nvPr/>
          </p:nvSpPr>
          <p:spPr>
            <a:xfrm>
              <a:off x="2543122" y="5720943"/>
              <a:ext cx="6979096" cy="3566006"/>
            </a:xfrm>
            <a:prstGeom prst="rect">
              <a:avLst/>
            </a:prstGeom>
            <a:solidFill>
              <a:srgbClr val="FDFDFD">
                <a:alpha val="90000"/>
              </a:srgbClr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MX" sz="28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 </a:t>
              </a:r>
              <a:endParaRPr lang="es-BO" sz="28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BO" sz="2800" b="1" dirty="0">
                  <a:solidFill>
                    <a:srgbClr val="92D050"/>
                  </a:solidFill>
                  <a:effectLst>
                    <a:outerShdw blurRad="38100" dist="38100" dir="2700000" algn="tl">
                      <a:schemeClr val="tx1">
                        <a:alpha val="43000"/>
                      </a:schemeClr>
                    </a:outerShdw>
                  </a:effectLst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LA AGROFORESTERIA VITÍCOLA TRADICIONAL DE LOS VALLES ALTOS DEL SUR DE BOLIVIA, INSPIRACIÓN PARA LA TRANSICIÓN AGROECOLÓGICA DE LA VID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es-BO" sz="2400" dirty="0">
                <a:solidFill>
                  <a:srgbClr val="92D050"/>
                </a:solidFill>
                <a:latin typeface="Cooper Black" panose="0208090404030B020404" pitchFamily="18" charset="0"/>
                <a:ea typeface="Calibri" panose="020F050202020403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es-BO" sz="2400" dirty="0">
                <a:solidFill>
                  <a:srgbClr val="92D050"/>
                </a:solidFill>
                <a:latin typeface="Cooper Black" panose="0208090404030B0204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CF8F369C-E1F6-A786-2FCD-4EB8BE29E160}"/>
                </a:ext>
              </a:extLst>
            </p:cNvPr>
            <p:cNvSpPr txBox="1"/>
            <p:nvPr/>
          </p:nvSpPr>
          <p:spPr>
            <a:xfrm>
              <a:off x="1374302" y="8599159"/>
              <a:ext cx="9176930" cy="6141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BO" sz="2000" b="1" u="sng" dirty="0">
                  <a:solidFill>
                    <a:schemeClr val="bg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mbria" panose="02040503050406030204" pitchFamily="18" charset="0"/>
                </a:rPr>
                <a:t>OLIVA OLLER P.</a:t>
              </a:r>
              <a:r>
                <a:rPr lang="es-BO" sz="1600" b="1" dirty="0">
                  <a:solidFill>
                    <a:schemeClr val="bg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mbria" panose="02040503050406030204" pitchFamily="18" charset="0"/>
                </a:rPr>
                <a:t>, </a:t>
              </a:r>
              <a:r>
                <a:rPr lang="es-BO" sz="2000" b="1" dirty="0">
                  <a:solidFill>
                    <a:schemeClr val="bg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mbria" panose="02040503050406030204" pitchFamily="18" charset="0"/>
                </a:rPr>
                <a:t>NOTARO M., LANGER E.</a:t>
              </a:r>
              <a:r>
                <a:rPr lang="es-BO" sz="2000" b="1" baseline="300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Cambria" panose="02040503050406030204" pitchFamily="18" charset="0"/>
                </a:rPr>
                <a:t> </a:t>
              </a:r>
              <a:r>
                <a:rPr lang="es-BO" sz="2000" b="1" dirty="0">
                  <a:solidFill>
                    <a:schemeClr val="bg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mbria" panose="02040503050406030204" pitchFamily="18" charset="0"/>
                </a:rPr>
                <a:t>y GARY C</a:t>
              </a:r>
              <a:r>
                <a:rPr lang="es-BO" sz="2400" b="1" dirty="0">
                  <a:solidFill>
                    <a:schemeClr val="bg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mbria" panose="02040503050406030204" pitchFamily="18" charset="0"/>
                </a:rPr>
                <a:t>.</a:t>
              </a:r>
              <a:r>
                <a:rPr lang="es-BO" sz="2000" b="1" dirty="0">
                  <a:solidFill>
                    <a:schemeClr val="bg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mbria" panose="02040503050406030204" pitchFamily="18" charset="0"/>
                </a:rPr>
                <a:t> </a:t>
              </a:r>
              <a:endParaRPr lang="es-BO" sz="1600" b="1" dirty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endParaRPr>
            </a:p>
            <a:p>
              <a:r>
                <a:rPr lang="es-BO" sz="1400" baseline="30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 </a:t>
              </a:r>
              <a:endParaRPr lang="es-ES_tradnl" sz="4400" b="1" u="sng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458DE613-85A0-8BD8-27CF-03F48B2A47C8}"/>
              </a:ext>
            </a:extLst>
          </p:cNvPr>
          <p:cNvGrpSpPr/>
          <p:nvPr/>
        </p:nvGrpSpPr>
        <p:grpSpPr>
          <a:xfrm>
            <a:off x="8918789" y="5037626"/>
            <a:ext cx="3289881" cy="1828540"/>
            <a:chOff x="13130180" y="3835450"/>
            <a:chExt cx="2833902" cy="1410505"/>
          </a:xfrm>
        </p:grpSpPr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EB5CFCAA-1816-B06E-2AC9-8ECC3F3D727B}"/>
                </a:ext>
              </a:extLst>
            </p:cNvPr>
            <p:cNvSpPr txBox="1"/>
            <p:nvPr/>
          </p:nvSpPr>
          <p:spPr>
            <a:xfrm>
              <a:off x="13130180" y="3835450"/>
              <a:ext cx="2833358" cy="284896"/>
            </a:xfrm>
            <a:prstGeom prst="rect">
              <a:avLst/>
            </a:prstGeom>
            <a:solidFill>
              <a:srgbClr val="75F030">
                <a:alpha val="9500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s-MX" i="0" dirty="0">
                  <a:solidFill>
                    <a:schemeClr val="bg1"/>
                  </a:solidFill>
                  <a:effectLst/>
                  <a:latin typeface="Aptos Narrow" panose="020B0004020202020204" pitchFamily="34" charset="0"/>
                </a:rPr>
                <a:t>23 al 25 de </a:t>
              </a:r>
              <a:r>
                <a:rPr lang="es-MX" dirty="0">
                  <a:solidFill>
                    <a:schemeClr val="bg1"/>
                  </a:solidFill>
                  <a:latin typeface="Aptos Narrow" panose="020B0004020202020204" pitchFamily="34" charset="0"/>
                </a:rPr>
                <a:t>O</a:t>
              </a:r>
              <a:r>
                <a:rPr lang="es-MX" i="0" dirty="0">
                  <a:solidFill>
                    <a:schemeClr val="bg1"/>
                  </a:solidFill>
                  <a:effectLst/>
                  <a:latin typeface="Aptos Narrow" panose="020B0004020202020204" pitchFamily="34" charset="0"/>
                </a:rPr>
                <a:t>ctubre</a:t>
              </a:r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82D5EFA5-5BA8-42BE-83DE-4A9131F80C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30724" y="4130213"/>
              <a:ext cx="2833358" cy="1115742"/>
            </a:xfrm>
            <a:prstGeom prst="rect">
              <a:avLst/>
            </a:prstGeom>
            <a:solidFill>
              <a:schemeClr val="accent6">
                <a:lumMod val="50000"/>
                <a:alpha val="73000"/>
              </a:schemeClr>
            </a:solidFill>
          </p:spPr>
        </p:pic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36CB0363-BEB4-ACE6-BD6E-708999766EB7}"/>
              </a:ext>
            </a:extLst>
          </p:cNvPr>
          <p:cNvGrpSpPr/>
          <p:nvPr/>
        </p:nvGrpSpPr>
        <p:grpSpPr>
          <a:xfrm>
            <a:off x="0" y="4546541"/>
            <a:ext cx="7107988" cy="1039537"/>
            <a:chOff x="4509889" y="5803214"/>
            <a:chExt cx="7666069" cy="1026115"/>
          </a:xfrm>
          <a:solidFill>
            <a:schemeClr val="bg1">
              <a:alpha val="93000"/>
            </a:schemeClr>
          </a:solidFill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165C4892-3145-EDBC-505C-566DF3D41D69}"/>
                </a:ext>
              </a:extLst>
            </p:cNvPr>
            <p:cNvSpPr/>
            <p:nvPr/>
          </p:nvSpPr>
          <p:spPr>
            <a:xfrm>
              <a:off x="4509889" y="5803214"/>
              <a:ext cx="7666069" cy="102611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MX" sz="28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 </a:t>
              </a:r>
              <a:endParaRPr lang="es-BO" sz="28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es-BO" sz="2400" dirty="0">
                <a:solidFill>
                  <a:srgbClr val="92D050"/>
                </a:solidFill>
                <a:latin typeface="Cooper Black" panose="0208090404030B020404" pitchFamily="18" charset="0"/>
                <a:ea typeface="Calibri" panose="020F0502020204030204" pitchFamily="34" charset="0"/>
              </a:endParaRPr>
            </a:p>
          </p:txBody>
        </p:sp>
        <p:pic>
          <p:nvPicPr>
            <p:cNvPr id="15" name="Picture 2" descr="Idepro IDF - Desarrollo Empresarial">
              <a:extLst>
                <a:ext uri="{FF2B5EF4-FFF2-40B4-BE49-F238E27FC236}">
                  <a16:creationId xmlns:a16="http://schemas.microsoft.com/office/drawing/2014/main" id="{6938BFA8-7A2E-B701-84A6-70AB55774E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6141" y="6081650"/>
              <a:ext cx="1607360" cy="583485"/>
            </a:xfrm>
            <a:prstGeom prst="rect">
              <a:avLst/>
            </a:prstGeom>
            <a:grpFill/>
          </p:spPr>
        </p:pic>
        <p:pic>
          <p:nvPicPr>
            <p:cNvPr id="16" name="Picture 10" descr="Logo INRAE">
              <a:extLst>
                <a:ext uri="{FF2B5EF4-FFF2-40B4-BE49-F238E27FC236}">
                  <a16:creationId xmlns:a16="http://schemas.microsoft.com/office/drawing/2014/main" id="{B8BF7FC9-E77E-A06A-5DBA-2BB2B80D84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4944" y="6045750"/>
              <a:ext cx="1983036" cy="717192"/>
            </a:xfrm>
            <a:prstGeom prst="rect">
              <a:avLst/>
            </a:prstGeom>
            <a:grpFill/>
          </p:spPr>
        </p:pic>
        <p:pic>
          <p:nvPicPr>
            <p:cNvPr id="18" name="Picture 14" descr="https://thumbor.forbes.com/thumbor/fit-in/200x200/filters%3Aformat%28jpg%29/https%3A%2F%2Fspecials-images.forbesimg.com%2Fimageserve%2F5776d3c731358e0aa22dc9d6%2F0x0.jpg%3Fbackground%3D000000%26cropX1%3D0%26cropX2%3D416%26cropY1%3D0%26cropY2%3D416">
              <a:extLst>
                <a:ext uri="{FF2B5EF4-FFF2-40B4-BE49-F238E27FC236}">
                  <a16:creationId xmlns:a16="http://schemas.microsoft.com/office/drawing/2014/main" id="{D639D2B0-E5D1-6B0F-D5D6-B80BE07707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1738" y="5880900"/>
              <a:ext cx="1112871" cy="943022"/>
            </a:xfrm>
            <a:prstGeom prst="rect">
              <a:avLst/>
            </a:prstGeom>
            <a:grpFill/>
          </p:spPr>
        </p:pic>
        <p:pic>
          <p:nvPicPr>
            <p:cNvPr id="21" name="Picture 16" descr="Rodeo, comunidad modelo en producción ecológica – Bolivia Agraria">
              <a:extLst>
                <a:ext uri="{FF2B5EF4-FFF2-40B4-BE49-F238E27FC236}">
                  <a16:creationId xmlns:a16="http://schemas.microsoft.com/office/drawing/2014/main" id="{33707372-AC45-5C71-9CF1-66B3C98C1D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5474" y="5914599"/>
              <a:ext cx="639216" cy="835429"/>
            </a:xfrm>
            <a:prstGeom prst="rect">
              <a:avLst/>
            </a:prstGeom>
            <a:grpFill/>
          </p:spPr>
        </p:pic>
        <p:pic>
          <p:nvPicPr>
            <p:cNvPr id="22" name="Picture 2" descr="Convenio de colaboración entre ATIBT y la división para la madera tropical  de CIRAD - Madera sostenible es un periódico digital para la industria  española de la madera y el mueble">
              <a:extLst>
                <a:ext uri="{FF2B5EF4-FFF2-40B4-BE49-F238E27FC236}">
                  <a16:creationId xmlns:a16="http://schemas.microsoft.com/office/drawing/2014/main" id="{6896F1A5-9333-44B5-1DD1-2F152608E0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2743" y="5980532"/>
              <a:ext cx="1579629" cy="782410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935818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E471D"/>
            </a:gs>
            <a:gs pos="2000">
              <a:srgbClr val="04823D"/>
            </a:gs>
            <a:gs pos="16000">
              <a:schemeClr val="tx1">
                <a:lumMod val="95000"/>
                <a:lumOff val="5000"/>
              </a:schemeClr>
            </a:gs>
            <a:gs pos="0">
              <a:srgbClr val="00B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CB96B59B-DA94-4ACD-B773-6FF7A133CD87}"/>
              </a:ext>
            </a:extLst>
          </p:cNvPr>
          <p:cNvSpPr txBox="1"/>
          <p:nvPr/>
        </p:nvSpPr>
        <p:spPr>
          <a:xfrm>
            <a:off x="385011" y="110835"/>
            <a:ext cx="113096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E</a:t>
            </a:r>
            <a:r>
              <a:rPr lang="es-BO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STRUCTURA DE LOS VIÑEDOS AGROFORESTALES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5AF0A54-931A-4553-BBD5-CC2654A874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562"/>
            <a:ext cx="12192000" cy="4940640"/>
          </a:xfrm>
          <a:prstGeom prst="rect">
            <a:avLst/>
          </a:prstGeom>
        </p:spPr>
      </p:pic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9D9A4F4B-009F-5566-1B49-A95405179B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474335"/>
              </p:ext>
            </p:extLst>
          </p:nvPr>
        </p:nvGraphicFramePr>
        <p:xfrm>
          <a:off x="0" y="5823792"/>
          <a:ext cx="12192000" cy="10151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9032">
                  <a:extLst>
                    <a:ext uri="{9D8B030D-6E8A-4147-A177-3AD203B41FA5}">
                      <a16:colId xmlns:a16="http://schemas.microsoft.com/office/drawing/2014/main" val="3517450667"/>
                    </a:ext>
                  </a:extLst>
                </a:gridCol>
                <a:gridCol w="3801979">
                  <a:extLst>
                    <a:ext uri="{9D8B030D-6E8A-4147-A177-3AD203B41FA5}">
                      <a16:colId xmlns:a16="http://schemas.microsoft.com/office/drawing/2014/main" val="1461289897"/>
                    </a:ext>
                  </a:extLst>
                </a:gridCol>
                <a:gridCol w="2662989">
                  <a:extLst>
                    <a:ext uri="{9D8B030D-6E8A-4147-A177-3AD203B41FA5}">
                      <a16:colId xmlns:a16="http://schemas.microsoft.com/office/drawing/2014/main" val="724214719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94386715"/>
                    </a:ext>
                  </a:extLst>
                </a:gridCol>
              </a:tblGrid>
              <a:tr h="507579">
                <a:tc>
                  <a:txBody>
                    <a:bodyPr/>
                    <a:lstStyle/>
                    <a:p>
                      <a:pPr algn="ctr"/>
                      <a:r>
                        <a:rPr lang="es-BO" sz="2400" i="0" u="none" strike="noStrike" kern="1200" dirty="0" err="1">
                          <a:ln w="9525" cap="flat" cmpd="sng" algn="ctr">
                            <a:noFill/>
                            <a:prstDash val="solid"/>
                            <a:round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N°</a:t>
                      </a:r>
                      <a:r>
                        <a:rPr lang="es-BO" sz="2400" i="0" u="none" strike="noStrike" kern="1200" dirty="0">
                          <a:ln w="9525" cap="flat" cmpd="sng" algn="ctr">
                            <a:noFill/>
                            <a:prstDash val="solid"/>
                            <a:round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Arboles /Ha</a:t>
                      </a:r>
                      <a:endParaRPr lang="es-BO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i="0" u="none" strike="noStrike" kern="1200" dirty="0">
                          <a:ln w="9525" cap="flat" cmpd="sng" algn="ctr">
                            <a:noFill/>
                            <a:prstDash val="solid"/>
                            <a:round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Viñedos en árboles</a:t>
                      </a:r>
                      <a:endParaRPr lang="es-BO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2400" i="0" u="none" strike="noStrike" kern="1200" dirty="0">
                          <a:ln w="9525" cap="flat" cmpd="sng" algn="ctr">
                            <a:noFill/>
                            <a:prstDash val="solid"/>
                            <a:round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Viñedos/árbol</a:t>
                      </a:r>
                      <a:endParaRPr lang="es-BO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2400" dirty="0">
                          <a:ln w="9525" cap="flat" cmpd="sng" algn="ctr">
                            <a:noFill/>
                            <a:prstDash val="solid"/>
                            <a:round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Viñas Bajas</a:t>
                      </a:r>
                      <a:endParaRPr lang="es-BO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930059"/>
                  </a:ext>
                </a:extLst>
              </a:tr>
              <a:tr h="507579">
                <a:tc>
                  <a:txBody>
                    <a:bodyPr/>
                    <a:lstStyle/>
                    <a:p>
                      <a:pPr algn="ctr"/>
                      <a:r>
                        <a:rPr lang="es-MX" sz="2400" i="0" u="none" strike="noStrike" kern="1200" dirty="0">
                          <a:ln w="9525" cap="flat" cmpd="sng" algn="ctr">
                            <a:noFill/>
                            <a:prstDash val="solid"/>
                            <a:round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543 (</a:t>
                      </a:r>
                      <a:r>
                        <a:rPr lang="es-BO" sz="2400" i="0" u="none" strike="noStrike" kern="1200" dirty="0">
                          <a:ln w="9525" cap="flat" cmpd="sng" algn="ctr">
                            <a:noFill/>
                            <a:prstDash val="solid"/>
                            <a:round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 71,5)</a:t>
                      </a:r>
                      <a:endParaRPr lang="es-BO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400" i="0" u="none" strike="noStrike" kern="1200" dirty="0">
                          <a:ln w="9525" cap="flat" cmpd="sng" algn="ctr">
                            <a:noFill/>
                            <a:prstDash val="solid"/>
                            <a:round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1079,6 </a:t>
                      </a:r>
                      <a:r>
                        <a:rPr lang="es-BO" sz="2400" i="0" u="none" strike="noStrike" kern="1200" dirty="0">
                          <a:ln w="9525" cap="flat" cmpd="sng" algn="ctr">
                            <a:noFill/>
                            <a:prstDash val="solid"/>
                            <a:round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(± 274,1)</a:t>
                      </a:r>
                      <a:endParaRPr lang="es-BO" sz="240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400" i="0" u="none" strike="noStrike" kern="1200" dirty="0">
                          <a:ln w="9525" cap="flat" cmpd="sng" algn="ctr">
                            <a:noFill/>
                            <a:prstDash val="solid"/>
                            <a:round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 </a:t>
                      </a:r>
                      <a:r>
                        <a:rPr lang="es-BO" sz="2400" i="0" u="none" strike="noStrike" kern="1200" dirty="0">
                          <a:ln w="9525" cap="flat" cmpd="sng" algn="ctr">
                            <a:noFill/>
                            <a:prstDash val="solid"/>
                            <a:round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(± 7,9)</a:t>
                      </a:r>
                      <a:endParaRPr lang="es-BO" sz="2400" kern="1200" dirty="0">
                        <a:ln w="9525" cap="flat" cmpd="sng" algn="ctr">
                          <a:noFill/>
                          <a:prstDash val="solid"/>
                          <a:round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BO" sz="2400" i="0" u="none" strike="noStrike" kern="1200" dirty="0">
                          <a:ln w="9525" cap="flat" cmpd="sng" algn="ctr">
                            <a:noFill/>
                            <a:prstDash val="solid"/>
                            <a:round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2400" i="0" u="none" strike="noStrike" kern="1200" dirty="0">
                          <a:ln w="9525" cap="flat" cmpd="sng" algn="ctr">
                            <a:noFill/>
                            <a:prstDash val="solid"/>
                            <a:round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4093 </a:t>
                      </a:r>
                      <a:r>
                        <a:rPr lang="es-BO" sz="2400" i="0" u="none" strike="noStrike" kern="1200" dirty="0">
                          <a:ln w="9525" cap="flat" cmpd="sng" algn="ctr">
                            <a:noFill/>
                            <a:prstDash val="solid"/>
                            <a:round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(± 2776,6)</a:t>
                      </a:r>
                      <a:endParaRPr lang="es-BO" sz="1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9367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7977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E471D"/>
            </a:gs>
            <a:gs pos="26000">
              <a:srgbClr val="04823D"/>
            </a:gs>
            <a:gs pos="89000">
              <a:schemeClr val="tx1">
                <a:lumMod val="95000"/>
                <a:lumOff val="5000"/>
              </a:schemeClr>
            </a:gs>
            <a:gs pos="0">
              <a:srgbClr val="00B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2.jpg">
            <a:extLst>
              <a:ext uri="{FF2B5EF4-FFF2-40B4-BE49-F238E27FC236}">
                <a16:creationId xmlns:a16="http://schemas.microsoft.com/office/drawing/2014/main" id="{61572EF1-566F-4013-A666-4BF144907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0"/>
          <a:stretch>
            <a:fillRect/>
          </a:stretch>
        </p:blipFill>
        <p:spPr bwMode="auto">
          <a:xfrm>
            <a:off x="2310064" y="921539"/>
            <a:ext cx="7571872" cy="567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1.png">
            <a:extLst>
              <a:ext uri="{FF2B5EF4-FFF2-40B4-BE49-F238E27FC236}">
                <a16:creationId xmlns:a16="http://schemas.microsoft.com/office/drawing/2014/main" id="{FE36AD50-043B-12CA-CC3C-11138E80238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428" r="33777" b="-21428"/>
          <a:stretch>
            <a:fillRect/>
          </a:stretch>
        </p:blipFill>
        <p:spPr>
          <a:xfrm>
            <a:off x="3911885" y="6257300"/>
            <a:ext cx="4487880" cy="515753"/>
          </a:xfrm>
          <a:prstGeom prst="rect">
            <a:avLst/>
          </a:prstGeom>
          <a:ln/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9848EF2-0E92-23AD-FAAA-563C56EAC1C2}"/>
              </a:ext>
            </a:extLst>
          </p:cNvPr>
          <p:cNvSpPr txBox="1"/>
          <p:nvPr/>
        </p:nvSpPr>
        <p:spPr>
          <a:xfrm>
            <a:off x="-1491916" y="110835"/>
            <a:ext cx="149672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E</a:t>
            </a:r>
            <a:r>
              <a:rPr lang="es-BO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STRUCTURA DE LOS VIÑEDOS AGROFORESTALES</a:t>
            </a:r>
          </a:p>
        </p:txBody>
      </p:sp>
    </p:spTree>
    <p:extLst>
      <p:ext uri="{BB962C8B-B14F-4D97-AF65-F5344CB8AC3E}">
        <p14:creationId xmlns:p14="http://schemas.microsoft.com/office/powerpoint/2010/main" val="1933865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E471D"/>
            </a:gs>
            <a:gs pos="26000">
              <a:srgbClr val="04823D"/>
            </a:gs>
            <a:gs pos="89000">
              <a:schemeClr val="tx1">
                <a:lumMod val="95000"/>
                <a:lumOff val="5000"/>
              </a:schemeClr>
            </a:gs>
            <a:gs pos="0">
              <a:srgbClr val="00B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F8C1D9F-0302-97CD-E828-C1D25C7EA30F}"/>
              </a:ext>
            </a:extLst>
          </p:cNvPr>
          <p:cNvSpPr txBox="1"/>
          <p:nvPr/>
        </p:nvSpPr>
        <p:spPr>
          <a:xfrm>
            <a:off x="6894576" y="2274838"/>
            <a:ext cx="512025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BO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Los árboles nativos:</a:t>
            </a:r>
          </a:p>
          <a:p>
            <a:endParaRPr lang="es-BO" sz="2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BO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</a:t>
            </a:r>
            <a:r>
              <a:rPr lang="es-BO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olle </a:t>
            </a:r>
            <a:r>
              <a:rPr lang="es-BO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BO" sz="24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Schinus</a:t>
            </a:r>
            <a:r>
              <a:rPr lang="es-BO" sz="24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molle</a:t>
            </a:r>
            <a:r>
              <a:rPr lang="es-BO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) </a:t>
            </a:r>
            <a:endParaRPr lang="es-BO" sz="2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BO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</a:t>
            </a:r>
            <a:r>
              <a:rPr lang="es-BO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hañar </a:t>
            </a:r>
            <a:r>
              <a:rPr lang="es-BO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BO" sz="24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Geoffroea</a:t>
            </a:r>
            <a:r>
              <a:rPr lang="es-BO" sz="24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BO" sz="24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decorticans</a:t>
            </a:r>
            <a:r>
              <a:rPr lang="es-BO" sz="2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BO" sz="2800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En menor otras especies</a:t>
            </a:r>
            <a:endParaRPr lang="es-BO" sz="2800" dirty="0">
              <a:solidFill>
                <a:schemeClr val="bg1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D08E4D8-C21F-3CD2-A2CD-5150AEDCD2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6" y="835578"/>
            <a:ext cx="6607682" cy="540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05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E471D"/>
            </a:gs>
            <a:gs pos="26000">
              <a:srgbClr val="04823D"/>
            </a:gs>
            <a:gs pos="88000">
              <a:schemeClr val="tx1">
                <a:lumMod val="95000"/>
                <a:lumOff val="5000"/>
              </a:schemeClr>
            </a:gs>
            <a:gs pos="0">
              <a:srgbClr val="00B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94DB5A0-1AF2-8EBF-7484-D66725133A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" y="0"/>
            <a:ext cx="5512258" cy="356206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" y="3562066"/>
            <a:ext cx="5512259" cy="3295934"/>
          </a:xfrm>
          <a:prstGeom prst="rect">
            <a:avLst/>
          </a:prstGeom>
        </p:spPr>
      </p:pic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00000000-0008-0000-0200-000009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3136999"/>
              </p:ext>
            </p:extLst>
          </p:nvPr>
        </p:nvGraphicFramePr>
        <p:xfrm>
          <a:off x="5539354" y="779092"/>
          <a:ext cx="6611300" cy="60789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1B431E36-76F0-1C32-341A-E29D12EC19AC}"/>
              </a:ext>
            </a:extLst>
          </p:cNvPr>
          <p:cNvSpPr txBox="1"/>
          <p:nvPr/>
        </p:nvSpPr>
        <p:spPr>
          <a:xfrm>
            <a:off x="6550926" y="194317"/>
            <a:ext cx="51574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TECNICAS DE CULTIVO </a:t>
            </a:r>
            <a:endParaRPr lang="es-BO" sz="3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8644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E471D"/>
            </a:gs>
            <a:gs pos="26000">
              <a:srgbClr val="04823D"/>
            </a:gs>
            <a:gs pos="89000">
              <a:schemeClr val="tx1">
                <a:lumMod val="95000"/>
                <a:lumOff val="5000"/>
              </a:schemeClr>
            </a:gs>
            <a:gs pos="0">
              <a:srgbClr val="00B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">
            <a:extLst>
              <a:ext uri="{FF2B5EF4-FFF2-40B4-BE49-F238E27FC236}">
                <a16:creationId xmlns:a16="http://schemas.microsoft.com/office/drawing/2014/main" id="{730CE07E-8AC7-4A00-A727-A344EF009051}"/>
              </a:ext>
            </a:extLst>
          </p:cNvPr>
          <p:cNvGrpSpPr/>
          <p:nvPr/>
        </p:nvGrpSpPr>
        <p:grpSpPr>
          <a:xfrm>
            <a:off x="0" y="140082"/>
            <a:ext cx="12192000" cy="5122375"/>
            <a:chOff x="-820514" y="312539"/>
            <a:chExt cx="15201988" cy="7251924"/>
          </a:xfrm>
        </p:grpSpPr>
        <p:pic>
          <p:nvPicPr>
            <p:cNvPr id="9" name="Imagen" descr="Imagen">
              <a:extLst>
                <a:ext uri="{FF2B5EF4-FFF2-40B4-BE49-F238E27FC236}">
                  <a16:creationId xmlns:a16="http://schemas.microsoft.com/office/drawing/2014/main" id="{9F8E0338-57D7-4972-8523-88D317B12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493" t="2193" r="1493" b="2193"/>
            <a:stretch>
              <a:fillRect/>
            </a:stretch>
          </p:blipFill>
          <p:spPr>
            <a:xfrm>
              <a:off x="7706083" y="1799111"/>
              <a:ext cx="6236251" cy="54778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" name="Vischoqueña…">
              <a:extLst>
                <a:ext uri="{FF2B5EF4-FFF2-40B4-BE49-F238E27FC236}">
                  <a16:creationId xmlns:a16="http://schemas.microsoft.com/office/drawing/2014/main" id="{ED121288-C070-4D26-8912-8C5D6379ED61}"/>
                </a:ext>
              </a:extLst>
            </p:cNvPr>
            <p:cNvSpPr txBox="1"/>
            <p:nvPr/>
          </p:nvSpPr>
          <p:spPr>
            <a:xfrm>
              <a:off x="10406470" y="6809198"/>
              <a:ext cx="1570181" cy="755265"/>
            </a:xfrm>
            <a:prstGeom prst="rect">
              <a:avLst/>
            </a:prstGeom>
            <a:solidFill>
              <a:srgbClr val="00B05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>
                <a:defRPr sz="1700">
                  <a:solidFill>
                    <a:srgbClr val="31D710"/>
                  </a:solidFill>
                </a:defRPr>
              </a:pPr>
              <a:r>
                <a:rPr sz="1400" b="1" dirty="0" err="1">
                  <a:solidFill>
                    <a:schemeClr val="bg1"/>
                  </a:solidFill>
                </a:rPr>
                <a:t>Vischoqueña</a:t>
              </a:r>
              <a:endParaRPr sz="1400" b="1" dirty="0">
                <a:solidFill>
                  <a:schemeClr val="bg1"/>
                </a:solidFill>
              </a:endParaRPr>
            </a:p>
            <a:p>
              <a:pPr algn="ctr">
                <a:defRPr sz="1700">
                  <a:solidFill>
                    <a:srgbClr val="31D710"/>
                  </a:solidFill>
                </a:defRPr>
              </a:pPr>
              <a:r>
                <a:rPr sz="1400" b="1" dirty="0" err="1">
                  <a:solidFill>
                    <a:schemeClr val="bg1"/>
                  </a:solidFill>
                </a:rPr>
                <a:t>Borgoña</a:t>
              </a:r>
              <a:endParaRPr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Albilla">
              <a:extLst>
                <a:ext uri="{FF2B5EF4-FFF2-40B4-BE49-F238E27FC236}">
                  <a16:creationId xmlns:a16="http://schemas.microsoft.com/office/drawing/2014/main" id="{B40315F0-0340-4B11-B822-8A589E61F8C8}"/>
                </a:ext>
              </a:extLst>
            </p:cNvPr>
            <p:cNvSpPr txBox="1"/>
            <p:nvPr/>
          </p:nvSpPr>
          <p:spPr>
            <a:xfrm>
              <a:off x="10416495" y="2408182"/>
              <a:ext cx="835480" cy="515613"/>
            </a:xfrm>
            <a:prstGeom prst="rect">
              <a:avLst/>
            </a:prstGeom>
            <a:solidFill>
              <a:srgbClr val="00B05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700">
                  <a:solidFill>
                    <a:srgbClr val="31D710"/>
                  </a:solidFill>
                </a:defRPr>
              </a:lvl1pPr>
            </a:lstStyle>
            <a:p>
              <a:r>
                <a:rPr b="1" dirty="0" err="1">
                  <a:solidFill>
                    <a:schemeClr val="bg1"/>
                  </a:solidFill>
                </a:rPr>
                <a:t>Albilla</a:t>
              </a:r>
              <a:endParaRPr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Parentesco entre variedades patrimoniales y criollas sudamericanas">
              <a:extLst>
                <a:ext uri="{FF2B5EF4-FFF2-40B4-BE49-F238E27FC236}">
                  <a16:creationId xmlns:a16="http://schemas.microsoft.com/office/drawing/2014/main" id="{472D579A-51ED-4423-AB73-455B16C8C721}"/>
                </a:ext>
              </a:extLst>
            </p:cNvPr>
            <p:cNvSpPr txBox="1"/>
            <p:nvPr/>
          </p:nvSpPr>
          <p:spPr>
            <a:xfrm>
              <a:off x="-820514" y="312539"/>
              <a:ext cx="15201988" cy="8424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000"/>
              </a:lvl1pPr>
            </a:lstStyle>
            <a:p>
              <a:pPr algn="ctr"/>
              <a:r>
                <a:rPr lang="es-MX" sz="3200" b="1" dirty="0">
                  <a:solidFill>
                    <a:schemeClr val="bg1"/>
                  </a:solidFill>
                  <a:latin typeface="Arial "/>
                </a:rPr>
                <a:t>VARIEDADES UNICAS: CARACTERIZACIÓN GENETICA </a:t>
              </a:r>
              <a:endParaRPr sz="3200" b="1" dirty="0">
                <a:solidFill>
                  <a:schemeClr val="bg1"/>
                </a:solidFill>
                <a:latin typeface="Arial "/>
              </a:endParaRPr>
            </a:p>
          </p:txBody>
        </p:sp>
        <p:sp>
          <p:nvSpPr>
            <p:cNvPr id="17" name="Óvalo">
              <a:extLst>
                <a:ext uri="{FF2B5EF4-FFF2-40B4-BE49-F238E27FC236}">
                  <a16:creationId xmlns:a16="http://schemas.microsoft.com/office/drawing/2014/main" id="{E8D00E84-A2E0-4DD2-9823-BF9E14398A06}"/>
                </a:ext>
              </a:extLst>
            </p:cNvPr>
            <p:cNvSpPr/>
            <p:nvPr/>
          </p:nvSpPr>
          <p:spPr>
            <a:xfrm>
              <a:off x="11385255" y="2517475"/>
              <a:ext cx="1819475" cy="535049"/>
            </a:xfrm>
            <a:prstGeom prst="ellipse">
              <a:avLst/>
            </a:prstGeom>
            <a:noFill/>
            <a:ln w="25400" cap="flat">
              <a:solidFill>
                <a:srgbClr val="31D71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9" name="Línea">
              <a:extLst>
                <a:ext uri="{FF2B5EF4-FFF2-40B4-BE49-F238E27FC236}">
                  <a16:creationId xmlns:a16="http://schemas.microsoft.com/office/drawing/2014/main" id="{719353EB-A956-49FF-BFED-82AE58E37E4B}"/>
                </a:ext>
              </a:extLst>
            </p:cNvPr>
            <p:cNvSpPr/>
            <p:nvPr/>
          </p:nvSpPr>
          <p:spPr>
            <a:xfrm flipH="1" flipV="1">
              <a:off x="11273374" y="2463350"/>
              <a:ext cx="1243503" cy="27999"/>
            </a:xfrm>
            <a:prstGeom prst="line">
              <a:avLst/>
            </a:prstGeom>
            <a:noFill/>
            <a:ln w="25400" cap="flat">
              <a:solidFill>
                <a:srgbClr val="31D71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>
                <a:solidFill>
                  <a:schemeClr val="bg1"/>
                </a:solidFill>
              </a:endParaRP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46C27D82-2EA6-380A-C5A1-47E762F78C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45" y="915578"/>
            <a:ext cx="3092963" cy="405729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D13300D-5074-7D81-F404-2036316087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0469" y="1318764"/>
            <a:ext cx="4051906" cy="31767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1EE487A-A8BD-CD25-2F48-3CF93BEFD10C}"/>
              </a:ext>
            </a:extLst>
          </p:cNvPr>
          <p:cNvSpPr txBox="1"/>
          <p:nvPr/>
        </p:nvSpPr>
        <p:spPr>
          <a:xfrm>
            <a:off x="155836" y="4518973"/>
            <a:ext cx="3144125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i="0" dirty="0">
                <a:solidFill>
                  <a:schemeClr val="bg1"/>
                </a:solidFill>
                <a:effectLst/>
                <a:latin typeface="system-ui"/>
              </a:rPr>
              <a:t>A. </a:t>
            </a:r>
            <a:r>
              <a:rPr lang="es-MX" sz="2000" dirty="0">
                <a:solidFill>
                  <a:schemeClr val="bg1"/>
                </a:solidFill>
                <a:latin typeface="system-ui"/>
              </a:rPr>
              <a:t>Variedad Negra Criolla </a:t>
            </a:r>
            <a:endParaRPr lang="es-BO" sz="2000" i="0" dirty="0">
              <a:solidFill>
                <a:schemeClr val="bg1"/>
              </a:solidFill>
              <a:effectLst/>
              <a:latin typeface="system-ui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C2EF09B-7767-9388-EF95-CAE3BF5CFDE5}"/>
              </a:ext>
            </a:extLst>
          </p:cNvPr>
          <p:cNvSpPr txBox="1"/>
          <p:nvPr/>
        </p:nvSpPr>
        <p:spPr>
          <a:xfrm>
            <a:off x="3554938" y="4501335"/>
            <a:ext cx="2947002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s-BO" sz="2000" i="0" dirty="0">
                <a:solidFill>
                  <a:schemeClr val="bg1"/>
                </a:solidFill>
                <a:effectLst/>
                <a:latin typeface="system-ui"/>
              </a:rPr>
              <a:t>B. </a:t>
            </a:r>
            <a:r>
              <a:rPr lang="es-MX" sz="2000" dirty="0">
                <a:solidFill>
                  <a:schemeClr val="bg1"/>
                </a:solidFill>
                <a:latin typeface="system-ui"/>
              </a:rPr>
              <a:t> Variedad  Vischoqueña </a:t>
            </a:r>
            <a:endParaRPr lang="es-MX" sz="2000" i="0" dirty="0">
              <a:solidFill>
                <a:schemeClr val="bg1"/>
              </a:solidFill>
              <a:effectLst/>
              <a:latin typeface="system-ui"/>
            </a:endParaRPr>
          </a:p>
        </p:txBody>
      </p:sp>
      <p:sp>
        <p:nvSpPr>
          <p:cNvPr id="8" name="Adaptado desde Aliquó et al. 2017, Identity and parentage of South American cultivars,  https://doi.org/10.1111/ajgw.12282">
            <a:extLst>
              <a:ext uri="{FF2B5EF4-FFF2-40B4-BE49-F238E27FC236}">
                <a16:creationId xmlns:a16="http://schemas.microsoft.com/office/drawing/2014/main" id="{62B30237-885D-484D-B951-0100AA3D41D6}"/>
              </a:ext>
            </a:extLst>
          </p:cNvPr>
          <p:cNvSpPr txBox="1"/>
          <p:nvPr/>
        </p:nvSpPr>
        <p:spPr>
          <a:xfrm>
            <a:off x="6681451" y="811886"/>
            <a:ext cx="5510549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sz="1700"/>
            </a:lvl1pPr>
          </a:lstStyle>
          <a:p>
            <a:r>
              <a:rPr lang="es-MX" sz="1800" b="1" dirty="0">
                <a:solidFill>
                  <a:schemeClr val="bg1"/>
                </a:solidFill>
              </a:rPr>
              <a:t>Fuente: Mejía et al. 2020 a</a:t>
            </a:r>
            <a:r>
              <a:rPr sz="1800" b="1" dirty="0" err="1">
                <a:solidFill>
                  <a:schemeClr val="bg1"/>
                </a:solidFill>
              </a:rPr>
              <a:t>daptado</a:t>
            </a:r>
            <a:r>
              <a:rPr sz="1800" b="1" dirty="0">
                <a:solidFill>
                  <a:schemeClr val="bg1"/>
                </a:solidFill>
              </a:rPr>
              <a:t> de </a:t>
            </a:r>
            <a:r>
              <a:rPr sz="1800" b="1" dirty="0" err="1">
                <a:solidFill>
                  <a:schemeClr val="bg1"/>
                </a:solidFill>
              </a:rPr>
              <a:t>Aliquó</a:t>
            </a:r>
            <a:r>
              <a:rPr sz="1800" b="1" dirty="0">
                <a:solidFill>
                  <a:schemeClr val="bg1"/>
                </a:solidFill>
              </a:rPr>
              <a:t> et al.</a:t>
            </a:r>
            <a:r>
              <a:rPr lang="es-MX" sz="1800" b="1" dirty="0">
                <a:solidFill>
                  <a:schemeClr val="bg1"/>
                </a:solidFill>
              </a:rPr>
              <a:t> </a:t>
            </a:r>
            <a:r>
              <a:rPr sz="1800" b="1" dirty="0">
                <a:solidFill>
                  <a:schemeClr val="bg1"/>
                </a:solidFill>
              </a:rPr>
              <a:t>2017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C00494AD-852B-661F-649B-66D0106B007B}"/>
              </a:ext>
            </a:extLst>
          </p:cNvPr>
          <p:cNvSpPr/>
          <p:nvPr/>
        </p:nvSpPr>
        <p:spPr>
          <a:xfrm>
            <a:off x="220445" y="5351103"/>
            <a:ext cx="75975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chemeClr val="bg1"/>
                </a:solidFill>
                <a:latin typeface="Arial Narrow" panose="020B0606020202030204" pitchFamily="34" charset="0"/>
              </a:rPr>
              <a:t>Oportunidad de ofrecer productos enológicos exclusivos.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chemeClr val="bg1"/>
                </a:solidFill>
                <a:latin typeface="Arial Narrow" panose="020B0606020202030204" pitchFamily="34" charset="0"/>
              </a:rPr>
              <a:t>Fortalece y revaloriza el Territorio.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Impacta Turismo local y  gastronomía nacional</a:t>
            </a:r>
            <a:endParaRPr lang="es-BO" sz="24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041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E471D"/>
            </a:gs>
            <a:gs pos="26000">
              <a:srgbClr val="04823D"/>
            </a:gs>
            <a:gs pos="89000">
              <a:schemeClr val="tx1">
                <a:lumMod val="95000"/>
                <a:lumOff val="5000"/>
              </a:schemeClr>
            </a:gs>
            <a:gs pos="0">
              <a:srgbClr val="00B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22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5727032" y="138833"/>
            <a:ext cx="6096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BO" sz="3600" b="1" dirty="0">
                <a:solidFill>
                  <a:schemeClr val="bg1"/>
                </a:solidFill>
                <a:latin typeface="Arial Narrow" panose="020B0606020202030204" pitchFamily="34" charset="0"/>
              </a:rPr>
              <a:t>Ventajas de los árboles </a:t>
            </a:r>
            <a:endParaRPr lang="es-BO" sz="36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es-BO" sz="3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EBC694D5-DA6B-B088-5A85-BE2B375DBB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0084090"/>
              </p:ext>
            </p:extLst>
          </p:nvPr>
        </p:nvGraphicFramePr>
        <p:xfrm>
          <a:off x="5008728" y="996286"/>
          <a:ext cx="7183272" cy="5581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320998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7000">
              <a:srgbClr val="2E471D"/>
            </a:gs>
            <a:gs pos="100000">
              <a:schemeClr val="accent1">
                <a:lumMod val="45000"/>
                <a:lumOff val="55000"/>
              </a:schemeClr>
            </a:gs>
            <a:gs pos="30000">
              <a:schemeClr val="bg2">
                <a:lumMod val="1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1402307" y="3007625"/>
            <a:ext cx="9414681" cy="1143000"/>
          </a:xfrm>
        </p:spPr>
        <p:txBody>
          <a:bodyPr>
            <a:noAutofit/>
          </a:bodyPr>
          <a:lstStyle/>
          <a:p>
            <a:pPr lvl="0" algn="ctr"/>
            <a:r>
              <a:rPr lang="es-MX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SUSTENTABILIDAD</a:t>
            </a:r>
            <a:br>
              <a:rPr lang="es-MX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endParaRPr lang="es-MX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56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E471D"/>
            </a:gs>
            <a:gs pos="26000">
              <a:srgbClr val="04823D"/>
            </a:gs>
            <a:gs pos="18000">
              <a:schemeClr val="tx1">
                <a:lumMod val="95000"/>
                <a:lumOff val="5000"/>
              </a:schemeClr>
            </a:gs>
            <a:gs pos="0">
              <a:srgbClr val="00B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804338BF-D0EA-4E5F-A669-FB20F72F0188}"/>
              </a:ext>
            </a:extLst>
          </p:cNvPr>
          <p:cNvSpPr/>
          <p:nvPr/>
        </p:nvSpPr>
        <p:spPr>
          <a:xfrm>
            <a:off x="4147869" y="284410"/>
            <a:ext cx="33035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MX" sz="4400" b="1" dirty="0">
                <a:solidFill>
                  <a:srgbClr val="FFC000"/>
                </a:solidFill>
                <a:latin typeface="Arial Narrow" panose="020B0606020202030204" pitchFamily="34" charset="0"/>
                <a:cs typeface="Arial" pitchFamily="34" charset="0"/>
              </a:rPr>
              <a:t>RESULTADOS</a:t>
            </a:r>
            <a:endParaRPr lang="es-MX" sz="4400" dirty="0">
              <a:solidFill>
                <a:srgbClr val="FFC000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C92F293-2F6C-41DC-B2B5-2A7778F4DB97}"/>
              </a:ext>
            </a:extLst>
          </p:cNvPr>
          <p:cNvSpPr/>
          <p:nvPr/>
        </p:nvSpPr>
        <p:spPr>
          <a:xfrm>
            <a:off x="569940" y="1053851"/>
            <a:ext cx="1045945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New York"/>
              </a:rPr>
              <a:t>Evaluación de sustentabilidad general (SG), expresada a través de sus dimensiones ambiental (A), económica (E) y social (S)</a:t>
            </a:r>
            <a:endParaRPr lang="es-BO" sz="2800" dirty="0">
              <a:solidFill>
                <a:schemeClr val="bg1"/>
              </a:solidFill>
              <a:latin typeface="New York"/>
              <a:ea typeface="Times New Roman" panose="02020603050405020304" pitchFamily="18" charset="0"/>
              <a:cs typeface="New York"/>
            </a:endParaRPr>
          </a:p>
          <a:p>
            <a:pPr algn="just"/>
            <a:endParaRPr lang="es-BO" sz="2800" dirty="0">
              <a:solidFill>
                <a:schemeClr val="bg1"/>
              </a:solidFill>
              <a:effectLst/>
              <a:latin typeface="New York"/>
              <a:ea typeface="Times New Roman" panose="02020603050405020304" pitchFamily="18" charset="0"/>
              <a:cs typeface="New York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00000000-0008-0000-0700-000002000000}"/>
              </a:ext>
            </a:extLst>
          </p:cNvPr>
          <p:cNvGraphicFramePr/>
          <p:nvPr/>
        </p:nvGraphicFramePr>
        <p:xfrm>
          <a:off x="0" y="2075104"/>
          <a:ext cx="12192000" cy="4798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6AEDDB38-55C1-4C55-AC19-A90EF89E8FF2}"/>
              </a:ext>
            </a:extLst>
          </p:cNvPr>
          <p:cNvSpPr/>
          <p:nvPr/>
        </p:nvSpPr>
        <p:spPr>
          <a:xfrm>
            <a:off x="5558118" y="6440781"/>
            <a:ext cx="1075764" cy="265618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solidFill>
              <a:schemeClr val="tx1">
                <a:alpha val="1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0ADD281-7C53-4555-820B-EBFBD79DC45C}"/>
              </a:ext>
            </a:extLst>
          </p:cNvPr>
          <p:cNvSpPr/>
          <p:nvPr/>
        </p:nvSpPr>
        <p:spPr>
          <a:xfrm>
            <a:off x="5478507" y="2649707"/>
            <a:ext cx="1075764" cy="265618"/>
          </a:xfrm>
          <a:prstGeom prst="rect">
            <a:avLst/>
          </a:prstGeom>
          <a:solidFill>
            <a:srgbClr val="FF0000">
              <a:alpha val="42000"/>
            </a:srgbClr>
          </a:solidFill>
          <a:ln>
            <a:solidFill>
              <a:schemeClr val="tx1">
                <a:alpha val="1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25753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19"/>
    </mc:Choice>
    <mc:Fallback xmlns="">
      <p:transition spd="slow" advTm="76519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E471D"/>
            </a:gs>
            <a:gs pos="26000">
              <a:srgbClr val="04823D"/>
            </a:gs>
            <a:gs pos="18000">
              <a:schemeClr val="tx1">
                <a:lumMod val="95000"/>
                <a:lumOff val="5000"/>
              </a:schemeClr>
            </a:gs>
            <a:gs pos="0">
              <a:srgbClr val="00B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108E0B72-BDC2-4DC0-91D8-E1344176DE81}"/>
              </a:ext>
            </a:extLst>
          </p:cNvPr>
          <p:cNvSpPr/>
          <p:nvPr/>
        </p:nvSpPr>
        <p:spPr>
          <a:xfrm>
            <a:off x="6971280" y="0"/>
            <a:ext cx="33035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MX" sz="4400" b="1" dirty="0">
                <a:solidFill>
                  <a:srgbClr val="FFC000"/>
                </a:solidFill>
                <a:latin typeface="Arial Narrow" panose="020B0606020202030204" pitchFamily="34" charset="0"/>
                <a:cs typeface="Arial" pitchFamily="34" charset="0"/>
              </a:rPr>
              <a:t>RESULTADOS</a:t>
            </a:r>
            <a:endParaRPr lang="es-MX" sz="4400" dirty="0">
              <a:solidFill>
                <a:srgbClr val="FFC000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F5E50AD-955A-400B-B4BB-820A60356502}"/>
              </a:ext>
            </a:extLst>
          </p:cNvPr>
          <p:cNvSpPr/>
          <p:nvPr/>
        </p:nvSpPr>
        <p:spPr>
          <a:xfrm>
            <a:off x="4419128" y="929432"/>
            <a:ext cx="80852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New York"/>
              </a:rPr>
              <a:t>Fortalezas Tradicionales</a:t>
            </a:r>
          </a:p>
          <a:p>
            <a:pPr algn="ctr"/>
            <a:endParaRPr lang="es-BO" sz="3200" dirty="0">
              <a:solidFill>
                <a:schemeClr val="bg1"/>
              </a:solidFill>
              <a:effectLst/>
              <a:latin typeface="New York"/>
              <a:ea typeface="Times New Roman" panose="02020603050405020304" pitchFamily="18" charset="0"/>
              <a:cs typeface="New York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A98F35C2-8557-4E7B-8449-E4B8A60B1BCE}"/>
              </a:ext>
            </a:extLst>
          </p:cNvPr>
          <p:cNvGrpSpPr/>
          <p:nvPr/>
        </p:nvGrpSpPr>
        <p:grpSpPr>
          <a:xfrm>
            <a:off x="7828075" y="1920320"/>
            <a:ext cx="3198111" cy="4127857"/>
            <a:chOff x="7828075" y="1920320"/>
            <a:chExt cx="3198111" cy="4127857"/>
          </a:xfrm>
        </p:grpSpPr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DECD6D13-8699-4C3C-BCD2-DB90659BCDFB}"/>
                </a:ext>
              </a:extLst>
            </p:cNvPr>
            <p:cNvSpPr/>
            <p:nvPr/>
          </p:nvSpPr>
          <p:spPr>
            <a:xfrm>
              <a:off x="7828075" y="1920320"/>
              <a:ext cx="1075764" cy="265618"/>
            </a:xfrm>
            <a:prstGeom prst="rect">
              <a:avLst/>
            </a:prstGeom>
            <a:solidFill>
              <a:srgbClr val="FF0000">
                <a:alpha val="42000"/>
              </a:srgbClr>
            </a:solidFill>
            <a:ln>
              <a:solidFill>
                <a:srgbClr val="FF0000">
                  <a:alpha val="1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BO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732A33FF-AAF2-4452-B699-8174EE1C3F49}"/>
                </a:ext>
              </a:extLst>
            </p:cNvPr>
            <p:cNvSpPr/>
            <p:nvPr/>
          </p:nvSpPr>
          <p:spPr>
            <a:xfrm>
              <a:off x="9678723" y="2556814"/>
              <a:ext cx="1208911" cy="277906"/>
            </a:xfrm>
            <a:prstGeom prst="rect">
              <a:avLst/>
            </a:prstGeom>
            <a:solidFill>
              <a:srgbClr val="FF0000">
                <a:alpha val="42000"/>
              </a:srgbClr>
            </a:solidFill>
            <a:ln>
              <a:solidFill>
                <a:srgbClr val="FF0000">
                  <a:alpha val="1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BO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6AFB36DA-FDE4-48B5-8B6D-F7FF02EFEE98}"/>
                </a:ext>
              </a:extLst>
            </p:cNvPr>
            <p:cNvSpPr/>
            <p:nvPr/>
          </p:nvSpPr>
          <p:spPr>
            <a:xfrm>
              <a:off x="9485581" y="5770271"/>
              <a:ext cx="1540605" cy="277906"/>
            </a:xfrm>
            <a:prstGeom prst="rect">
              <a:avLst/>
            </a:prstGeom>
            <a:solidFill>
              <a:srgbClr val="FF0000">
                <a:alpha val="42000"/>
              </a:srgbClr>
            </a:solidFill>
            <a:ln>
              <a:solidFill>
                <a:srgbClr val="FF0000">
                  <a:alpha val="1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BO"/>
            </a:p>
          </p:txBody>
        </p:sp>
      </p:grpSp>
      <p:pic>
        <p:nvPicPr>
          <p:cNvPr id="18" name="Imagen 1">
            <a:extLst>
              <a:ext uri="{FF2B5EF4-FFF2-40B4-BE49-F238E27FC236}">
                <a16:creationId xmlns:a16="http://schemas.microsoft.com/office/drawing/2014/main" id="{9FA9A56A-C197-491E-95B9-DF8A640A21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6825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0CAA6874-CF6F-4272-B7F1-55FCC409EDF2}"/>
              </a:ext>
            </a:extLst>
          </p:cNvPr>
          <p:cNvGrpSpPr/>
          <p:nvPr/>
        </p:nvGrpSpPr>
        <p:grpSpPr>
          <a:xfrm>
            <a:off x="4668253" y="1538175"/>
            <a:ext cx="7523747" cy="5319825"/>
            <a:chOff x="4668253" y="1724240"/>
            <a:chExt cx="7523747" cy="5319825"/>
          </a:xfrm>
        </p:grpSpPr>
        <p:graphicFrame>
          <p:nvGraphicFramePr>
            <p:cNvPr id="20" name="Gráfico 19">
              <a:extLst>
                <a:ext uri="{FF2B5EF4-FFF2-40B4-BE49-F238E27FC236}">
                  <a16:creationId xmlns:a16="http://schemas.microsoft.com/office/drawing/2014/main" id="{5EDCBD24-28E2-4354-9641-0B350FACC11E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4668253" y="1724240"/>
            <a:ext cx="7523747" cy="53198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D5759E0B-0F04-4454-B7F7-17A7AE92CD98}"/>
                </a:ext>
              </a:extLst>
            </p:cNvPr>
            <p:cNvSpPr/>
            <p:nvPr/>
          </p:nvSpPr>
          <p:spPr>
            <a:xfrm>
              <a:off x="8899555" y="2149773"/>
              <a:ext cx="1075764" cy="265618"/>
            </a:xfrm>
            <a:prstGeom prst="rect">
              <a:avLst/>
            </a:prstGeom>
            <a:solidFill>
              <a:srgbClr val="92D050">
                <a:alpha val="42000"/>
              </a:srgbClr>
            </a:solidFill>
            <a:ln>
              <a:solidFill>
                <a:schemeClr val="tx1">
                  <a:alpha val="1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BO" sz="2000"/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2CEC9932-18EE-4A25-BC6F-7B0624C0C74D}"/>
                </a:ext>
              </a:extLst>
            </p:cNvPr>
            <p:cNvSpPr/>
            <p:nvPr/>
          </p:nvSpPr>
          <p:spPr>
            <a:xfrm>
              <a:off x="8812692" y="6052444"/>
              <a:ext cx="1075764" cy="265618"/>
            </a:xfrm>
            <a:prstGeom prst="rect">
              <a:avLst/>
            </a:prstGeom>
            <a:solidFill>
              <a:srgbClr val="4AA30D">
                <a:alpha val="41961"/>
              </a:srgbClr>
            </a:solidFill>
            <a:ln>
              <a:solidFill>
                <a:schemeClr val="tx1">
                  <a:alpha val="1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BO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77BBB527-627B-4789-9508-D6D6CBCEFFBA}"/>
                </a:ext>
              </a:extLst>
            </p:cNvPr>
            <p:cNvSpPr/>
            <p:nvPr/>
          </p:nvSpPr>
          <p:spPr>
            <a:xfrm>
              <a:off x="7108996" y="6081683"/>
              <a:ext cx="1075764" cy="265618"/>
            </a:xfrm>
            <a:prstGeom prst="rect">
              <a:avLst/>
            </a:prstGeom>
            <a:solidFill>
              <a:srgbClr val="4AA30D">
                <a:alpha val="41961"/>
              </a:srgbClr>
            </a:solidFill>
            <a:ln>
              <a:solidFill>
                <a:schemeClr val="tx1">
                  <a:alpha val="1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BO"/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02CADF8C-7B2D-48BD-B18C-F5E2BF06596A}"/>
                </a:ext>
              </a:extLst>
            </p:cNvPr>
            <p:cNvSpPr/>
            <p:nvPr/>
          </p:nvSpPr>
          <p:spPr>
            <a:xfrm>
              <a:off x="5605044" y="5786059"/>
              <a:ext cx="1751519" cy="239772"/>
            </a:xfrm>
            <a:prstGeom prst="rect">
              <a:avLst/>
            </a:prstGeom>
            <a:solidFill>
              <a:srgbClr val="4AA30D">
                <a:alpha val="41961"/>
              </a:srgbClr>
            </a:solidFill>
            <a:ln>
              <a:solidFill>
                <a:schemeClr val="tx1">
                  <a:alpha val="1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BO"/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E07F2599-304C-416B-BD87-B0C58D94C7A4}"/>
                </a:ext>
              </a:extLst>
            </p:cNvPr>
            <p:cNvSpPr/>
            <p:nvPr/>
          </p:nvSpPr>
          <p:spPr>
            <a:xfrm>
              <a:off x="5357776" y="3865678"/>
              <a:ext cx="1075764" cy="265618"/>
            </a:xfrm>
            <a:prstGeom prst="rect">
              <a:avLst/>
            </a:prstGeom>
            <a:solidFill>
              <a:srgbClr val="4AA30D">
                <a:alpha val="41961"/>
              </a:srgbClr>
            </a:solidFill>
            <a:ln>
              <a:solidFill>
                <a:schemeClr val="tx1">
                  <a:alpha val="1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BO"/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7A547F98-8733-43C0-9C30-3634619B1249}"/>
                </a:ext>
              </a:extLst>
            </p:cNvPr>
            <p:cNvSpPr/>
            <p:nvPr/>
          </p:nvSpPr>
          <p:spPr>
            <a:xfrm>
              <a:off x="6241524" y="2163841"/>
              <a:ext cx="1442166" cy="259076"/>
            </a:xfrm>
            <a:prstGeom prst="rect">
              <a:avLst/>
            </a:prstGeom>
            <a:solidFill>
              <a:srgbClr val="4AA30D">
                <a:alpha val="42000"/>
              </a:srgbClr>
            </a:solidFill>
            <a:ln>
              <a:solidFill>
                <a:schemeClr val="tx1">
                  <a:alpha val="1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BO"/>
            </a:p>
          </p:txBody>
        </p:sp>
      </p:grpSp>
    </p:spTree>
    <p:extLst>
      <p:ext uri="{BB962C8B-B14F-4D97-AF65-F5344CB8AC3E}">
        <p14:creationId xmlns:p14="http://schemas.microsoft.com/office/powerpoint/2010/main" val="56436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78"/>
    </mc:Choice>
    <mc:Fallback xmlns="">
      <p:transition spd="slow" advTm="76078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E471D"/>
            </a:gs>
            <a:gs pos="26000">
              <a:srgbClr val="04823D"/>
            </a:gs>
            <a:gs pos="18000">
              <a:schemeClr val="tx1">
                <a:lumMod val="95000"/>
                <a:lumOff val="5000"/>
              </a:schemeClr>
            </a:gs>
            <a:gs pos="0">
              <a:srgbClr val="00B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804338BF-D0EA-4E5F-A669-FB20F72F0188}"/>
              </a:ext>
            </a:extLst>
          </p:cNvPr>
          <p:cNvSpPr/>
          <p:nvPr/>
        </p:nvSpPr>
        <p:spPr>
          <a:xfrm>
            <a:off x="6971280" y="4434"/>
            <a:ext cx="33035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MX" sz="4400" b="1" dirty="0">
                <a:solidFill>
                  <a:srgbClr val="FFC000"/>
                </a:solidFill>
                <a:latin typeface="Arial Narrow" panose="020B0606020202030204" pitchFamily="34" charset="0"/>
                <a:cs typeface="Arial" pitchFamily="34" charset="0"/>
              </a:rPr>
              <a:t>RESULTADOS</a:t>
            </a:r>
            <a:endParaRPr lang="es-MX" sz="4400" dirty="0">
              <a:solidFill>
                <a:srgbClr val="FFC000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A6215DC-4981-4C61-A00A-1E23AA18B335}"/>
              </a:ext>
            </a:extLst>
          </p:cNvPr>
          <p:cNvSpPr/>
          <p:nvPr/>
        </p:nvSpPr>
        <p:spPr>
          <a:xfrm>
            <a:off x="4323347" y="839555"/>
            <a:ext cx="80852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New York"/>
              </a:rPr>
              <a:t>Fortalezas Modernos</a:t>
            </a:r>
            <a:endParaRPr lang="es-BO" sz="3200" dirty="0">
              <a:solidFill>
                <a:schemeClr val="bg1"/>
              </a:solidFill>
              <a:effectLst/>
              <a:latin typeface="New York"/>
              <a:ea typeface="Times New Roman" panose="02020603050405020304" pitchFamily="18" charset="0"/>
              <a:cs typeface="New York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3B0258F0-E56A-47DB-A303-7657C410F55D}"/>
              </a:ext>
            </a:extLst>
          </p:cNvPr>
          <p:cNvGrpSpPr/>
          <p:nvPr/>
        </p:nvGrpSpPr>
        <p:grpSpPr>
          <a:xfrm>
            <a:off x="4611157" y="1458117"/>
            <a:ext cx="7523747" cy="5319825"/>
            <a:chOff x="4668253" y="1589484"/>
            <a:chExt cx="7523747" cy="5319825"/>
          </a:xfrm>
        </p:grpSpPr>
        <p:graphicFrame>
          <p:nvGraphicFramePr>
            <p:cNvPr id="6" name="Gráfico 5">
              <a:extLst>
                <a:ext uri="{FF2B5EF4-FFF2-40B4-BE49-F238E27FC236}">
                  <a16:creationId xmlns:a16="http://schemas.microsoft.com/office/drawing/2014/main" id="{782972AE-397C-41EC-BC85-1954B0B8818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47042592"/>
                </p:ext>
              </p:extLst>
            </p:nvPr>
          </p:nvGraphicFramePr>
          <p:xfrm>
            <a:off x="4668253" y="1589484"/>
            <a:ext cx="7523747" cy="53198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E4688DB5-E0EA-4BB0-9C5E-FA2734F1AAF6}"/>
                </a:ext>
              </a:extLst>
            </p:cNvPr>
            <p:cNvSpPr/>
            <p:nvPr/>
          </p:nvSpPr>
          <p:spPr>
            <a:xfrm>
              <a:off x="7920791" y="1798395"/>
              <a:ext cx="1075764" cy="265618"/>
            </a:xfrm>
            <a:prstGeom prst="rect">
              <a:avLst/>
            </a:prstGeom>
            <a:solidFill>
              <a:srgbClr val="FF0000">
                <a:alpha val="42000"/>
              </a:srgbClr>
            </a:solidFill>
            <a:ln>
              <a:solidFill>
                <a:srgbClr val="FF0000">
                  <a:alpha val="1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BO" dirty="0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0E06F207-44D7-4A5C-A38F-60C6DFCCEDC0}"/>
                </a:ext>
              </a:extLst>
            </p:cNvPr>
            <p:cNvSpPr/>
            <p:nvPr/>
          </p:nvSpPr>
          <p:spPr>
            <a:xfrm>
              <a:off x="9716823" y="2423464"/>
              <a:ext cx="1208911" cy="277906"/>
            </a:xfrm>
            <a:prstGeom prst="rect">
              <a:avLst/>
            </a:prstGeom>
            <a:solidFill>
              <a:srgbClr val="FF0000">
                <a:alpha val="42000"/>
              </a:srgbClr>
            </a:solidFill>
            <a:ln>
              <a:solidFill>
                <a:srgbClr val="FF0000">
                  <a:alpha val="1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BO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1EAED319-5557-47FF-BF58-F3BC7C125716}"/>
                </a:ext>
              </a:extLst>
            </p:cNvPr>
            <p:cNvSpPr/>
            <p:nvPr/>
          </p:nvSpPr>
          <p:spPr>
            <a:xfrm>
              <a:off x="9451754" y="5667347"/>
              <a:ext cx="1646245" cy="277906"/>
            </a:xfrm>
            <a:prstGeom prst="rect">
              <a:avLst/>
            </a:prstGeom>
            <a:solidFill>
              <a:srgbClr val="FFFF00">
                <a:alpha val="42000"/>
              </a:srgbClr>
            </a:solidFill>
            <a:ln>
              <a:solidFill>
                <a:srgbClr val="FF0000">
                  <a:alpha val="1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BO" dirty="0">
                <a:solidFill>
                  <a:schemeClr val="tx1"/>
                </a:solidFill>
                <a:highlight>
                  <a:srgbClr val="FFFF00"/>
                </a:highlight>
              </a:endParaRPr>
            </a:p>
          </p:txBody>
        </p:sp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C3CD6D64-A2BC-4047-AE11-8A566ECE1D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55957"/>
            <a:ext cx="4668253" cy="229317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19E0194-348A-4D10-AC1F-32CBD35A8D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68251" cy="230204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2EAA9F3-F624-435D-ACEA-66BB2C35F9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82413"/>
            <a:ext cx="4668251" cy="229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5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10"/>
    </mc:Choice>
    <mc:Fallback xmlns="">
      <p:transition spd="slow" advTm="4631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77000">
              <a:srgbClr val="161D23"/>
            </a:gs>
            <a:gs pos="59000">
              <a:srgbClr val="1D2A36"/>
            </a:gs>
            <a:gs pos="99000">
              <a:schemeClr val="tx1">
                <a:lumMod val="95000"/>
                <a:lumOff val="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B3CE795-9F3C-4219-0F78-96AD140CA8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71" y="445168"/>
            <a:ext cx="5836023" cy="596766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A899481-8395-D99C-A7D6-3CE6BB5869F3}"/>
              </a:ext>
            </a:extLst>
          </p:cNvPr>
          <p:cNvSpPr txBox="1"/>
          <p:nvPr/>
        </p:nvSpPr>
        <p:spPr>
          <a:xfrm>
            <a:off x="6468035" y="1244905"/>
            <a:ext cx="545950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agricultura moderna, crisis Ambiental. </a:t>
            </a:r>
          </a:p>
          <a:p>
            <a:pPr algn="just"/>
            <a:endParaRPr lang="es-MX" sz="32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monocultivo:</a:t>
            </a:r>
            <a:endParaRPr lang="es-MX" sz="32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endParaRPr lang="es-MX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s-MX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Control deficiente</a:t>
            </a:r>
            <a:r>
              <a:rPr lang="es-MX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MX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plagas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s-MX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Perdida física y Biológica de Suelos 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s-MX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Sensibilidad al cambio climático </a:t>
            </a:r>
          </a:p>
        </p:txBody>
      </p:sp>
    </p:spTree>
    <p:extLst>
      <p:ext uri="{BB962C8B-B14F-4D97-AF65-F5344CB8AC3E}">
        <p14:creationId xmlns:p14="http://schemas.microsoft.com/office/powerpoint/2010/main" val="35604542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E471D"/>
            </a:gs>
            <a:gs pos="33000">
              <a:srgbClr val="04823D"/>
            </a:gs>
            <a:gs pos="96000">
              <a:schemeClr val="tx1">
                <a:lumMod val="95000"/>
                <a:lumOff val="5000"/>
              </a:schemeClr>
            </a:gs>
            <a:gs pos="0">
              <a:srgbClr val="00B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207795" y="224861"/>
            <a:ext cx="75472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MX" sz="5400" b="1" dirty="0">
                <a:solidFill>
                  <a:srgbClr val="FFC000"/>
                </a:solidFill>
                <a:latin typeface="Arial Narrow" panose="020B0606020202030204" pitchFamily="34" charset="0"/>
                <a:cs typeface="Arial" pitchFamily="34" charset="0"/>
              </a:rPr>
              <a:t>DISCUSIÓN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16A267B-B6F1-43AC-9030-47EE68108054}"/>
              </a:ext>
            </a:extLst>
          </p:cNvPr>
          <p:cNvSpPr txBox="1"/>
          <p:nvPr/>
        </p:nvSpPr>
        <p:spPr>
          <a:xfrm>
            <a:off x="544557" y="1036172"/>
            <a:ext cx="1099026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s-ES" sz="3200" dirty="0">
              <a:solidFill>
                <a:schemeClr val="bg1"/>
              </a:solidFill>
              <a:latin typeface="Arial "/>
              <a:ea typeface="Times New Roman" panose="02020603050405020304" pitchFamily="18" charset="0"/>
              <a:cs typeface="New York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chemeClr val="bg1"/>
                </a:solidFill>
                <a:effectLst/>
                <a:latin typeface="Arial "/>
                <a:ea typeface="Times New Roman" panose="02020603050405020304" pitchFamily="18" charset="0"/>
                <a:cs typeface="New York"/>
              </a:rPr>
              <a:t>El monocultivo puede tener ventajas económicas que convenzan a los agricultores de abandonar la agroforestería (</a:t>
            </a:r>
            <a:r>
              <a:rPr lang="es-ES" sz="3200" dirty="0" err="1">
                <a:solidFill>
                  <a:schemeClr val="bg1"/>
                </a:solidFill>
                <a:effectLst/>
                <a:latin typeface="Arial "/>
                <a:ea typeface="Times New Roman" panose="02020603050405020304" pitchFamily="18" charset="0"/>
                <a:cs typeface="New York"/>
              </a:rPr>
              <a:t>Feintrenie</a:t>
            </a:r>
            <a:r>
              <a:rPr lang="es-ES" sz="3200" dirty="0">
                <a:solidFill>
                  <a:schemeClr val="bg1"/>
                </a:solidFill>
                <a:effectLst/>
                <a:latin typeface="Arial "/>
                <a:ea typeface="Times New Roman" panose="02020603050405020304" pitchFamily="18" charset="0"/>
                <a:cs typeface="New York"/>
              </a:rPr>
              <a:t> et al, 2010). </a:t>
            </a:r>
          </a:p>
          <a:p>
            <a:pPr algn="just"/>
            <a:endParaRPr lang="es-ES" sz="3200" dirty="0">
              <a:solidFill>
                <a:schemeClr val="bg1"/>
              </a:solidFill>
              <a:effectLst/>
              <a:latin typeface="Arial "/>
              <a:ea typeface="Times New Roman" panose="02020603050405020304" pitchFamily="18" charset="0"/>
              <a:cs typeface="New York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s-ES" sz="3200" dirty="0">
              <a:solidFill>
                <a:schemeClr val="bg1"/>
              </a:solidFill>
              <a:latin typeface="Arial "/>
              <a:ea typeface="Times New Roman" panose="02020603050405020304" pitchFamily="18" charset="0"/>
              <a:cs typeface="New York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chemeClr val="bg1"/>
                </a:solidFill>
                <a:latin typeface="Arial "/>
                <a:ea typeface="Times New Roman" panose="02020603050405020304" pitchFamily="18" charset="0"/>
                <a:cs typeface="New York"/>
              </a:rPr>
              <a:t>L</a:t>
            </a:r>
            <a:r>
              <a:rPr lang="es-ES" sz="3200" dirty="0">
                <a:solidFill>
                  <a:schemeClr val="bg1"/>
                </a:solidFill>
                <a:effectLst/>
                <a:latin typeface="Arial "/>
                <a:ea typeface="Times New Roman" panose="02020603050405020304" pitchFamily="18" charset="0"/>
                <a:cs typeface="New York"/>
              </a:rPr>
              <a:t>a biodiversidad asociada a la agrosilvicultura promueve varios servicios ecosistémicos que benefician a la agricultura (</a:t>
            </a:r>
            <a:r>
              <a:rPr lang="es-ES" sz="3200" dirty="0" err="1">
                <a:solidFill>
                  <a:schemeClr val="bg1"/>
                </a:solidFill>
                <a:effectLst/>
                <a:latin typeface="Arial "/>
                <a:ea typeface="Times New Roman" panose="02020603050405020304" pitchFamily="18" charset="0"/>
                <a:cs typeface="New York"/>
              </a:rPr>
              <a:t>Maraux</a:t>
            </a:r>
            <a:r>
              <a:rPr lang="es-ES" sz="3200" dirty="0">
                <a:solidFill>
                  <a:schemeClr val="bg1"/>
                </a:solidFill>
                <a:effectLst/>
                <a:latin typeface="Arial "/>
                <a:ea typeface="Times New Roman" panose="02020603050405020304" pitchFamily="18" charset="0"/>
                <a:cs typeface="New York"/>
              </a:rPr>
              <a:t> et al, 2013). </a:t>
            </a:r>
            <a:endParaRPr lang="es-BO" sz="3200" dirty="0">
              <a:solidFill>
                <a:schemeClr val="bg1"/>
              </a:solidFill>
              <a:effectLst/>
              <a:latin typeface="Arial "/>
              <a:ea typeface="Times New Roman" panose="02020603050405020304" pitchFamily="18" charset="0"/>
              <a:cs typeface="New York"/>
            </a:endParaRPr>
          </a:p>
        </p:txBody>
      </p:sp>
    </p:spTree>
    <p:extLst>
      <p:ext uri="{BB962C8B-B14F-4D97-AF65-F5344CB8AC3E}">
        <p14:creationId xmlns:p14="http://schemas.microsoft.com/office/powerpoint/2010/main" val="254450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06"/>
    </mc:Choice>
    <mc:Fallback xmlns="">
      <p:transition spd="slow" advTm="38206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29000">
              <a:srgbClr val="7030A0"/>
            </a:gs>
            <a:gs pos="72000">
              <a:schemeClr val="tx1"/>
            </a:gs>
            <a:gs pos="0">
              <a:srgbClr val="7030A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322381" y="41222"/>
            <a:ext cx="75472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MX" sz="5400" b="1" dirty="0">
                <a:solidFill>
                  <a:srgbClr val="FFC000"/>
                </a:solidFill>
                <a:latin typeface="Arial Narrow" panose="020B0606020202030204" pitchFamily="34" charset="0"/>
                <a:cs typeface="Arial" pitchFamily="34" charset="0"/>
              </a:rPr>
              <a:t>CONCLUSIONES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185AEF1-3A80-45D5-A1DB-D505D052CA2C}"/>
              </a:ext>
            </a:extLst>
          </p:cNvPr>
          <p:cNvSpPr/>
          <p:nvPr/>
        </p:nvSpPr>
        <p:spPr>
          <a:xfrm>
            <a:off x="537881" y="1146846"/>
            <a:ext cx="11040037" cy="5693866"/>
          </a:xfrm>
          <a:prstGeom prst="rect">
            <a:avLst/>
          </a:prstGeom>
          <a:gradFill>
            <a:gsLst>
              <a:gs pos="0">
                <a:srgbClr val="7030A0"/>
              </a:gs>
              <a:gs pos="0">
                <a:srgbClr val="7030A0"/>
              </a:gs>
              <a:gs pos="72000">
                <a:schemeClr val="tx1"/>
              </a:gs>
              <a:gs pos="0">
                <a:srgbClr val="7030A0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viñedos agroforestales de los Valles Altos del Sur de Bolivia han demostrado:</a:t>
            </a:r>
          </a:p>
          <a:p>
            <a:endParaRPr lang="es-MX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Proporcionan múltiples servicios ecosistémicos esenciales. </a:t>
            </a:r>
          </a:p>
          <a:p>
            <a:endParaRPr lang="es-MX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 más sostenibles (ambiental), que los viñedos modernos. </a:t>
            </a:r>
          </a:p>
          <a:p>
            <a:endParaRPr lang="es-MX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99350E9-C719-CF63-A86F-774B072C5B0B}"/>
              </a:ext>
            </a:extLst>
          </p:cNvPr>
          <p:cNvSpPr txBox="1"/>
          <p:nvPr/>
        </p:nvSpPr>
        <p:spPr>
          <a:xfrm>
            <a:off x="537881" y="4488429"/>
            <a:ext cx="1093306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plantea la </a:t>
            </a:r>
            <a:r>
              <a:rPr lang="es-MX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hipótesis:</a:t>
            </a:r>
            <a:r>
              <a:rPr lang="es-MX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agroforestería es una técnica viable para la </a:t>
            </a:r>
            <a:r>
              <a:rPr lang="es-MX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transición agroecológica</a:t>
            </a:r>
            <a:r>
              <a:rPr lang="es-MX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la viticultura a nivel mundial, siempre y cuando se cuente con el apoyo técnico adecuado y acceso a los mercados.</a:t>
            </a:r>
          </a:p>
        </p:txBody>
      </p:sp>
    </p:spTree>
    <p:extLst>
      <p:ext uri="{BB962C8B-B14F-4D97-AF65-F5344CB8AC3E}">
        <p14:creationId xmlns:p14="http://schemas.microsoft.com/office/powerpoint/2010/main" val="68567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7"/>
    </mc:Choice>
    <mc:Fallback xmlns="">
      <p:transition spd="slow" advTm="1747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FD74C467-2CA9-D11A-2F99-EF165A800635}"/>
              </a:ext>
            </a:extLst>
          </p:cNvPr>
          <p:cNvSpPr txBox="1"/>
          <p:nvPr/>
        </p:nvSpPr>
        <p:spPr>
          <a:xfrm>
            <a:off x="6528816" y="16490"/>
            <a:ext cx="56631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dirty="0">
                <a:solidFill>
                  <a:schemeClr val="bg1"/>
                </a:solidFill>
              </a:rPr>
              <a:t>Muchas Gracias !!!</a:t>
            </a:r>
          </a:p>
          <a:p>
            <a:r>
              <a:rPr lang="es-MX" sz="5400" dirty="0">
                <a:solidFill>
                  <a:schemeClr val="bg1"/>
                </a:solidFill>
              </a:rPr>
              <a:t>Merci Beaucoup!!!</a:t>
            </a:r>
            <a:endParaRPr lang="es-BO" sz="5400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4D51FA4-3D25-203D-AD59-5698DB823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93" y="489613"/>
            <a:ext cx="5145207" cy="5878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B7C7075-B67E-F1A1-8143-312F88B33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423082"/>
            <a:ext cx="5463654" cy="587877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E0C5764-D291-BBAE-0F99-4EB0D3980827}"/>
              </a:ext>
            </a:extLst>
          </p:cNvPr>
          <p:cNvSpPr txBox="1"/>
          <p:nvPr/>
        </p:nvSpPr>
        <p:spPr>
          <a:xfrm>
            <a:off x="6257967" y="6029679"/>
            <a:ext cx="5463654" cy="70788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s-BO" sz="2000" dirty="0">
                <a:solidFill>
                  <a:schemeClr val="bg1"/>
                </a:solidFill>
              </a:rPr>
              <a:t>https://link.springer.com/article/10.1007/s10457-021-00725-4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B606D47-9C8C-4BEC-6809-39745A9E29B4}"/>
              </a:ext>
            </a:extLst>
          </p:cNvPr>
          <p:cNvSpPr txBox="1"/>
          <p:nvPr/>
        </p:nvSpPr>
        <p:spPr>
          <a:xfrm>
            <a:off x="341194" y="6066847"/>
            <a:ext cx="5158654" cy="70788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s-BO" sz="2000" dirty="0">
                <a:solidFill>
                  <a:schemeClr val="bg1"/>
                </a:solidFill>
              </a:rPr>
              <a:t>https://revista.agroecologia.net/index.php/revista-agroecologia/article/view/52</a:t>
            </a:r>
          </a:p>
        </p:txBody>
      </p:sp>
    </p:spTree>
    <p:extLst>
      <p:ext uri="{BB962C8B-B14F-4D97-AF65-F5344CB8AC3E}">
        <p14:creationId xmlns:p14="http://schemas.microsoft.com/office/powerpoint/2010/main" val="987727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E59F074-54F7-DFDF-FE02-7E1C1089D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D74C467-2CA9-D11A-2F99-EF165A800635}"/>
              </a:ext>
            </a:extLst>
          </p:cNvPr>
          <p:cNvSpPr txBox="1"/>
          <p:nvPr/>
        </p:nvSpPr>
        <p:spPr>
          <a:xfrm>
            <a:off x="6528816" y="16490"/>
            <a:ext cx="56631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dirty="0">
                <a:solidFill>
                  <a:schemeClr val="bg1"/>
                </a:solidFill>
              </a:rPr>
              <a:t>Muchas Gracias !!!</a:t>
            </a:r>
          </a:p>
          <a:p>
            <a:r>
              <a:rPr lang="es-MX" sz="5400" dirty="0">
                <a:solidFill>
                  <a:schemeClr val="bg1"/>
                </a:solidFill>
              </a:rPr>
              <a:t>Merci Beaucoup!!!</a:t>
            </a:r>
            <a:endParaRPr lang="es-BO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893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76000">
              <a:srgbClr val="161D23"/>
            </a:gs>
            <a:gs pos="59000">
              <a:srgbClr val="1D2A36"/>
            </a:gs>
            <a:gs pos="99000">
              <a:schemeClr val="tx1">
                <a:lumMod val="95000"/>
                <a:lumOff val="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7638172B-17B5-8DDC-F58B-EEB7B3FC1CFA}"/>
              </a:ext>
            </a:extLst>
          </p:cNvPr>
          <p:cNvSpPr txBox="1"/>
          <p:nvPr/>
        </p:nvSpPr>
        <p:spPr>
          <a:xfrm>
            <a:off x="6363462" y="1766774"/>
            <a:ext cx="5743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pt-PT" sz="28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ABC5F4AC-BE9B-0C51-66A7-96A27ABBF3E7}"/>
              </a:ext>
            </a:extLst>
          </p:cNvPr>
          <p:cNvGrpSpPr/>
          <p:nvPr/>
        </p:nvGrpSpPr>
        <p:grpSpPr>
          <a:xfrm>
            <a:off x="0" y="0"/>
            <a:ext cx="5684688" cy="6829425"/>
            <a:chOff x="0" y="0"/>
            <a:chExt cx="6183019" cy="6829425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D537EA8B-3C4E-E0D4-687A-89EDF01C1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181725" cy="6829425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525DED25-8FFD-EA48-1995-0662C76DB5E5}"/>
                </a:ext>
              </a:extLst>
            </p:cNvPr>
            <p:cNvSpPr txBox="1"/>
            <p:nvPr/>
          </p:nvSpPr>
          <p:spPr>
            <a:xfrm>
              <a:off x="3858919" y="9525"/>
              <a:ext cx="2324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/>
                <a:t>Autor: Marín Notaro </a:t>
              </a:r>
              <a:endParaRPr lang="es-BO" b="1" dirty="0"/>
            </a:p>
          </p:txBody>
        </p: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739AF5C8-83F6-0B53-461C-35C333CD142B}"/>
              </a:ext>
            </a:extLst>
          </p:cNvPr>
          <p:cNvSpPr txBox="1"/>
          <p:nvPr/>
        </p:nvSpPr>
        <p:spPr>
          <a:xfrm>
            <a:off x="5970493" y="1277919"/>
            <a:ext cx="6002073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agroforestería: una solución    sostenible para la agricultura</a:t>
            </a:r>
          </a:p>
          <a:p>
            <a:endParaRPr lang="es-MX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s-MX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 la fertilidad del suelo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s-MX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 plagas y enfermedades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s-MX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Aumenta la resiliencia climática</a:t>
            </a:r>
          </a:p>
          <a:p>
            <a:endParaRPr lang="es-MX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662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72000">
              <a:srgbClr val="161D23"/>
            </a:gs>
            <a:gs pos="38000">
              <a:srgbClr val="1D2A36"/>
            </a:gs>
            <a:gs pos="85000">
              <a:schemeClr val="tx1">
                <a:lumMod val="95000"/>
                <a:lumOff val="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1 CuadroTexto"/>
          <p:cNvSpPr txBox="1">
            <a:spLocks noChangeArrowheads="1"/>
          </p:cNvSpPr>
          <p:nvPr/>
        </p:nvSpPr>
        <p:spPr bwMode="auto">
          <a:xfrm>
            <a:off x="735151" y="19554"/>
            <a:ext cx="1097391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MX" sz="4400" b="1" dirty="0">
                <a:solidFill>
                  <a:schemeClr val="bg1"/>
                </a:solidFill>
                <a:latin typeface="Arial Narrow" panose="020B0606020202030204" pitchFamily="34" charset="0"/>
              </a:rPr>
              <a:t>VALLES ALTOS DEL SUR DE BOLIVIA</a:t>
            </a: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924D7BD6-2DA3-4EC6-D9E9-7BB1A19CFC9D}"/>
              </a:ext>
            </a:extLst>
          </p:cNvPr>
          <p:cNvGrpSpPr/>
          <p:nvPr/>
        </p:nvGrpSpPr>
        <p:grpSpPr>
          <a:xfrm>
            <a:off x="2910395" y="788996"/>
            <a:ext cx="6445624" cy="6037964"/>
            <a:chOff x="2980880" y="-1"/>
            <a:chExt cx="3644031" cy="4005981"/>
          </a:xfrm>
        </p:grpSpPr>
        <p:pic>
          <p:nvPicPr>
            <p:cNvPr id="29" name="Picture 20">
              <a:hlinkClick r:id="rId3"/>
              <a:extLst>
                <a:ext uri="{FF2B5EF4-FFF2-40B4-BE49-F238E27FC236}">
                  <a16:creationId xmlns:a16="http://schemas.microsoft.com/office/drawing/2014/main" id="{57DC869B-51F4-E2F9-2C97-9FC1B58968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80880" y="0"/>
              <a:ext cx="3644031" cy="4005980"/>
            </a:xfrm>
            <a:prstGeom prst="rect">
              <a:avLst/>
            </a:prstGeom>
            <a:noFill/>
            <a:ln w="50800">
              <a:solidFill>
                <a:schemeClr val="tx1">
                  <a:lumMod val="95000"/>
                  <a:lumOff val="5000"/>
                </a:schemeClr>
              </a:solidFill>
            </a:ln>
          </p:spPr>
        </p:pic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72EB648B-21AA-51D8-D426-F715FD062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5469063" y="-1"/>
              <a:ext cx="1155848" cy="1042260"/>
            </a:xfrm>
            <a:prstGeom prst="rect">
              <a:avLst/>
            </a:prstGeom>
            <a:ln w="47625">
              <a:solidFill>
                <a:schemeClr val="tx1">
                  <a:lumMod val="95000"/>
                  <a:lumOff val="5000"/>
                </a:schemeClr>
              </a:solidFill>
            </a:ln>
          </p:spPr>
        </p:pic>
      </p:grpSp>
      <p:pic>
        <p:nvPicPr>
          <p:cNvPr id="27" name="Picture 68" descr="vid 36 macabeo">
            <a:extLst>
              <a:ext uri="{FF2B5EF4-FFF2-40B4-BE49-F238E27FC236}">
                <a16:creationId xmlns:a16="http://schemas.microsoft.com/office/drawing/2014/main" id="{3E356DD1-EBF3-A4FA-A37D-0EB2208C9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78514" y="5080641"/>
            <a:ext cx="644962" cy="58456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24 CuadroTexto">
            <a:extLst>
              <a:ext uri="{FF2B5EF4-FFF2-40B4-BE49-F238E27FC236}">
                <a16:creationId xmlns:a16="http://schemas.microsoft.com/office/drawing/2014/main" id="{D5E00A59-A5EE-5909-ED15-109ECBD3E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8106" y="4728049"/>
            <a:ext cx="1436834" cy="52285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kern="1200" dirty="0">
                <a:solidFill>
                  <a:srgbClr val="FF000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Cintis</a:t>
            </a:r>
            <a:endParaRPr lang="es-BO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5" name="Picture 68" descr="vid 36 macabeo">
            <a:extLst>
              <a:ext uri="{FF2B5EF4-FFF2-40B4-BE49-F238E27FC236}">
                <a16:creationId xmlns:a16="http://schemas.microsoft.com/office/drawing/2014/main" id="{2ABBC9A9-0271-A94D-EB00-0C7EDB369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08959" y="5075050"/>
            <a:ext cx="496764" cy="44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68" descr="vid 36 macabeo">
            <a:extLst>
              <a:ext uri="{FF2B5EF4-FFF2-40B4-BE49-F238E27FC236}">
                <a16:creationId xmlns:a16="http://schemas.microsoft.com/office/drawing/2014/main" id="{0A8D2B36-F83C-B899-5061-0E301989D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05408" y="5649559"/>
            <a:ext cx="547234" cy="48980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24 CuadroTexto">
            <a:extLst>
              <a:ext uri="{FF2B5EF4-FFF2-40B4-BE49-F238E27FC236}">
                <a16:creationId xmlns:a16="http://schemas.microsoft.com/office/drawing/2014/main" id="{ECB9B3E3-FE72-115C-BBFF-455B54F54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4153" y="4200964"/>
            <a:ext cx="1446202" cy="50599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kern="1200" dirty="0">
                <a:solidFill>
                  <a:srgbClr val="FF000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Cotagaita</a:t>
            </a:r>
            <a:endParaRPr lang="es-BO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2" name="24 CuadroTexto">
            <a:extLst>
              <a:ext uri="{FF2B5EF4-FFF2-40B4-BE49-F238E27FC236}">
                <a16:creationId xmlns:a16="http://schemas.microsoft.com/office/drawing/2014/main" id="{5F373BF0-8253-C1E4-F5BA-2CB645B47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2451" y="6208930"/>
            <a:ext cx="1378701" cy="40921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kern="1200" dirty="0">
                <a:solidFill>
                  <a:srgbClr val="FF000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Paicho</a:t>
            </a:r>
            <a:r>
              <a:rPr lang="en-US" sz="2000" b="1" kern="12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endParaRPr lang="es-BO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388BC720-A372-EC77-1AB7-53C226023664}"/>
              </a:ext>
            </a:extLst>
          </p:cNvPr>
          <p:cNvCxnSpPr/>
          <p:nvPr/>
        </p:nvCxnSpPr>
        <p:spPr>
          <a:xfrm>
            <a:off x="4515663" y="4710536"/>
            <a:ext cx="482009" cy="411802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B19A6A50-2496-90A5-62AB-4D7A7C66EB83}"/>
              </a:ext>
            </a:extLst>
          </p:cNvPr>
          <p:cNvCxnSpPr>
            <a:cxnSpLocks/>
          </p:cNvCxnSpPr>
          <p:nvPr/>
        </p:nvCxnSpPr>
        <p:spPr>
          <a:xfrm flipH="1" flipV="1">
            <a:off x="5809346" y="5988860"/>
            <a:ext cx="401157" cy="2182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EFFFE08B-0D8F-8B27-CB3B-39A453D89834}"/>
              </a:ext>
            </a:extLst>
          </p:cNvPr>
          <p:cNvCxnSpPr>
            <a:cxnSpLocks/>
          </p:cNvCxnSpPr>
          <p:nvPr/>
        </p:nvCxnSpPr>
        <p:spPr>
          <a:xfrm flipH="1">
            <a:off x="5799019" y="5205095"/>
            <a:ext cx="423155" cy="118154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21">
            <a:extLst>
              <a:ext uri="{FF2B5EF4-FFF2-40B4-BE49-F238E27FC236}">
                <a16:creationId xmlns:a16="http://schemas.microsoft.com/office/drawing/2014/main" id="{58029A94-8260-893C-E591-C40ADAA28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1296" y="-15343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B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894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77000">
              <a:srgbClr val="161D23"/>
            </a:gs>
            <a:gs pos="59000">
              <a:srgbClr val="1D2A36"/>
            </a:gs>
            <a:gs pos="99000">
              <a:schemeClr val="tx1">
                <a:lumMod val="95000"/>
                <a:lumOff val="5000"/>
              </a:schemeClr>
            </a:gs>
          </a:gsLst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7438031" y="0"/>
            <a:ext cx="4740321" cy="1077218"/>
          </a:xfrm>
          <a:prstGeom prst="rect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Valle altos: productores con características únicas</a:t>
            </a:r>
            <a:endParaRPr lang="es-BO" sz="3200" b="1" i="1" dirty="0"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248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77000">
              <a:srgbClr val="161D23"/>
            </a:gs>
            <a:gs pos="59000">
              <a:srgbClr val="1D2A36"/>
            </a:gs>
            <a:gs pos="99000">
              <a:schemeClr val="tx1">
                <a:lumMod val="95000"/>
                <a:lumOff val="5000"/>
              </a:schemeClr>
            </a:gs>
          </a:gsLst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364"/>
            <a:ext cx="12192000" cy="6779636"/>
          </a:xfrm>
          <a:prstGeom prst="rect">
            <a:avLst/>
          </a:prstGeom>
        </p:spPr>
      </p:pic>
      <p:sp>
        <p:nvSpPr>
          <p:cNvPr id="6" name="8 CuadroTexto"/>
          <p:cNvSpPr txBox="1"/>
          <p:nvPr/>
        </p:nvSpPr>
        <p:spPr>
          <a:xfrm>
            <a:off x="6023210" y="37420"/>
            <a:ext cx="6155141" cy="1077218"/>
          </a:xfrm>
          <a:prstGeom prst="rect">
            <a:avLst/>
          </a:prstGeom>
          <a:solidFill>
            <a:schemeClr val="bg2">
              <a:lumMod val="75000"/>
              <a:alpha val="20000"/>
            </a:schemeClr>
          </a:solidFill>
        </p:spPr>
        <p:txBody>
          <a:bodyPr wrap="square">
            <a:spAutoFit/>
          </a:bodyPr>
          <a:lstStyle/>
          <a:p>
            <a:r>
              <a:rPr lang="es-MX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Distinguidos por el cultivo de vides en árboles y viñedos centenarios</a:t>
            </a:r>
          </a:p>
        </p:txBody>
      </p:sp>
    </p:spTree>
    <p:extLst>
      <p:ext uri="{BB962C8B-B14F-4D97-AF65-F5344CB8AC3E}">
        <p14:creationId xmlns:p14="http://schemas.microsoft.com/office/powerpoint/2010/main" val="3354402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77000">
              <a:srgbClr val="161D23"/>
            </a:gs>
            <a:gs pos="59000">
              <a:srgbClr val="1D2A36"/>
            </a:gs>
            <a:gs pos="99000">
              <a:schemeClr val="tx1">
                <a:lumMod val="95000"/>
                <a:lumOff val="5000"/>
              </a:schemeClr>
            </a:gs>
          </a:gsLst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8 CuadroTexto"/>
          <p:cNvSpPr txBox="1"/>
          <p:nvPr/>
        </p:nvSpPr>
        <p:spPr>
          <a:xfrm>
            <a:off x="5098478" y="5780782"/>
            <a:ext cx="7065818" cy="1077218"/>
          </a:xfrm>
          <a:prstGeom prst="rect">
            <a:avLst/>
          </a:prstGeom>
          <a:solidFill>
            <a:schemeClr val="bg2">
              <a:lumMod val="75000"/>
              <a:alpha val="20000"/>
            </a:schemeClr>
          </a:solidFill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MX" sz="32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Valle de los Cintis</a:t>
            </a:r>
            <a:r>
              <a:rPr lang="x-none" sz="32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s-BO" sz="32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Variedades Criollas</a:t>
            </a:r>
            <a:endParaRPr lang="es-MX" sz="32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>
              <a:defRPr/>
            </a:pPr>
            <a:r>
              <a:rPr lang="es-MX" sz="32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Departamento: Chuquisaca  </a:t>
            </a:r>
          </a:p>
        </p:txBody>
      </p:sp>
      <p:sp>
        <p:nvSpPr>
          <p:cNvPr id="2" name="Rectángulo 1"/>
          <p:cNvSpPr/>
          <p:nvPr/>
        </p:nvSpPr>
        <p:spPr>
          <a:xfrm>
            <a:off x="9480884" y="5629"/>
            <a:ext cx="2711116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MX" sz="14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Fotografía: Erich </a:t>
            </a:r>
            <a:r>
              <a:rPr lang="es-MX" sz="1400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Conzelmann</a:t>
            </a:r>
            <a:endParaRPr lang="en-US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888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77000">
              <a:srgbClr val="161D23"/>
            </a:gs>
            <a:gs pos="59000">
              <a:srgbClr val="1D2A36"/>
            </a:gs>
            <a:gs pos="99000">
              <a:schemeClr val="tx1">
                <a:lumMod val="95000"/>
                <a:lumOff val="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800382" y="601018"/>
            <a:ext cx="25266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MX" sz="4400" b="1" dirty="0">
                <a:solidFill>
                  <a:srgbClr val="FFC000"/>
                </a:solidFill>
                <a:latin typeface="Arial Narrow" panose="020B0606020202030204" pitchFamily="34" charset="0"/>
                <a:cs typeface="Arial" pitchFamily="34" charset="0"/>
              </a:rPr>
              <a:t>OBJETIVO</a:t>
            </a:r>
            <a:endParaRPr lang="es-MX" sz="4400" dirty="0">
              <a:solidFill>
                <a:srgbClr val="FFC000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730012" y="1804154"/>
            <a:ext cx="1073197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32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</a:t>
            </a:r>
            <a:r>
              <a:rPr lang="pt-PT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xaminar los antecedentes históricos, la estructura, el manejo y la sostenibilidad sistemas </a:t>
            </a:r>
            <a:r>
              <a:rPr lang="pt-PT" sz="32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tradicionales. </a:t>
            </a:r>
            <a:endParaRPr lang="pt-PT" sz="32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endParaRPr lang="pt-PT" sz="32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pt-PT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 finalidad es promover la agroforestería en la viticultura como una alternativa viable hacia una agricultura más sostenible.</a:t>
            </a:r>
            <a:endParaRPr lang="es-BO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0200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16639</TotalTime>
  <Words>722</Words>
  <Application>Microsoft Office PowerPoint</Application>
  <PresentationFormat>Panorámica</PresentationFormat>
  <Paragraphs>120</Paragraphs>
  <Slides>33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33</vt:i4>
      </vt:variant>
    </vt:vector>
  </HeadingPairs>
  <TitlesOfParts>
    <vt:vector size="47" baseType="lpstr">
      <vt:lpstr>Aptos Narrow</vt:lpstr>
      <vt:lpstr>Arial</vt:lpstr>
      <vt:lpstr>Arial </vt:lpstr>
      <vt:lpstr>Arial Narrow</vt:lpstr>
      <vt:lpstr>Calibri</vt:lpstr>
      <vt:lpstr>Calibri Light</vt:lpstr>
      <vt:lpstr>Cooper Black</vt:lpstr>
      <vt:lpstr>Courier New</vt:lpstr>
      <vt:lpstr>New York</vt:lpstr>
      <vt:lpstr>system-ui</vt:lpstr>
      <vt:lpstr>Times New Roman</vt:lpstr>
      <vt:lpstr>Wingdings</vt:lpstr>
      <vt:lpstr>Tema de Office</vt:lpstr>
      <vt:lpstr>Simple Light</vt:lpstr>
      <vt:lpstr>LA AGROFORESTERIA VITÍCOLA TRADICIONAL DE LOS VALLES ALTOS DEL SUR DE BOLIVIA, INSPIRACIÓN PARA LA TRANSICIÓN AGROECOLÓGICA DE LA VID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RESULTADOS HISTORICOS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CARACTERISTICAS Y ESTRUCTURA  DE LOS VIÑEDOS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SUSTENTABILIDAD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INTEL</dc:creator>
  <cp:lastModifiedBy>pablo oliva oller</cp:lastModifiedBy>
  <cp:revision>526</cp:revision>
  <dcterms:created xsi:type="dcterms:W3CDTF">2018-03-01T14:26:29Z</dcterms:created>
  <dcterms:modified xsi:type="dcterms:W3CDTF">2024-10-17T01:05:24Z</dcterms:modified>
</cp:coreProperties>
</file>