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embeddedFontLst>
    <p:embeddedFont>
      <p:font typeface="Raleway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HkkcJmeXzEdDCos9kevw+NVkm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43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9151943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09fca20012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09fca20012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b1a85a42385f3e4_4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g1b1a85a42385f3e4_4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2" name="Google Shape;12;g1b1a85a42385f3e4_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b1a85a42385f3e4_39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g1b1a85a42385f3e4_39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g1b1a85a42385f3e4_3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b1a85a42385f3e4_4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b1a85a42385f3e4_45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g1b1a85a42385f3e4_45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g1b1a85a42385f3e4_4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g1b1a85a42385f3e4_4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g1b1a85a42385f3e4_4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1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b1a85a42385f3e4_51"/>
          <p:cNvSpPr/>
          <p:nvPr/>
        </p:nvSpPr>
        <p:spPr>
          <a:xfrm>
            <a:off x="16" y="0"/>
            <a:ext cx="40509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g1b1a85a42385f3e4_51"/>
          <p:cNvSpPr/>
          <p:nvPr/>
        </p:nvSpPr>
        <p:spPr>
          <a:xfrm>
            <a:off x="4040071" y="0"/>
            <a:ext cx="63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g1b1a85a42385f3e4_51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g1b1a85a42385f3e4_51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3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g1b1a85a42385f3e4_51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g1b1a85a42385f3e4_51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g1b1a85a42385f3e4_51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g1b1a85a42385f3e4_5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1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b1a85a42385f3e4_60"/>
          <p:cNvSpPr/>
          <p:nvPr/>
        </p:nvSpPr>
        <p:spPr>
          <a:xfrm>
            <a:off x="0" y="4953000"/>
            <a:ext cx="12188700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g1b1a85a42385f3e4_60"/>
          <p:cNvSpPr/>
          <p:nvPr/>
        </p:nvSpPr>
        <p:spPr>
          <a:xfrm>
            <a:off x="15" y="4915076"/>
            <a:ext cx="12188700" cy="6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1b1a85a42385f3e4_60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6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g1b1a85a42385f3e4_60"/>
          <p:cNvSpPr>
            <a:spLocks noGrp="1"/>
          </p:cNvSpPr>
          <p:nvPr>
            <p:ph type="pic" idx="2"/>
          </p:nvPr>
        </p:nvSpPr>
        <p:spPr>
          <a:xfrm>
            <a:off x="15" y="0"/>
            <a:ext cx="12192000" cy="4915200"/>
          </a:xfrm>
          <a:prstGeom prst="rect">
            <a:avLst/>
          </a:prstGeom>
          <a:solidFill>
            <a:srgbClr val="D2CDB0"/>
          </a:solidFill>
          <a:ln>
            <a:noFill/>
          </a:ln>
        </p:spPr>
      </p:sp>
      <p:sp>
        <p:nvSpPr>
          <p:cNvPr id="70" name="Google Shape;70;g1b1a85a42385f3e4_60"/>
          <p:cNvSpPr txBox="1">
            <a:spLocks noGrp="1"/>
          </p:cNvSpPr>
          <p:nvPr>
            <p:ph type="body" idx="1"/>
          </p:nvPr>
        </p:nvSpPr>
        <p:spPr>
          <a:xfrm>
            <a:off x="1097280" y="5907024"/>
            <a:ext cx="10113300" cy="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g1b1a85a42385f3e4_60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g1b1a85a42385f3e4_6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g1b1a85a42385f3e4_6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1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b1a85a42385f3e4_69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g1b1a85a42385f3e4_69"/>
          <p:cNvSpPr txBox="1">
            <a:spLocks noGrp="1"/>
          </p:cNvSpPr>
          <p:nvPr>
            <p:ph type="body" idx="1"/>
          </p:nvPr>
        </p:nvSpPr>
        <p:spPr>
          <a:xfrm>
            <a:off x="1097278" y="1845734"/>
            <a:ext cx="49377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7" name="Google Shape;77;g1b1a85a42385f3e4_69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8" name="Google Shape;78;g1b1a85a42385f3e4_6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g1b1a85a42385f3e4_6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g1b1a85a42385f3e4_6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1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b1a85a42385f3e4_8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g1b1a85a42385f3e4_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1b1a85a42385f3e4_1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g1b1a85a42385f3e4_1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g1b1a85a42385f3e4_1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1b1a85a42385f3e4_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g1b1a85a42385f3e4_1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g1b1a85a42385f3e4_1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g1b1a85a42385f3e4_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b1a85a42385f3e4_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g1b1a85a42385f3e4_2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1b1a85a42385f3e4_23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g1b1a85a42385f3e4_23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g1b1a85a42385f3e4_2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b1a85a42385f3e4_27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g1b1a85a42385f3e4_2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b1a85a42385f3e4_30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g1b1a85a42385f3e4_30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g1b1a85a42385f3e4_30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g1b1a85a42385f3e4_30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g1b1a85a42385f3e4_3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b1a85a42385f3e4_36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g1b1a85a42385f3e4_3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b1a85a42385f3e4_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g1b1a85a42385f3e4_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g1b1a85a42385f3e4_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Y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4327776" y="114825"/>
            <a:ext cx="7324200" cy="35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algn="l">
              <a:lnSpc>
                <a:spcPct val="85000"/>
              </a:lnSpc>
              <a:buClr>
                <a:srgbClr val="262626"/>
              </a:buClr>
              <a:buSzPts val="8000"/>
            </a:pPr>
            <a:r>
              <a:rPr lang="es-MX" sz="8000" b="1" dirty="0"/>
              <a:t>Las semillas base de la vida </a:t>
            </a:r>
            <a:r>
              <a:rPr lang="es-AR" sz="8000" dirty="0"/>
              <a:t/>
            </a:r>
            <a:br>
              <a:rPr lang="es-AR" sz="8000" dirty="0"/>
            </a:br>
            <a:endParaRPr sz="351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692225" y="4539150"/>
            <a:ext cx="5201700" cy="3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Arial"/>
              <a:buNone/>
            </a:pPr>
            <a:r>
              <a:rPr lang="es-PY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Por: </a:t>
            </a:r>
            <a:r>
              <a:rPr lang="es-PY" sz="1800" b="1" dirty="0" smtClean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Gonzales, Segovia , Souza </a:t>
            </a:r>
            <a:r>
              <a:rPr lang="es-PY" sz="1800" b="1" dirty="0" err="1" smtClean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casadinho</a:t>
            </a:r>
            <a:endParaRPr sz="1800" b="1" dirty="0">
              <a:solidFill>
                <a:schemeClr val="dk2"/>
              </a:solidFill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683605"/>
              </p:ext>
            </p:extLst>
          </p:nvPr>
        </p:nvGraphicFramePr>
        <p:xfrm>
          <a:off x="9768408" y="332656"/>
          <a:ext cx="1535361" cy="73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o" r:id="rId5" imgW="4003040" imgH="1772920" progId="Word.Document.8">
                  <p:embed/>
                </p:oleObj>
              </mc:Choice>
              <mc:Fallback>
                <p:oleObj name="Documento" r:id="rId5" imgW="4003040" imgH="1772920" progId="Word.Document.8">
                  <p:embed/>
                  <p:pic>
                    <p:nvPicPr>
                      <p:cNvPr id="0" name="6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8408" y="332656"/>
                        <a:ext cx="1535361" cy="734725"/>
                      </a:xfrm>
                      <a:prstGeom prst="rect">
                        <a:avLst/>
                      </a:prstGeom>
                      <a:solidFill>
                        <a:srgbClr val="CC99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383016"/>
              </p:ext>
            </p:extLst>
          </p:nvPr>
        </p:nvGraphicFramePr>
        <p:xfrm>
          <a:off x="9293225" y="66675"/>
          <a:ext cx="2514600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o" r:id="rId7" imgW="4003040" imgH="1772920" progId="Word.Document.8">
                  <p:embed/>
                </p:oleObj>
              </mc:Choice>
              <mc:Fallback>
                <p:oleObj name="Documento" r:id="rId7" imgW="4003040" imgH="1772920" progId="Word.Document.8">
                  <p:embed/>
                  <p:pic>
                    <p:nvPicPr>
                      <p:cNvPr id="0" name="6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3225" y="66675"/>
                        <a:ext cx="2514600" cy="1203325"/>
                      </a:xfrm>
                      <a:prstGeom prst="rect">
                        <a:avLst/>
                      </a:prstGeom>
                      <a:solidFill>
                        <a:srgbClr val="CC99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260648"/>
            <a:ext cx="984218" cy="101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09fca20012_0_22"/>
          <p:cNvSpPr txBox="1"/>
          <p:nvPr/>
        </p:nvSpPr>
        <p:spPr>
          <a:xfrm>
            <a:off x="1343472" y="764704"/>
            <a:ext cx="10139803" cy="4336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MX" sz="2400" dirty="0"/>
              <a:t>Las semillas nos permiten a las comunidades mantener viva nuestra identidad cultural y a la vez enriquecerla con los aportes de otras culturas. De la misma manera que la hibridación y el intercambio permitieron mejorar a las semillas y a las plantas cultivadas, las culturas se enriquecen en el intercambio, nuevos saberes, nuevos cultivos, nuevas comidas, sabores, colores y olores. Los productores /as siembran, cambian, cultivan, se alimentan de las semillas y las plantas como parte de los ciclos naturales y culturales propios de cada territorio y estos derechos deben ser respetados y preservados.</a:t>
            </a:r>
            <a:endParaRPr lang="es-AR" sz="2400" dirty="0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semillas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Las semillas nativas y criollas en manos de las comunidades indígenas, campesinas  y criollas han posibilitado y aún lo hacen, el sustento cotidiano de millones de personas alrededor de Argentina y el mundo. Alimentos sanos, nutritivos que permiten la producción y reproducción familiar y predial cotidiana.</a:t>
            </a:r>
            <a:endParaRPr lang="es-AR" dirty="0"/>
          </a:p>
          <a:p>
            <a:r>
              <a:rPr lang="es-MX" dirty="0"/>
              <a:t>Estas semillas se hayan especialmente adaptadas para la producción bajo sistemas agroecológicos los cuales se basan en la diversidad biológica y en la nutrición adecuada de los suelos. La diversidad y heterogeneidad de las semillas han permitido su cultivo en una gran variabilidad de suelos, climas y adversidades específicas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5800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semillas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Si </a:t>
            </a:r>
            <a:r>
              <a:rPr lang="es-MX" dirty="0"/>
              <a:t>bien se reconoce la existencia de espacios como los constituidos en el núcleo de cada familia, las reuniones comunitarias, las ferias productivas locales, las ferias nacionales, provinciales y regionales de semillas, deben profundizarse los sitios y momentos de intercambio. Se destaca la necesidad de recrear espacios de valorización, intercambio, sistematización y reproducción de los saberes dentro de los sistemas formales e informales de capacitación y formación, por ejemplo el sistema público de educación, los sistemas de investigación y extensión agropecuarios, etc.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0751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Objetivos 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s-419" dirty="0" smtClean="0"/>
              <a:t>Analizar </a:t>
            </a:r>
            <a:r>
              <a:rPr lang="es-419" dirty="0"/>
              <a:t>las amenazas que se ciernen sobre las posibilidades de conservación , utilización e intercambio de las semillas nativas, criollas y de los pueblos originarios</a:t>
            </a:r>
            <a:endParaRPr lang="es-AR" dirty="0"/>
          </a:p>
          <a:p>
            <a:pPr lvl="0"/>
            <a:r>
              <a:rPr lang="es-419" dirty="0"/>
              <a:t>Valorar los procesos de conservación en cada comunidad y territorio de las semillas como parte de la consecución de la soberanía alimentaria </a:t>
            </a:r>
            <a:endParaRPr lang="es-AR" dirty="0"/>
          </a:p>
          <a:p>
            <a:pPr lvl="0"/>
            <a:r>
              <a:rPr lang="es-419" dirty="0"/>
              <a:t>Conocer Instancias de trabajo sobre producción y conservación de semillas criollas , nativas y de los pueblos originarios en diversas regiones de Amèrica Latina</a:t>
            </a:r>
            <a:endParaRPr lang="es-AR" dirty="0"/>
          </a:p>
          <a:p>
            <a:pPr lvl="0"/>
            <a:r>
              <a:rPr lang="es-419" dirty="0"/>
              <a:t>Vincular el proceso de conservación de las semillas criollas , nativas y de  los pueblos originarios con la soberanía alimentaria y el cambio climático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4464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Metodología 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s-419" dirty="0" smtClean="0"/>
              <a:t>Presentación </a:t>
            </a:r>
            <a:r>
              <a:rPr lang="es-419" dirty="0"/>
              <a:t>de los participantes y su relación con la produccion, conservacion e intercabio de semillas</a:t>
            </a:r>
            <a:endParaRPr lang="es-AR" dirty="0"/>
          </a:p>
          <a:p>
            <a:pPr lvl="0"/>
            <a:r>
              <a:rPr lang="es-419" dirty="0"/>
              <a:t>Breve presentación de la problemática , actualizando datos locales y regionales</a:t>
            </a:r>
            <a:endParaRPr lang="es-AR" dirty="0"/>
          </a:p>
          <a:p>
            <a:pPr lvl="0"/>
            <a:r>
              <a:rPr lang="es-419" dirty="0"/>
              <a:t>Trabajo grupal a fin de realizar un diagnóstico local sobre la problemática relacionada con la conservacion e intercambio de semillas </a:t>
            </a:r>
            <a:endParaRPr lang="es-AR" dirty="0"/>
          </a:p>
          <a:p>
            <a:pPr lvl="0"/>
            <a:r>
              <a:rPr lang="es-419" dirty="0"/>
              <a:t>Intercambio de ideas, preguntas, avances , preocupaciones</a:t>
            </a:r>
            <a:endParaRPr lang="es-AR" dirty="0"/>
          </a:p>
          <a:p>
            <a:pPr lvl="0"/>
            <a:r>
              <a:rPr lang="es-419" dirty="0"/>
              <a:t>Discusión de actividaes futuras 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90108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`preguntas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¿Cómo esta la situación de las semillas </a:t>
            </a:r>
            <a:r>
              <a:rPr lang="es-ES" smtClean="0"/>
              <a:t>nativas  criollas </a:t>
            </a:r>
            <a:r>
              <a:rPr lang="es-ES" dirty="0" smtClean="0"/>
              <a:t>en nuestra comunidad? </a:t>
            </a:r>
          </a:p>
          <a:p>
            <a:r>
              <a:rPr lang="es-ES" dirty="0" smtClean="0"/>
              <a:t>¿Cuáles son las amenazas ?</a:t>
            </a:r>
          </a:p>
          <a:p>
            <a:r>
              <a:rPr lang="es-ES" dirty="0" smtClean="0"/>
              <a:t>¿Cómo trabajamos?</a:t>
            </a:r>
          </a:p>
          <a:p>
            <a:r>
              <a:rPr lang="es-ES" dirty="0" smtClean="0"/>
              <a:t>¿participamos en ferias  y casas de semillas? ¿Cómo?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4738690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517</Words>
  <Application>Microsoft Office PowerPoint</Application>
  <PresentationFormat>Personalizado</PresentationFormat>
  <Paragraphs>24</Paragraphs>
  <Slides>7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Raleway</vt:lpstr>
      <vt:lpstr>Simple Light</vt:lpstr>
      <vt:lpstr>Documento</vt:lpstr>
      <vt:lpstr>Las semillas base de la vida  </vt:lpstr>
      <vt:lpstr>Presentación de PowerPoint</vt:lpstr>
      <vt:lpstr>Las semillas</vt:lpstr>
      <vt:lpstr>Las semillas</vt:lpstr>
      <vt:lpstr>Objetivos  </vt:lpstr>
      <vt:lpstr>Metodología  </vt:lpstr>
      <vt:lpstr>`preguntas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semillas base de la vida</dc:title>
  <dc:creator>pc2</dc:creator>
  <cp:lastModifiedBy>hp</cp:lastModifiedBy>
  <cp:revision>2</cp:revision>
  <dcterms:created xsi:type="dcterms:W3CDTF">2024-10-08T16:17:25Z</dcterms:created>
  <dcterms:modified xsi:type="dcterms:W3CDTF">2024-10-20T11:43:14Z</dcterms:modified>
</cp:coreProperties>
</file>