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9"/>
  </p:notes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</p:sldIdLst>
  <p:sldSz cx="12192000" cy="6858000"/>
  <p:notesSz cx="6858000" cy="9144000"/>
  <p:embeddedFontLst>
    <p:embeddedFont>
      <p:font typeface="Raleway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8" roundtripDataSignature="AMtx7miHkkcJmeXzEdDCos9kevw+NVkms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43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2" Type="http://schemas.openxmlformats.org/officeDocument/2006/relationships/slide" Target="slides/slide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0" Type="http://schemas.openxmlformats.org/officeDocument/2006/relationships/font" Target="fonts/font1.fntdata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9151943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309fca20012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309fca20012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1b1a85a42385f3e4_4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700" cy="27369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1pPr>
            <a:lvl2pPr lvl="1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2pPr>
            <a:lvl3pPr lvl="2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3pPr>
            <a:lvl4pPr lvl="3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4pPr>
            <a:lvl5pPr lvl="4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5pPr>
            <a:lvl6pPr lvl="5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6pPr>
            <a:lvl7pPr lvl="6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7pPr>
            <a:lvl8pPr lvl="7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8pPr>
            <a:lvl9pPr lvl="8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9pPr>
          </a:lstStyle>
          <a:p>
            <a:endParaRPr/>
          </a:p>
        </p:txBody>
      </p:sp>
      <p:sp>
        <p:nvSpPr>
          <p:cNvPr id="11" name="Google Shape;11;g1b1a85a42385f3e4_4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700" cy="10569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9pPr>
          </a:lstStyle>
          <a:p>
            <a:endParaRPr/>
          </a:p>
        </p:txBody>
      </p:sp>
      <p:sp>
        <p:nvSpPr>
          <p:cNvPr id="12" name="Google Shape;12;g1b1a85a42385f3e4_4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Y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g1b1a85a42385f3e4_39"/>
          <p:cNvSpPr txBox="1">
            <a:spLocks noGrp="1"/>
          </p:cNvSpPr>
          <p:nvPr>
            <p:ph type="title" hasCustomPrompt="1"/>
          </p:nvPr>
        </p:nvSpPr>
        <p:spPr>
          <a:xfrm>
            <a:off x="415600" y="1474833"/>
            <a:ext cx="11360700" cy="26181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46" name="Google Shape;46;g1b1a85a42385f3e4_39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700" cy="17343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marL="457200" lvl="0" indent="-381000" algn="ctr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49250" algn="ctr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algn="ctr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algn="ctr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algn="ctr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algn="ctr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algn="ctr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algn="ctr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algn="ctr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g1b1a85a42385f3e4_39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Y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g1b1a85a42385f3e4_43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Y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b1a85a42385f3e4_45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g1b1a85a42385f3e4_45"/>
          <p:cNvSpPr txBox="1"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53" name="Google Shape;53;g1b1a85a42385f3e4_45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3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g1b1a85a42385f3e4_45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g1b1a85a42385f3e4_45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19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Y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OBJECT_WITH_CAPTION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b1a85a42385f3e4_51"/>
          <p:cNvSpPr/>
          <p:nvPr/>
        </p:nvSpPr>
        <p:spPr>
          <a:xfrm>
            <a:off x="16" y="0"/>
            <a:ext cx="40509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g1b1a85a42385f3e4_51"/>
          <p:cNvSpPr/>
          <p:nvPr/>
        </p:nvSpPr>
        <p:spPr>
          <a:xfrm>
            <a:off x="4040071" y="0"/>
            <a:ext cx="63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g1b1a85a42385f3e4_51"/>
          <p:cNvSpPr txBox="1"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Arial"/>
              <a:buNone/>
              <a:defRPr sz="3600" b="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g1b1a85a42385f3e4_51"/>
          <p:cNvSpPr txBox="1">
            <a:spLocks noGrp="1"/>
          </p:cNvSpPr>
          <p:nvPr>
            <p:ph type="body" idx="1"/>
          </p:nvPr>
        </p:nvSpPr>
        <p:spPr>
          <a:xfrm>
            <a:off x="4800600" y="731520"/>
            <a:ext cx="6492300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61" name="Google Shape;61;g1b1a85a42385f3e4_51"/>
          <p:cNvSpPr txBox="1">
            <a:spLocks noGrp="1"/>
          </p:cNvSpPr>
          <p:nvPr>
            <p:ph type="body" idx="2"/>
          </p:nvPr>
        </p:nvSpPr>
        <p:spPr>
          <a:xfrm>
            <a:off x="457200" y="2926080"/>
            <a:ext cx="3200400" cy="337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g1b1a85a42385f3e4_51"/>
          <p:cNvSpPr txBox="1">
            <a:spLocks noGrp="1"/>
          </p:cNvSpPr>
          <p:nvPr>
            <p:ph type="dt" idx="10"/>
          </p:nvPr>
        </p:nvSpPr>
        <p:spPr>
          <a:xfrm>
            <a:off x="465512" y="6459785"/>
            <a:ext cx="2618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g1b1a85a42385f3e4_51"/>
          <p:cNvSpPr txBox="1">
            <a:spLocks noGrp="1"/>
          </p:cNvSpPr>
          <p:nvPr>
            <p:ph type="ftr" idx="11"/>
          </p:nvPr>
        </p:nvSpPr>
        <p:spPr>
          <a:xfrm>
            <a:off x="4800600" y="6459785"/>
            <a:ext cx="4648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g1b1a85a42385f3e4_51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19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0" lvl="0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05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Y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b1a85a42385f3e4_60"/>
          <p:cNvSpPr/>
          <p:nvPr/>
        </p:nvSpPr>
        <p:spPr>
          <a:xfrm>
            <a:off x="0" y="4953000"/>
            <a:ext cx="12188700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g1b1a85a42385f3e4_60"/>
          <p:cNvSpPr/>
          <p:nvPr/>
        </p:nvSpPr>
        <p:spPr>
          <a:xfrm>
            <a:off x="15" y="4915076"/>
            <a:ext cx="12188700" cy="63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g1b1a85a42385f3e4_60"/>
          <p:cNvSpPr txBox="1">
            <a:spLocks noGrp="1"/>
          </p:cNvSpPr>
          <p:nvPr>
            <p:ph type="title"/>
          </p:nvPr>
        </p:nvSpPr>
        <p:spPr>
          <a:xfrm>
            <a:off x="1097280" y="5074920"/>
            <a:ext cx="10113600" cy="82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b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Arial"/>
              <a:buNone/>
              <a:defRPr sz="3600" b="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g1b1a85a42385f3e4_60"/>
          <p:cNvSpPr>
            <a:spLocks noGrp="1"/>
          </p:cNvSpPr>
          <p:nvPr>
            <p:ph type="pic" idx="2"/>
          </p:nvPr>
        </p:nvSpPr>
        <p:spPr>
          <a:xfrm>
            <a:off x="15" y="0"/>
            <a:ext cx="12192000" cy="4915200"/>
          </a:xfrm>
          <a:prstGeom prst="rect">
            <a:avLst/>
          </a:prstGeom>
          <a:solidFill>
            <a:srgbClr val="D2CDB0"/>
          </a:solidFill>
          <a:ln>
            <a:noFill/>
          </a:ln>
        </p:spPr>
      </p:sp>
      <p:sp>
        <p:nvSpPr>
          <p:cNvPr id="70" name="Google Shape;70;g1b1a85a42385f3e4_60"/>
          <p:cNvSpPr txBox="1">
            <a:spLocks noGrp="1"/>
          </p:cNvSpPr>
          <p:nvPr>
            <p:ph type="body" idx="1"/>
          </p:nvPr>
        </p:nvSpPr>
        <p:spPr>
          <a:xfrm>
            <a:off x="1097280" y="5907024"/>
            <a:ext cx="10113300" cy="59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1" name="Google Shape;71;g1b1a85a42385f3e4_60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3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g1b1a85a42385f3e4_60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g1b1a85a42385f3e4_60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19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Y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b1a85a42385f3e4_69"/>
          <p:cNvSpPr txBox="1">
            <a:spLocks noGrp="1"/>
          </p:cNvSpPr>
          <p:nvPr>
            <p:ph type="title"/>
          </p:nvPr>
        </p:nvSpPr>
        <p:spPr>
          <a:xfrm>
            <a:off x="1097280" y="286603"/>
            <a:ext cx="10058400" cy="145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g1b1a85a42385f3e4_69"/>
          <p:cNvSpPr txBox="1">
            <a:spLocks noGrp="1"/>
          </p:cNvSpPr>
          <p:nvPr>
            <p:ph type="body" idx="1"/>
          </p:nvPr>
        </p:nvSpPr>
        <p:spPr>
          <a:xfrm>
            <a:off x="1097278" y="1845734"/>
            <a:ext cx="4937700" cy="40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77" name="Google Shape;77;g1b1a85a42385f3e4_69"/>
          <p:cNvSpPr txBox="1">
            <a:spLocks noGrp="1"/>
          </p:cNvSpPr>
          <p:nvPr>
            <p:ph type="body" idx="2"/>
          </p:nvPr>
        </p:nvSpPr>
        <p:spPr>
          <a:xfrm>
            <a:off x="6217920" y="1845735"/>
            <a:ext cx="4937700" cy="40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429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78" name="Google Shape;78;g1b1a85a42385f3e4_69"/>
          <p:cNvSpPr txBox="1">
            <a:spLocks noGrp="1"/>
          </p:cNvSpPr>
          <p:nvPr>
            <p:ph type="dt" idx="10"/>
          </p:nvPr>
        </p:nvSpPr>
        <p:spPr>
          <a:xfrm>
            <a:off x="1097280" y="6459785"/>
            <a:ext cx="24723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g1b1a85a42385f3e4_69"/>
          <p:cNvSpPr txBox="1">
            <a:spLocks noGrp="1"/>
          </p:cNvSpPr>
          <p:nvPr>
            <p:ph type="ftr" idx="11"/>
          </p:nvPr>
        </p:nvSpPr>
        <p:spPr>
          <a:xfrm>
            <a:off x="3686185" y="6459785"/>
            <a:ext cx="4822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g1b1a85a42385f3e4_69"/>
          <p:cNvSpPr txBox="1">
            <a:spLocks noGrp="1"/>
          </p:cNvSpPr>
          <p:nvPr>
            <p:ph type="sldNum" idx="12"/>
          </p:nvPr>
        </p:nvSpPr>
        <p:spPr>
          <a:xfrm>
            <a:off x="9900458" y="6459785"/>
            <a:ext cx="13119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Y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g1b1a85a42385f3e4_8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700" cy="11223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5" name="Google Shape;15;g1b1a85a42385f3e4_8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Y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g1b1a85a42385f3e4_1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g1b1a85a42385f3e4_1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marL="457200" lvl="0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4925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g1b1a85a42385f3e4_11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Y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g1b1a85a42385f3e4_1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g1b1a85a42385f3e4_1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100" cy="4555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marL="457200" lvl="0" indent="-34925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23" name="Google Shape;23;g1b1a85a42385f3e4_15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100" cy="4555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marL="457200" lvl="0" indent="-34925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24" name="Google Shape;24;g1b1a85a42385f3e4_15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Y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g1b1a85a42385f3e4_20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g1b1a85a42385f3e4_20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Y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g1b1a85a42385f3e4_23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7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30" name="Google Shape;30;g1b1a85a42385f3e4_23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3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marL="457200" lvl="0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31" name="Google Shape;31;g1b1a85a42385f3e4_23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Y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g1b1a85a42385f3e4_27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300" cy="54543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>
            <a:endParaRPr/>
          </a:p>
        </p:txBody>
      </p:sp>
      <p:sp>
        <p:nvSpPr>
          <p:cNvPr id="34" name="Google Shape;34;g1b1a85a42385f3e4_27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Y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g1b1a85a42385f3e4_30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g1b1a85a42385f3e4_30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700" cy="19764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>
            <a:endParaRPr/>
          </a:p>
        </p:txBody>
      </p:sp>
      <p:sp>
        <p:nvSpPr>
          <p:cNvPr id="38" name="Google Shape;38;g1b1a85a42385f3e4_30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700" cy="16467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39" name="Google Shape;39;g1b1a85a42385f3e4_30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5900" cy="49269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marL="457200" lvl="0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4925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g1b1a85a42385f3e4_30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Y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g1b1a85a42385f3e4_36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300" cy="806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g1b1a85a42385f3e4_36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Y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g1b1a85a42385f3e4_0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g1b1a85a42385f3e4_0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marL="457200" lvl="0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Char char="●"/>
              <a:defRPr sz="2400">
                <a:solidFill>
                  <a:schemeClr val="dk2"/>
                </a:solidFill>
              </a:defRPr>
            </a:lvl1pPr>
            <a:lvl2pPr marL="914400" lvl="1" indent="-3492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○"/>
              <a:defRPr sz="1900">
                <a:solidFill>
                  <a:schemeClr val="dk2"/>
                </a:solidFill>
              </a:defRPr>
            </a:lvl2pPr>
            <a:lvl3pPr marL="1371600" lvl="2" indent="-3492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■"/>
              <a:defRPr sz="1900">
                <a:solidFill>
                  <a:schemeClr val="dk2"/>
                </a:solidFill>
              </a:defRPr>
            </a:lvl3pPr>
            <a:lvl4pPr marL="1828800" lvl="3" indent="-3492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●"/>
              <a:defRPr sz="1900">
                <a:solidFill>
                  <a:schemeClr val="dk2"/>
                </a:solidFill>
              </a:defRPr>
            </a:lvl4pPr>
            <a:lvl5pPr marL="2286000" lvl="4" indent="-3492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○"/>
              <a:defRPr sz="1900">
                <a:solidFill>
                  <a:schemeClr val="dk2"/>
                </a:solidFill>
              </a:defRPr>
            </a:lvl5pPr>
            <a:lvl6pPr marL="2743200" lvl="5" indent="-3492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■"/>
              <a:defRPr sz="1900">
                <a:solidFill>
                  <a:schemeClr val="dk2"/>
                </a:solidFill>
              </a:defRPr>
            </a:lvl6pPr>
            <a:lvl7pPr marL="3200400" lvl="6" indent="-3492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●"/>
              <a:defRPr sz="1900">
                <a:solidFill>
                  <a:schemeClr val="dk2"/>
                </a:solidFill>
              </a:defRPr>
            </a:lvl7pPr>
            <a:lvl8pPr marL="3657600" lvl="7" indent="-3492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○"/>
              <a:defRPr sz="1900">
                <a:solidFill>
                  <a:schemeClr val="dk2"/>
                </a:solidFill>
              </a:defRPr>
            </a:lvl8pPr>
            <a:lvl9pPr marL="4114800" lvl="8" indent="-3492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■"/>
              <a:defRPr sz="19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g1b1a85a42385f3e4_0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PY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>
            <a:alphaModFix/>
          </a:blip>
          <a:stretch>
            <a:fillRect/>
          </a:stretch>
        </a:blip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"/>
          <p:cNvSpPr txBox="1">
            <a:spLocks noGrp="1"/>
          </p:cNvSpPr>
          <p:nvPr>
            <p:ph type="ctrTitle"/>
          </p:nvPr>
        </p:nvSpPr>
        <p:spPr>
          <a:xfrm>
            <a:off x="4327776" y="114825"/>
            <a:ext cx="7324200" cy="356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algn="l">
              <a:lnSpc>
                <a:spcPct val="85000"/>
              </a:lnSpc>
              <a:buClr>
                <a:srgbClr val="262626"/>
              </a:buClr>
              <a:buSzPts val="8000"/>
            </a:pPr>
            <a:r>
              <a:rPr lang="es-MX" sz="8000" b="1" dirty="0"/>
              <a:t>Las semillas base de la vida </a:t>
            </a:r>
            <a:r>
              <a:rPr lang="es-AR" sz="8000" dirty="0"/>
              <a:t/>
            </a:r>
            <a:br>
              <a:rPr lang="es-AR" sz="8000" dirty="0"/>
            </a:br>
            <a:endParaRPr sz="3511" dirty="0">
              <a:solidFill>
                <a:schemeClr val="lt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6692225" y="4539150"/>
            <a:ext cx="5201700" cy="30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Arial"/>
              <a:buNone/>
            </a:pPr>
            <a:r>
              <a:rPr lang="es-PY" b="1" dirty="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Por: </a:t>
            </a:r>
            <a:r>
              <a:rPr lang="es-PY" sz="1800" b="1" dirty="0" smtClean="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Gonzales, Segovia , Souza </a:t>
            </a:r>
            <a:r>
              <a:rPr lang="es-PY" sz="1800" b="1" dirty="0" err="1" smtClean="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casadinho</a:t>
            </a:r>
            <a:endParaRPr sz="1800" b="1" dirty="0">
              <a:solidFill>
                <a:schemeClr val="dk2"/>
              </a:solidFill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4683605"/>
              </p:ext>
            </p:extLst>
          </p:nvPr>
        </p:nvGraphicFramePr>
        <p:xfrm>
          <a:off x="9768408" y="332656"/>
          <a:ext cx="1535361" cy="73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ocumento" r:id="rId5" imgW="4003040" imgH="1772920" progId="Word.Document.8">
                  <p:embed/>
                </p:oleObj>
              </mc:Choice>
              <mc:Fallback>
                <p:oleObj name="Documento" r:id="rId5" imgW="4003040" imgH="1772920" progId="Word.Document.8">
                  <p:embed/>
                  <p:pic>
                    <p:nvPicPr>
                      <p:cNvPr id="0" name="6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68408" y="332656"/>
                        <a:ext cx="1535361" cy="734725"/>
                      </a:xfrm>
                      <a:prstGeom prst="rect">
                        <a:avLst/>
                      </a:prstGeom>
                      <a:solidFill>
                        <a:srgbClr val="CC99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6383016"/>
              </p:ext>
            </p:extLst>
          </p:nvPr>
        </p:nvGraphicFramePr>
        <p:xfrm>
          <a:off x="9293225" y="66675"/>
          <a:ext cx="2514600" cy="120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Documento" r:id="rId7" imgW="4003040" imgH="1772920" progId="Word.Document.8">
                  <p:embed/>
                </p:oleObj>
              </mc:Choice>
              <mc:Fallback>
                <p:oleObj name="Documento" r:id="rId7" imgW="4003040" imgH="1772920" progId="Word.Document.8">
                  <p:embed/>
                  <p:pic>
                    <p:nvPicPr>
                      <p:cNvPr id="0" name="6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93225" y="66675"/>
                        <a:ext cx="2514600" cy="1203325"/>
                      </a:xfrm>
                      <a:prstGeom prst="rect">
                        <a:avLst/>
                      </a:prstGeom>
                      <a:solidFill>
                        <a:srgbClr val="CC99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080" y="260648"/>
            <a:ext cx="984218" cy="1010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309fca20012_0_22"/>
          <p:cNvSpPr txBox="1"/>
          <p:nvPr/>
        </p:nvSpPr>
        <p:spPr>
          <a:xfrm>
            <a:off x="1343472" y="764704"/>
            <a:ext cx="10139803" cy="43360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s-MX" sz="2400" dirty="0"/>
              <a:t>Las semillas nos permiten a las comunidades mantener viva nuestra identidad cultural y a la vez enriquecerla con los aportes de otras culturas. De la misma manera que la hibridación y el intercambio permitieron mejorar a las semillas y a las plantas cultivadas, las culturas se enriquecen en el intercambio, nuevos saberes, nuevos cultivos, nuevas comidas, sabores, colores y olores. Los productores /as siembran, cambian, cultivan, se alimentan de las semillas y las plantas como parte de los ciclos naturales y culturales propios de cada territorio y estos derechos deben ser respetados y preservados.</a:t>
            </a:r>
            <a:endParaRPr lang="es-AR" sz="2400" dirty="0">
              <a:effectLst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Las semillas</a:t>
            </a:r>
            <a:endParaRPr lang="es-AR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Las semillas nativas y criollas en manos de las comunidades indígenas, campesinas  y criollas han posibilitado y aún lo hacen, el sustento cotidiano de millones de personas alrededor de Argentina y el mundo. Alimentos sanos, nutritivos que permiten la producción y reproducción familiar y predial cotidiana.</a:t>
            </a:r>
            <a:endParaRPr lang="es-AR" dirty="0"/>
          </a:p>
          <a:p>
            <a:r>
              <a:rPr lang="es-MX" dirty="0"/>
              <a:t>Estas semillas se hayan especialmente adaptadas para la producción bajo sistemas agroecológicos los cuales se basan en la diversidad biológica y en la nutrición adecuada de los suelos. La diversidad y heterogeneidad de las semillas han permitido su cultivo en una gran variabilidad de suelos, climas y adversidades específicas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058007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Las semillas</a:t>
            </a:r>
            <a:endParaRPr lang="es-AR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Si </a:t>
            </a:r>
            <a:r>
              <a:rPr lang="es-MX" dirty="0"/>
              <a:t>bien se reconoce la existencia de espacios como los constituidos en el núcleo de cada familia, las reuniones comunitarias, las ferias productivas locales, las ferias nacionales, provinciales y regionales de semillas, deben profundizarse los sitios y momentos de intercambio. Se destaca la necesidad de recrear espacios de valorización, intercambio, sistematización y reproducción de los saberes dentro de los sistemas formales e informales de capacitación y formación, por ejemplo el sistema público de educación, los sistemas de investigación y extensión agropecuarios, etc.</a:t>
            </a:r>
            <a:endParaRPr lang="es-AR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907519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Objetivos </a:t>
            </a:r>
            <a:r>
              <a:rPr lang="es-AR" dirty="0"/>
              <a:t/>
            </a:r>
            <a:br>
              <a:rPr lang="es-AR" dirty="0"/>
            </a:br>
            <a:endParaRPr lang="es-AR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s-419" dirty="0" smtClean="0"/>
              <a:t>Analizar </a:t>
            </a:r>
            <a:r>
              <a:rPr lang="es-419" dirty="0"/>
              <a:t>las amenazas que se ciernen sobre las posibilidades de conservación , utilización e intercambio de las semillas nativas, criollas y de los pueblos originarios</a:t>
            </a:r>
            <a:endParaRPr lang="es-AR" dirty="0"/>
          </a:p>
          <a:p>
            <a:pPr lvl="0"/>
            <a:r>
              <a:rPr lang="es-419" dirty="0"/>
              <a:t>Valorar los procesos de conservación en cada comunidad y territorio de las semillas como parte de la consecución de la soberanía alimentaria </a:t>
            </a:r>
            <a:endParaRPr lang="es-AR" dirty="0"/>
          </a:p>
          <a:p>
            <a:pPr lvl="0"/>
            <a:r>
              <a:rPr lang="es-419" dirty="0"/>
              <a:t>Conocer Instancias de trabajo sobre producción y conservación de semillas criollas , nativas y de los pueblos originarios en diversas regiones de Amèrica Latina</a:t>
            </a:r>
            <a:endParaRPr lang="es-AR" dirty="0"/>
          </a:p>
          <a:p>
            <a:pPr lvl="0"/>
            <a:r>
              <a:rPr lang="es-419" dirty="0"/>
              <a:t>Vincular el proceso de conservación de las semillas criollas , nativas y de  los pueblos originarios con la soberanía alimentaria y el cambio climático</a:t>
            </a:r>
            <a:endParaRPr lang="es-AR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144640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Metodología </a:t>
            </a:r>
            <a:r>
              <a:rPr lang="es-AR" dirty="0"/>
              <a:t/>
            </a:r>
            <a:br>
              <a:rPr lang="es-AR" dirty="0"/>
            </a:br>
            <a:endParaRPr lang="es-AR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s-419" dirty="0" smtClean="0"/>
              <a:t>Presentación </a:t>
            </a:r>
            <a:r>
              <a:rPr lang="es-419" dirty="0"/>
              <a:t>de los participantes y su relación con la produccion, conservacion e intercabio de semillas</a:t>
            </a:r>
            <a:endParaRPr lang="es-AR" dirty="0"/>
          </a:p>
          <a:p>
            <a:pPr lvl="0"/>
            <a:r>
              <a:rPr lang="es-419" dirty="0"/>
              <a:t>Breve presentación de la problemática , actualizando datos locales y regionales</a:t>
            </a:r>
            <a:endParaRPr lang="es-AR" dirty="0"/>
          </a:p>
          <a:p>
            <a:pPr lvl="0"/>
            <a:r>
              <a:rPr lang="es-419" dirty="0"/>
              <a:t>Trabajo grupal a fin de realizar un diagnóstico local sobre la problemática relacionada con la conservacion e intercambio de semillas </a:t>
            </a:r>
            <a:endParaRPr lang="es-AR" dirty="0"/>
          </a:p>
          <a:p>
            <a:pPr lvl="0"/>
            <a:r>
              <a:rPr lang="es-419" dirty="0"/>
              <a:t>Intercambio de ideas, preguntas, avances , preocupaciones</a:t>
            </a:r>
            <a:endParaRPr lang="es-AR" dirty="0"/>
          </a:p>
          <a:p>
            <a:pPr lvl="0"/>
            <a:r>
              <a:rPr lang="es-419" dirty="0"/>
              <a:t>Discusión de actividaes futuras </a:t>
            </a:r>
            <a:endParaRPr lang="es-AR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390108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`preguntas</a:t>
            </a:r>
            <a:endParaRPr lang="es-AR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¿Cómo esta la situación de las semillas </a:t>
            </a:r>
            <a:r>
              <a:rPr lang="es-ES" smtClean="0"/>
              <a:t>nativas  criollas </a:t>
            </a:r>
            <a:r>
              <a:rPr lang="es-ES" dirty="0" smtClean="0"/>
              <a:t>en nuestra comunidad? </a:t>
            </a:r>
          </a:p>
          <a:p>
            <a:r>
              <a:rPr lang="es-ES" dirty="0" smtClean="0"/>
              <a:t>¿Cuáles son las amenazas ?</a:t>
            </a:r>
          </a:p>
          <a:p>
            <a:r>
              <a:rPr lang="es-ES" dirty="0" smtClean="0"/>
              <a:t>¿Cómo trabajamos?</a:t>
            </a:r>
          </a:p>
          <a:p>
            <a:r>
              <a:rPr lang="es-ES" dirty="0" smtClean="0"/>
              <a:t>¿participamos en ferias  y casas de semillas? ¿Cómo?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347386907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517</Words>
  <Application>Microsoft Office PowerPoint</Application>
  <PresentationFormat>Personalizado</PresentationFormat>
  <Paragraphs>24</Paragraphs>
  <Slides>7</Slides>
  <Notes>2</Notes>
  <HiddenSlides>0</HiddenSlides>
  <MMClips>0</MMClips>
  <ScaleCrop>false</ScaleCrop>
  <HeadingPairs>
    <vt:vector size="8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Raleway</vt:lpstr>
      <vt:lpstr>Simple Light</vt:lpstr>
      <vt:lpstr>Documento</vt:lpstr>
      <vt:lpstr>Las semillas base de la vida  </vt:lpstr>
      <vt:lpstr>Presentación de PowerPoint</vt:lpstr>
      <vt:lpstr>Las semillas</vt:lpstr>
      <vt:lpstr>Las semillas</vt:lpstr>
      <vt:lpstr>Objetivos  </vt:lpstr>
      <vt:lpstr>Metodología  </vt:lpstr>
      <vt:lpstr>`preguntas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semillas base de la vida</dc:title>
  <dc:creator>pc2</dc:creator>
  <cp:lastModifiedBy>hp</cp:lastModifiedBy>
  <cp:revision>2</cp:revision>
  <dcterms:created xsi:type="dcterms:W3CDTF">2024-10-08T16:17:25Z</dcterms:created>
  <dcterms:modified xsi:type="dcterms:W3CDTF">2024-10-20T11:43:14Z</dcterms:modified>
</cp:coreProperties>
</file>