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78" r:id="rId4"/>
    <p:sldId id="265" r:id="rId5"/>
    <p:sldId id="266" r:id="rId6"/>
    <p:sldId id="279" r:id="rId7"/>
    <p:sldId id="267" r:id="rId8"/>
    <p:sldId id="261" r:id="rId9"/>
    <p:sldId id="270" r:id="rId10"/>
    <p:sldId id="269" r:id="rId11"/>
    <p:sldId id="262" r:id="rId12"/>
    <p:sldId id="271" r:id="rId13"/>
    <p:sldId id="273" r:id="rId14"/>
    <p:sldId id="274" r:id="rId15"/>
    <p:sldId id="272" r:id="rId16"/>
    <p:sldId id="275" r:id="rId17"/>
    <p:sldId id="263" r:id="rId18"/>
    <p:sldId id="264" r:id="rId19"/>
    <p:sldId id="276" r:id="rId20"/>
    <p:sldId id="277" r:id="rId21"/>
  </p:sldIdLst>
  <p:sldSz cx="12192000" cy="6858000"/>
  <p:notesSz cx="6858000" cy="9144000"/>
  <p:embeddedFontLst>
    <p:embeddedFont>
      <p:font typeface="Montserrat" charset="0"/>
      <p:regular r:id="rId23"/>
      <p:bold r:id="rId24"/>
      <p:italic r:id="rId25"/>
      <p:boldItalic r:id="rId26"/>
    </p:embeddedFont>
    <p:embeddedFont>
      <p:font typeface="Raleway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3786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fca20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fca20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fca20012_0_0"/>
          <p:cNvSpPr txBox="1">
            <a:spLocks noGrp="1"/>
          </p:cNvSpPr>
          <p:nvPr>
            <p:ph type="ctrTitle"/>
          </p:nvPr>
        </p:nvSpPr>
        <p:spPr>
          <a:xfrm>
            <a:off x="3679775" y="190500"/>
            <a:ext cx="7791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MX" sz="3600" b="1" dirty="0" smtClean="0"/>
              <a:t>Agroecología </a:t>
            </a:r>
            <a:r>
              <a:rPr lang="es-MX" sz="3600" b="1" dirty="0"/>
              <a:t>y des plastificación de nuestros alimentos” compartiendo ideas y prácticas para la generación de </a:t>
            </a:r>
            <a:r>
              <a:rPr lang="es-MX" sz="3600" b="1" dirty="0"/>
              <a:t>agroecosistemas</a:t>
            </a:r>
            <a:r>
              <a:rPr lang="es-MX" sz="3600" b="1" dirty="0"/>
              <a:t> sustentables </a:t>
            </a:r>
            <a:endParaRPr sz="321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309fca20012_0_0"/>
          <p:cNvSpPr txBox="1"/>
          <p:nvPr/>
        </p:nvSpPr>
        <p:spPr>
          <a:xfrm>
            <a:off x="6692225" y="45391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Nombre de conferencista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59877"/>
            <a:ext cx="84198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225" y="321546"/>
            <a:ext cx="948191" cy="948191"/>
          </a:xfrm>
          <a:prstGeom prst="rect">
            <a:avLst/>
          </a:prstGeom>
        </p:spPr>
      </p:pic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11609"/>
              </p:ext>
            </p:extLst>
          </p:nvPr>
        </p:nvGraphicFramePr>
        <p:xfrm>
          <a:off x="8832304" y="343252"/>
          <a:ext cx="2111822" cy="101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o" r:id="rId7" imgW="4003040" imgH="1772920" progId="Word.Document.8">
                  <p:embed/>
                </p:oleObj>
              </mc:Choice>
              <mc:Fallback>
                <p:oleObj name="Documento" r:id="rId7" imgW="4003040" imgH="1772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343252"/>
                        <a:ext cx="2111822" cy="1010002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11609"/>
              </p:ext>
            </p:extLst>
          </p:nvPr>
        </p:nvGraphicFramePr>
        <p:xfrm>
          <a:off x="8832304" y="326355"/>
          <a:ext cx="2111822" cy="101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o" r:id="rId9" imgW="4003040" imgH="1772920" progId="Word.Document.8">
                  <p:embed/>
                </p:oleObj>
              </mc:Choice>
              <mc:Fallback>
                <p:oleObj name="Documento" r:id="rId9" imgW="4003040" imgH="1772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326355"/>
                        <a:ext cx="2111822" cy="1010002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Participantes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participantes incluyeron a miembros de Organizaciones de la Sociedad Civil, de organizaciones de recicladores/as, animadores/as sociales, huerteros /as, estudiantes, encargados de municipios y unidades de gestión de residuos,  y miembros de universidades, entre otros. La coordinación y animación del curso estuvo a cargo de miembros de GAIA de Chile, Colombia y Argentina.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073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taller</a:t>
            </a:r>
            <a:r>
              <a:rPr lang="es-MX" dirty="0"/>
              <a:t> </a:t>
            </a:r>
            <a:r>
              <a:rPr lang="es-MX" dirty="0" smtClean="0"/>
              <a:t>«Agroecología </a:t>
            </a:r>
            <a:r>
              <a:rPr lang="es-MX" dirty="0"/>
              <a:t>y </a:t>
            </a:r>
            <a:r>
              <a:rPr lang="es-MX" dirty="0"/>
              <a:t>desplastificación</a:t>
            </a:r>
            <a:r>
              <a:rPr lang="es-MX" dirty="0"/>
              <a:t> de nuestros </a:t>
            </a:r>
            <a:r>
              <a:rPr lang="es-MX" dirty="0" smtClean="0"/>
              <a:t>alimentos»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/>
              <a:t>taller consta de dos fases principales; </a:t>
            </a:r>
            <a:endParaRPr lang="es-MX" dirty="0" smtClean="0"/>
          </a:p>
          <a:p>
            <a:r>
              <a:rPr lang="es-MX" dirty="0" smtClean="0"/>
              <a:t>a</a:t>
            </a:r>
            <a:r>
              <a:rPr lang="es-MX" dirty="0"/>
              <a:t>) un curso taller de modalidad virtual constituido por tres reuniones de 3,5 horas de </a:t>
            </a:r>
            <a:r>
              <a:rPr lang="es-MX" dirty="0" smtClean="0"/>
              <a:t>duración</a:t>
            </a:r>
          </a:p>
          <a:p>
            <a:r>
              <a:rPr lang="es-MX" dirty="0" smtClean="0"/>
              <a:t>b</a:t>
            </a:r>
            <a:r>
              <a:rPr lang="es-MX" dirty="0"/>
              <a:t>) la aplicación de los conocimientos mediante la postulación a un micro fondo en donde se ofrece la posibilidad de realizar proyectos en el territorio de los participantes.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703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del curso Taller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</a:t>
            </a:r>
            <a:r>
              <a:rPr lang="es-MX" dirty="0"/>
              <a:t>difundió </a:t>
            </a:r>
            <a:r>
              <a:rPr lang="es-MX" dirty="0" smtClean="0"/>
              <a:t>el </a:t>
            </a:r>
            <a:r>
              <a:rPr lang="es-MX" dirty="0"/>
              <a:t>taller </a:t>
            </a:r>
            <a:endParaRPr lang="es-MX" dirty="0" smtClean="0"/>
          </a:p>
          <a:p>
            <a:r>
              <a:rPr lang="es-MX" dirty="0" smtClean="0"/>
              <a:t>Se </a:t>
            </a:r>
            <a:r>
              <a:rPr lang="es-MX" dirty="0" smtClean="0"/>
              <a:t>seleccionaron </a:t>
            </a:r>
            <a:r>
              <a:rPr lang="es-MX" dirty="0"/>
              <a:t>a los participantes. </a:t>
            </a:r>
            <a:endParaRPr lang="es-MX" dirty="0" smtClean="0"/>
          </a:p>
          <a:p>
            <a:r>
              <a:rPr lang="es-MX" dirty="0" smtClean="0"/>
              <a:t>Se distribuyó </a:t>
            </a:r>
            <a:r>
              <a:rPr lang="es-MX" dirty="0"/>
              <a:t>el material escrito entre los y las seleccionadas, para su lectura previa a los encuentros virtuales, y el diagnóstico en sus </a:t>
            </a:r>
            <a:r>
              <a:rPr lang="es-MX" dirty="0" smtClean="0"/>
              <a:t>territorios (envió </a:t>
            </a:r>
            <a:r>
              <a:rPr lang="es-MX" dirty="0"/>
              <a:t>a los participantes un kit de herramientas conteniendo siete cartillas </a:t>
            </a:r>
            <a:r>
              <a:rPr lang="es-MX" dirty="0" smtClean="0"/>
              <a:t>)</a:t>
            </a:r>
          </a:p>
          <a:p>
            <a:r>
              <a:rPr lang="es-MX" dirty="0"/>
              <a:t>Se desarrollaron los encuentros de intercambio </a:t>
            </a:r>
            <a:r>
              <a:rPr lang="es-MX" dirty="0" smtClean="0"/>
              <a:t>virtuales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720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cartillas y sus temas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A-Acerca del proceso de </a:t>
            </a:r>
            <a:r>
              <a:rPr lang="es-MX" dirty="0"/>
              <a:t>Artificialización</a:t>
            </a:r>
            <a:r>
              <a:rPr lang="es-MX" dirty="0"/>
              <a:t> de la naturaleza. B-La utilización de transgénicos y de plaguicidas. C-Acercándonos a la agroecología. D-La soberanía alimentaria y la trazabilidad de los alimentos. E-La Certificación agroecológica. F-Agricultura familiar y Economía social y Solidaria G-Compartiendo nuestros conocimientos desde la educación popular. H-Acerca de los envases de alimentos, su composición y su efecto en la salud. I-La búsqueda de alternativas en la producción /comercialización de productos agroecológicos. J-El compostaje en las ciudades. K-El metano: Un gas de efecto invernadero que debemos evitar y controlar.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731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del taller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A-una </a:t>
            </a:r>
            <a:r>
              <a:rPr lang="es-MX" dirty="0"/>
              <a:t>breve introducción a los temas del día. </a:t>
            </a:r>
            <a:endParaRPr lang="es-MX" dirty="0" smtClean="0"/>
          </a:p>
          <a:p>
            <a:r>
              <a:rPr lang="es-MX" dirty="0" smtClean="0"/>
              <a:t>B- </a:t>
            </a:r>
            <a:r>
              <a:rPr lang="es-MX" dirty="0"/>
              <a:t>un trabajo en grupos de 3 a 4 personas según las consignas establecidas en las cartillas. </a:t>
            </a:r>
            <a:endParaRPr lang="es-MX" dirty="0" smtClean="0"/>
          </a:p>
          <a:p>
            <a:r>
              <a:rPr lang="es-MX" dirty="0" smtClean="0"/>
              <a:t>C-una </a:t>
            </a:r>
            <a:r>
              <a:rPr lang="es-MX" dirty="0"/>
              <a:t>presentación de los resultados por grupo con aportes de los participantes en la plenaria. </a:t>
            </a:r>
            <a:endParaRPr lang="es-MX" dirty="0" smtClean="0"/>
          </a:p>
          <a:p>
            <a:r>
              <a:rPr lang="es-MX" dirty="0" smtClean="0"/>
              <a:t>D- </a:t>
            </a:r>
            <a:r>
              <a:rPr lang="es-MX" dirty="0"/>
              <a:t>La realización de árboles conceptuales y una devolución a los participantes, integrando los aportes, por parte de los facilitadores.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242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trabajo en el territorio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Aquellos </a:t>
            </a:r>
            <a:r>
              <a:rPr lang="es-MX" dirty="0"/>
              <a:t>que completaron el curso pudieron postular su proyecto a la obtención de fondos a fin de realizar actividades de capacitación, sensibilización e incidencia relacionadas con los temas desarrollados en sus territorios y bajo sus propias necesidades y oportunidades.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053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 en los territorios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Proyectos </a:t>
            </a:r>
            <a:r>
              <a:rPr lang="es-MX" dirty="0"/>
              <a:t>de reciclaje </a:t>
            </a:r>
            <a:r>
              <a:rPr lang="es-MX" dirty="0" smtClean="0"/>
              <a:t>comunitario</a:t>
            </a:r>
          </a:p>
          <a:p>
            <a:r>
              <a:rPr lang="es-MX" dirty="0" smtClean="0"/>
              <a:t>Promoción </a:t>
            </a:r>
            <a:r>
              <a:rPr lang="es-MX" dirty="0"/>
              <a:t>de la </a:t>
            </a:r>
            <a:r>
              <a:rPr lang="es-MX" dirty="0" smtClean="0"/>
              <a:t>agroecología</a:t>
            </a:r>
          </a:p>
          <a:p>
            <a:r>
              <a:rPr lang="es-MX" dirty="0" smtClean="0"/>
              <a:t>Sensibilización </a:t>
            </a:r>
            <a:r>
              <a:rPr lang="es-MX" dirty="0"/>
              <a:t>sobre el cambio </a:t>
            </a:r>
            <a:r>
              <a:rPr lang="es-MX" dirty="0" smtClean="0"/>
              <a:t>climático</a:t>
            </a:r>
          </a:p>
          <a:p>
            <a:r>
              <a:rPr lang="es-MX" dirty="0" smtClean="0"/>
              <a:t>Reuniones </a:t>
            </a:r>
            <a:r>
              <a:rPr lang="es-MX" dirty="0"/>
              <a:t>de </a:t>
            </a:r>
            <a:r>
              <a:rPr lang="es-MX" dirty="0" smtClean="0"/>
              <a:t>mujeres</a:t>
            </a:r>
          </a:p>
          <a:p>
            <a:r>
              <a:rPr lang="es-MX" dirty="0" smtClean="0"/>
              <a:t>Guardianes </a:t>
            </a:r>
            <a:r>
              <a:rPr lang="es-MX" dirty="0"/>
              <a:t>de semillas tradicionales</a:t>
            </a:r>
            <a:r>
              <a:rPr lang="es-MX" dirty="0" smtClean="0"/>
              <a:t>,</a:t>
            </a:r>
          </a:p>
          <a:p>
            <a:r>
              <a:rPr lang="es-MX" dirty="0" smtClean="0"/>
              <a:t>Producción </a:t>
            </a:r>
            <a:r>
              <a:rPr lang="es-MX" dirty="0"/>
              <a:t>de hongos libres de </a:t>
            </a:r>
            <a:r>
              <a:rPr lang="es-MX" dirty="0" smtClean="0"/>
              <a:t>plásticos</a:t>
            </a:r>
          </a:p>
          <a:p>
            <a:r>
              <a:rPr lang="es-MX" dirty="0" smtClean="0"/>
              <a:t>Talleres </a:t>
            </a:r>
            <a:r>
              <a:rPr lang="es-MX" dirty="0"/>
              <a:t>en ferias libres y </a:t>
            </a:r>
            <a:r>
              <a:rPr lang="es-MX" dirty="0" smtClean="0"/>
              <a:t>mercados</a:t>
            </a:r>
          </a:p>
          <a:p>
            <a:r>
              <a:rPr lang="es-MX" dirty="0" smtClean="0"/>
              <a:t>Proyectos </a:t>
            </a:r>
            <a:r>
              <a:rPr lang="es-MX" dirty="0"/>
              <a:t>de gestión de residuos </a:t>
            </a:r>
            <a:r>
              <a:rPr lang="es-MX" dirty="0" smtClean="0"/>
              <a:t>orgánicos</a:t>
            </a:r>
          </a:p>
          <a:p>
            <a:r>
              <a:rPr lang="es-MX" dirty="0" smtClean="0"/>
              <a:t>Promoción </a:t>
            </a:r>
            <a:r>
              <a:rPr lang="es-MX" dirty="0"/>
              <a:t>de producción casera de hortalizas, hierbas medicinales, plantas ornamentales.       </a:t>
            </a:r>
            <a:endParaRPr lang="es-AR" dirty="0"/>
          </a:p>
          <a:p>
            <a:endParaRPr lang="es-AR" dirty="0"/>
          </a:p>
        </p:txBody>
      </p:sp>
      <p:pic>
        <p:nvPicPr>
          <p:cNvPr id="4" name="Marcador de contenido 4" descr="Imagen que contiene persona, exterior, edificio, comida&#10;&#10;Descripción generada con confianza 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0885" y="908720"/>
            <a:ext cx="386608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las cuatro ediciones desde 2021 se involucraron 60 participantes provenientes de 15 países de América Latina. Los participantes han podido conocer las principales problemáticas productivas, sociales, y en la salud </a:t>
            </a:r>
            <a:r>
              <a:rPr lang="es-MX" dirty="0"/>
              <a:t>socioambiental</a:t>
            </a:r>
            <a:r>
              <a:rPr lang="es-MX" dirty="0"/>
              <a:t> asociadas a la utilización de insumos de síntesis química, y de materiales plásticos,  así como reconocer y  aplicar tecnologías, prácticas y experiencias agroecológicas. </a:t>
            </a:r>
            <a:r>
              <a:rPr lang="es-MX" b="1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949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Como aprendizajes cabe destacar la necesidad de conocer e integrar dentro del curso las experiencias locales que junto a la reflexión permanente nos permite incluir nuevos temas y modos de abordaje en los sucesivos encuentros. </a:t>
            </a:r>
            <a:endParaRPr lang="es-MX" dirty="0" smtClean="0"/>
          </a:p>
          <a:p>
            <a:r>
              <a:rPr lang="es-MX" dirty="0" smtClean="0"/>
              <a:t>Dar </a:t>
            </a:r>
            <a:r>
              <a:rPr lang="es-MX" dirty="0"/>
              <a:t>más posibilidad de que los participantes pudieran expresar sus experiencias </a:t>
            </a:r>
            <a:r>
              <a:rPr lang="es-MX" dirty="0" smtClean="0"/>
              <a:t>locales</a:t>
            </a:r>
          </a:p>
          <a:p>
            <a:r>
              <a:rPr lang="es-MX" dirty="0" smtClean="0"/>
              <a:t>Dar </a:t>
            </a:r>
            <a:r>
              <a:rPr lang="es-MX" dirty="0"/>
              <a:t>tiempo para la sistematización e integración de temas. Ligado a lo anterior se incorporan temas en las sucesivas ediciones del curso como el proceso de producción e incidencia del gas metano así como prácticas de compostaje</a:t>
            </a:r>
            <a:r>
              <a:rPr lang="es-MX" dirty="0" smtClean="0"/>
              <a:t>           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192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curso posibilitó generar </a:t>
            </a:r>
            <a:r>
              <a:rPr lang="es-ES" sz="2800" dirty="0">
                <a:solidFill>
                  <a:srgbClr val="FF0000"/>
                </a:solidFill>
              </a:rPr>
              <a:t>un espacio de comunicación </a:t>
            </a:r>
            <a:r>
              <a:rPr lang="es-ES" dirty="0"/>
              <a:t>entendiéndola como un proceso en el cual dos o más personas logran articular, en un tiempo y espacio, un vínculo a partir del cual comparten, por ejemplo, información, saberes, </a:t>
            </a:r>
            <a:r>
              <a:rPr lang="es-ES" dirty="0" smtClean="0"/>
              <a:t>ideas</a:t>
            </a:r>
          </a:p>
          <a:p>
            <a:r>
              <a:rPr lang="es-ES" dirty="0"/>
              <a:t>Por su parte el intercambio realizado en cada reunión, primero en pequeños grupos  luego en el plenario, posibilita recrear una </a:t>
            </a:r>
            <a:r>
              <a:rPr lang="es-ES" sz="2800" dirty="0">
                <a:solidFill>
                  <a:srgbClr val="FF0000"/>
                </a:solidFill>
              </a:rPr>
              <a:t>mirada holística</a:t>
            </a:r>
            <a:r>
              <a:rPr lang="es-ES" dirty="0"/>
              <a:t> de las </a:t>
            </a:r>
            <a:r>
              <a:rPr lang="es-ES" dirty="0" smtClean="0"/>
              <a:t>problemáticas</a:t>
            </a:r>
          </a:p>
          <a:p>
            <a:r>
              <a:rPr lang="es-MX" dirty="0" smtClean="0"/>
              <a:t>Podemos </a:t>
            </a:r>
            <a:r>
              <a:rPr lang="es-MX" sz="2800" dirty="0" smtClean="0">
                <a:solidFill>
                  <a:srgbClr val="FF0000"/>
                </a:solidFill>
              </a:rPr>
              <a:t>comprender, la </a:t>
            </a:r>
            <a:r>
              <a:rPr lang="es-MX" sz="2800" dirty="0">
                <a:solidFill>
                  <a:srgbClr val="FF0000"/>
                </a:solidFill>
              </a:rPr>
              <a:t>complejidad de la situación instaurada </a:t>
            </a:r>
            <a:r>
              <a:rPr lang="es-MX" dirty="0"/>
              <a:t>en la producción agraria vigente vinculada a su (in)sustentabilidad y a la demanda creciente de insumos externos.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70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1415480" y="620688"/>
            <a:ext cx="10067795" cy="448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400" b="1" dirty="0" smtClean="0"/>
              <a:t>Acerca del problema </a:t>
            </a:r>
          </a:p>
          <a:p>
            <a:pPr lvl="0"/>
            <a:endParaRPr lang="es-MX" sz="2400" b="1" dirty="0" smtClean="0"/>
          </a:p>
          <a:p>
            <a:pPr lvl="0"/>
            <a:r>
              <a:rPr lang="es-MX" sz="2400" dirty="0" smtClean="0"/>
              <a:t>Las </a:t>
            </a:r>
            <a:r>
              <a:rPr lang="es-MX" sz="2400" dirty="0"/>
              <a:t>actividades agrarias se han tornado cada vez más dependientes del aporte de insumos externos a la unidad de producción aspecto que indica su </a:t>
            </a:r>
            <a:r>
              <a:rPr lang="es-MX" sz="2400" dirty="0"/>
              <a:t>insustentabilidad</a:t>
            </a:r>
            <a:r>
              <a:rPr lang="es-MX" sz="2400" dirty="0"/>
              <a:t>. Además de los habituales insumos tales como fertilizantes, agroquímicos y plaguicidas sintéticos, el uso y abuso de los variados productos y materiales plásticos: los invernáculos, los sistemas de riego, de almacenamiento, recolección y aquellos que cubren el suelo (</a:t>
            </a:r>
            <a:r>
              <a:rPr lang="es-MX" sz="2400" dirty="0"/>
              <a:t>mulching</a:t>
            </a:r>
            <a:r>
              <a:rPr lang="es-MX" sz="2400" dirty="0"/>
              <a:t>). </a:t>
            </a: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 </a:t>
            </a:r>
            <a:r>
              <a:rPr lang="es-MX" dirty="0"/>
              <a:t>curso nos permitió, también desde la complejidad y diversidad, </a:t>
            </a:r>
            <a:r>
              <a:rPr lang="es-MX" sz="3000" dirty="0">
                <a:solidFill>
                  <a:srgbClr val="FF0000"/>
                </a:solidFill>
              </a:rPr>
              <a:t>conocer la existencia de caminos transicionales </a:t>
            </a:r>
            <a:r>
              <a:rPr lang="es-MX" dirty="0"/>
              <a:t>que deriven en otras vinculaciones al interior y entre los seres vivos en la búsqueda del buen </a:t>
            </a:r>
            <a:r>
              <a:rPr lang="es-MX" dirty="0" smtClean="0"/>
              <a:t>vivir</a:t>
            </a:r>
          </a:p>
          <a:p>
            <a:r>
              <a:rPr lang="es-MX" dirty="0" smtClean="0"/>
              <a:t>Proponer propuestas </a:t>
            </a:r>
            <a:r>
              <a:rPr lang="es-MX" dirty="0"/>
              <a:t>integrales que abordan dimensiones productivas, el manejo de los suelos, dimensiones económicas, </a:t>
            </a:r>
            <a:r>
              <a:rPr lang="es-MX" dirty="0" smtClean="0"/>
              <a:t>dimensiones culturales </a:t>
            </a:r>
            <a:r>
              <a:rPr lang="es-MX" dirty="0"/>
              <a:t>sin olvidar las </a:t>
            </a:r>
            <a:r>
              <a:rPr lang="es-MX" sz="2800" dirty="0">
                <a:solidFill>
                  <a:srgbClr val="FF0000"/>
                </a:solidFill>
              </a:rPr>
              <a:t>dimensiones espirituales, </a:t>
            </a:r>
            <a:r>
              <a:rPr lang="es-MX" dirty="0"/>
              <a:t>como aquellas que se relacionan con la propia vida  y las nociones de </a:t>
            </a:r>
            <a:r>
              <a:rPr lang="es-MX" dirty="0" smtClean="0"/>
              <a:t>transcendencia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Por </a:t>
            </a:r>
            <a:r>
              <a:rPr lang="es-MX" dirty="0"/>
              <a:t>último se acentuó sobre el concepto  y prácticas vinculadas a la salud socio-ambiental referidos a las </a:t>
            </a:r>
            <a:r>
              <a:rPr lang="es-MX" sz="2800" dirty="0">
                <a:solidFill>
                  <a:srgbClr val="FF0000"/>
                </a:solidFill>
              </a:rPr>
              <a:t>condiciones que hacen al bienestar de todos los seres vivos</a:t>
            </a:r>
            <a:r>
              <a:rPr lang="es-MX" dirty="0"/>
              <a:t> que habitamos un territorio.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19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33795" name="Marcador de contenido 4" descr="Imagen que contiene hierba, exterior, cielo, árbol&#10;&#10;Descripción generada con confianza muy al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408" y="476672"/>
            <a:ext cx="11582400" cy="5903912"/>
          </a:xfrm>
        </p:spPr>
      </p:pic>
    </p:spTree>
    <p:extLst>
      <p:ext uri="{BB962C8B-B14F-4D97-AF65-F5344CB8AC3E}">
        <p14:creationId xmlns:p14="http://schemas.microsoft.com/office/powerpoint/2010/main" val="205876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97280" y="1700808"/>
            <a:ext cx="10058400" cy="4168226"/>
          </a:xfrm>
        </p:spPr>
        <p:txBody>
          <a:bodyPr>
            <a:normAutofit/>
          </a:bodyPr>
          <a:lstStyle/>
          <a:p>
            <a:r>
              <a:rPr lang="es-ES" dirty="0" smtClean="0"/>
              <a:t>En </a:t>
            </a:r>
            <a:r>
              <a:rPr lang="es-ES" dirty="0"/>
              <a:t>las últimas tres décadas se hayan incrementado fuertemente la utilización de materiales de origen plástico para la post cosecha, embalaje y transporte transoceánico, y en el punto de venta al </a:t>
            </a:r>
            <a:r>
              <a:rPr lang="es-ES" dirty="0" smtClean="0"/>
              <a:t>consumidor, </a:t>
            </a:r>
            <a:r>
              <a:rPr lang="es-ES" dirty="0"/>
              <a:t>lo que suma al uso en las etapas productivas, ya sea para la confección de invernáculos, </a:t>
            </a:r>
            <a:r>
              <a:rPr lang="es-ES" i="1" dirty="0" smtClean="0"/>
              <a:t>mulching</a:t>
            </a:r>
            <a:r>
              <a:rPr lang="es-ES" dirty="0" smtClean="0"/>
              <a:t> </a:t>
            </a:r>
            <a:r>
              <a:rPr lang="es-ES" dirty="0"/>
              <a:t>para cubrir el suelo, mangueras de riego, envases de plaguicidas e implementos agrícolas para el almacenaje  de granos de cereales y oleaginosas (silo bolsas), los cuales se descartan sin atender a las consecuencias ambientales de dicho proceso</a:t>
            </a:r>
            <a:r>
              <a:rPr lang="es-ES" dirty="0" smtClean="0"/>
              <a:t>.). </a:t>
            </a:r>
            <a:endParaRPr lang="es-AR" dirty="0"/>
          </a:p>
        </p:txBody>
      </p:sp>
      <p:pic>
        <p:nvPicPr>
          <p:cNvPr id="4" name="Picture 2" descr="C:\Users\Javier\Desktop\FOTOS DE PAPA MAYO 2012\SAM_35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4509120"/>
            <a:ext cx="2697113" cy="21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54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Desafortunadamente muchas veces estos materiales se queman dentro de los establecimientos productivos, o se arrojan y entierran en vertederos municipales o se desechan en sitios inespecíficos como ríos, rutas, descampados, etc. En ocasiones los materiales plásticos se exportan a otros países con el pretexto de ser reciclados (GAIA, 2022</a:t>
            </a:r>
            <a:endParaRPr lang="es-AR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0000">
            <a:off x="7072678" y="3799223"/>
            <a:ext cx="365823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3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20688"/>
            <a:ext cx="9599693" cy="5328592"/>
          </a:xfrm>
        </p:spPr>
      </p:pic>
    </p:spTree>
    <p:extLst>
      <p:ext uri="{BB962C8B-B14F-4D97-AF65-F5344CB8AC3E}">
        <p14:creationId xmlns:p14="http://schemas.microsoft.com/office/powerpoint/2010/main" val="90117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problemas </a:t>
            </a:r>
            <a:r>
              <a:rPr lang="es-ES" dirty="0" smtClean="0"/>
              <a:t>socioambientales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traslado </a:t>
            </a:r>
            <a:r>
              <a:rPr lang="es-ES" dirty="0"/>
              <a:t>a grandes distancias de las micro, nano y macropartículas generadas.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contaminación del agua, aire y del </a:t>
            </a:r>
            <a:r>
              <a:rPr lang="es-ES" dirty="0" smtClean="0"/>
              <a:t>suelo</a:t>
            </a:r>
          </a:p>
          <a:p>
            <a:r>
              <a:rPr lang="es-ES" dirty="0" smtClean="0"/>
              <a:t>E</a:t>
            </a:r>
            <a:r>
              <a:rPr lang="es-ES" dirty="0" smtClean="0"/>
              <a:t>l </a:t>
            </a:r>
            <a:r>
              <a:rPr lang="es-ES" dirty="0"/>
              <a:t>afeamiento o deformación del </a:t>
            </a:r>
            <a:r>
              <a:rPr lang="es-ES" dirty="0" smtClean="0"/>
              <a:t>paisaje</a:t>
            </a:r>
          </a:p>
          <a:p>
            <a:r>
              <a:rPr lang="es-ES" dirty="0" smtClean="0"/>
              <a:t>E</a:t>
            </a:r>
            <a:r>
              <a:rPr lang="es-ES" dirty="0" smtClean="0"/>
              <a:t>l </a:t>
            </a:r>
            <a:r>
              <a:rPr lang="es-ES" dirty="0"/>
              <a:t>efecto en la salud de todos los seres </a:t>
            </a:r>
            <a:r>
              <a:rPr lang="es-ES" dirty="0" smtClean="0"/>
              <a:t>vivos</a:t>
            </a:r>
          </a:p>
          <a:p>
            <a:r>
              <a:rPr lang="es-ES" dirty="0" smtClean="0"/>
              <a:t>Co</a:t>
            </a:r>
            <a:r>
              <a:rPr lang="es-ES" dirty="0" smtClean="0"/>
              <a:t>ntribución </a:t>
            </a:r>
            <a:r>
              <a:rPr lang="es-ES" dirty="0"/>
              <a:t>a la emisión de gases de efecto invernadero y desde allí al cambio y variabilidad climática son consecuencias, también, del proceso de “plastificación de la agricultura”. 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487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propuesta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Ante esta situación desde GAIA (Alianza Global por Alternativas a la Incineración) nos propusimos crear </a:t>
            </a:r>
            <a:r>
              <a:rPr lang="es-MX" sz="3200" dirty="0">
                <a:solidFill>
                  <a:srgbClr val="FF0000"/>
                </a:solidFill>
              </a:rPr>
              <a:t>un espacio de reflexión y de intercambio de ideas, prácticas y saberes </a:t>
            </a:r>
            <a:r>
              <a:rPr lang="es-MX" dirty="0"/>
              <a:t>en torno a las problemáticas derivadas de los modos de producir implícitos en la agricultura, así como concebir, desde los territorios y comunidades, modos de producción, consumo y relacionamiento con los residuos basados en el paradigma agroecológico.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610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Entre los objetivos del curso se hallan: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ES" dirty="0" smtClean="0"/>
              <a:t>Generar </a:t>
            </a:r>
            <a:r>
              <a:rPr lang="es-ES" dirty="0"/>
              <a:t>un espacio de discusión en </a:t>
            </a:r>
            <a:r>
              <a:rPr lang="es-AR" dirty="0"/>
              <a:t>análisis de los circuitos de extracción, productivos, comerciales, consumo y descarte vigentes, así como su efecto en la salud socio ambiental. </a:t>
            </a:r>
          </a:p>
          <a:p>
            <a:pPr lvl="0"/>
            <a:r>
              <a:rPr lang="es-AR" dirty="0"/>
              <a:t>Analizar las sustancias químicas presentes en los alimentos a partir de su transporte y empaque;  </a:t>
            </a:r>
          </a:p>
          <a:p>
            <a:pPr lvl="0"/>
            <a:r>
              <a:rPr lang="es-AR" dirty="0"/>
              <a:t>Realzar el vínculo entre la segregación de residuos desde el origen (domicilio, escuelas, comercio, hospitales, etc.) y la gestión diferenciada de los residuos asimilables a domiciliarios con el cambio </a:t>
            </a:r>
            <a:r>
              <a:rPr lang="es-AR" dirty="0" smtClean="0"/>
              <a:t>climático</a:t>
            </a:r>
          </a:p>
          <a:p>
            <a:pPr lvl="0"/>
            <a:r>
              <a:rPr lang="es-AR" dirty="0" smtClean="0"/>
              <a:t>Recuperar </a:t>
            </a:r>
            <a:r>
              <a:rPr lang="es-AR" dirty="0"/>
              <a:t>conocimientos, saberes, e ideas relacionadas con la producción agroecológica y la economía social y solidaria y el comercio justo.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18719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1341</Words>
  <Application>Microsoft Office PowerPoint</Application>
  <PresentationFormat>Personalizado</PresentationFormat>
  <Paragraphs>67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Montserrat</vt:lpstr>
      <vt:lpstr>Raleway</vt:lpstr>
      <vt:lpstr>Simple Light</vt:lpstr>
      <vt:lpstr>Documento</vt:lpstr>
      <vt:lpstr>Agroecología y des plastificación de nuestros alimentos” compartiendo ideas y prácticas para la generación de agroecosistemas sustentables </vt:lpstr>
      <vt:lpstr>Presentación de PowerPoint</vt:lpstr>
      <vt:lpstr>Presentación de PowerPoint</vt:lpstr>
      <vt:lpstr>El problema</vt:lpstr>
      <vt:lpstr>El problema</vt:lpstr>
      <vt:lpstr>Presentación de PowerPoint</vt:lpstr>
      <vt:lpstr>Los problemas socioambientales</vt:lpstr>
      <vt:lpstr>La propuesta</vt:lpstr>
      <vt:lpstr>Entre los objetivos del curso se hallan:  </vt:lpstr>
      <vt:lpstr>Participantes</vt:lpstr>
      <vt:lpstr>El taller «Agroecología y desplastificación de nuestros alimentos»</vt:lpstr>
      <vt:lpstr>Fase del curso Taller</vt:lpstr>
      <vt:lpstr>Las cartillas y sus temas</vt:lpstr>
      <vt:lpstr>Dinámica del taller</vt:lpstr>
      <vt:lpstr>Fase trabajo en el territorio</vt:lpstr>
      <vt:lpstr>Proyectos en los territorios</vt:lpstr>
      <vt:lpstr>Resultados</vt:lpstr>
      <vt:lpstr>Aprendizajes</vt:lpstr>
      <vt:lpstr>Conclusiones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Agroecología y des plastificación de nuestros alimentos” compartiendo ideas y prácticas para la generación de agroecosistemas sustentables</dc:title>
  <dc:creator>pc2</dc:creator>
  <cp:lastModifiedBy>hp</cp:lastModifiedBy>
  <cp:revision>8</cp:revision>
  <dcterms:created xsi:type="dcterms:W3CDTF">2024-10-08T16:17:25Z</dcterms:created>
  <dcterms:modified xsi:type="dcterms:W3CDTF">2024-10-20T12:15:32Z</dcterms:modified>
</cp:coreProperties>
</file>