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76" r:id="rId5"/>
    <p:sldId id="268" r:id="rId6"/>
    <p:sldId id="269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67" r:id="rId15"/>
    <p:sldId id="277" r:id="rId16"/>
  </p:sldIdLst>
  <p:sldSz cx="12192000" cy="6858000"/>
  <p:notesSz cx="6858000" cy="9144000"/>
  <p:embeddedFontLs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fca200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50bf6575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50bf6575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50bf6575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50bf6575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584b41e4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584b41e4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584b41e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0584b41e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942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09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66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52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78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25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3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584b41e4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584b41e4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584b41e4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584b41e4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>
            <a:spLocks noGrp="1"/>
          </p:cNvSpPr>
          <p:nvPr>
            <p:ph type="ctrTitle"/>
          </p:nvPr>
        </p:nvSpPr>
        <p:spPr>
          <a:xfrm>
            <a:off x="2733700" y="904874"/>
            <a:ext cx="7791000" cy="23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l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pt-BR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Desempenho do pimentão inoculado com </a:t>
            </a:r>
            <a:r>
              <a:rPr lang="pt-BR" sz="3800" i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Azospirillum</a:t>
            </a:r>
            <a:r>
              <a:rPr lang="pt-BR" sz="38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brasilense</a:t>
            </a:r>
            <a:r>
              <a:rPr lang="pt-BR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em sistema de cultivo de base agroecológica</a:t>
            </a:r>
            <a:endParaRPr sz="3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629200" y="3555850"/>
            <a:ext cx="520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</a:t>
            </a:r>
            <a:r>
              <a:rPr lang="pt-BR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Leonardo Sisti </a:t>
            </a:r>
            <a:r>
              <a:rPr lang="pt-BR" sz="2511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Bagolin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EBD297E-904A-43A3-95D9-0EAD9BFD3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7" name="Google Shape;117;p21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375" y="860426"/>
            <a:ext cx="7715251" cy="478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3611233" y="2191033"/>
            <a:ext cx="8116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10,12</a:t>
            </a:r>
            <a:endParaRPr sz="2133" dirty="0"/>
          </a:p>
        </p:txBody>
      </p:sp>
      <p:sp>
        <p:nvSpPr>
          <p:cNvPr id="119" name="Google Shape;119;p21"/>
          <p:cNvSpPr txBox="1"/>
          <p:nvPr/>
        </p:nvSpPr>
        <p:spPr>
          <a:xfrm>
            <a:off x="4323533" y="3350567"/>
            <a:ext cx="894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5,41</a:t>
            </a:r>
            <a:endParaRPr sz="2133"/>
          </a:p>
        </p:txBody>
      </p:sp>
      <p:sp>
        <p:nvSpPr>
          <p:cNvPr id="120" name="Google Shape;120;p21"/>
          <p:cNvSpPr txBox="1"/>
          <p:nvPr/>
        </p:nvSpPr>
        <p:spPr>
          <a:xfrm>
            <a:off x="5789600" y="2456067"/>
            <a:ext cx="6128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733"/>
              <a:t>9</a:t>
            </a:r>
            <a:endParaRPr sz="1600"/>
          </a:p>
        </p:txBody>
      </p:sp>
      <p:sp>
        <p:nvSpPr>
          <p:cNvPr id="121" name="Google Shape;121;p21"/>
          <p:cNvSpPr txBox="1"/>
          <p:nvPr/>
        </p:nvSpPr>
        <p:spPr>
          <a:xfrm>
            <a:off x="6336133" y="3842967"/>
            <a:ext cx="8116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3,25</a:t>
            </a:r>
            <a:endParaRPr sz="1467"/>
          </a:p>
        </p:txBody>
      </p:sp>
      <p:sp>
        <p:nvSpPr>
          <p:cNvPr id="122" name="Google Shape;122;p21"/>
          <p:cNvSpPr txBox="1"/>
          <p:nvPr/>
        </p:nvSpPr>
        <p:spPr>
          <a:xfrm>
            <a:off x="7735933" y="3350567"/>
            <a:ext cx="6128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5,5</a:t>
            </a:r>
            <a:endParaRPr sz="2133"/>
          </a:p>
        </p:txBody>
      </p:sp>
      <p:sp>
        <p:nvSpPr>
          <p:cNvPr id="123" name="Google Shape;123;p21"/>
          <p:cNvSpPr txBox="1"/>
          <p:nvPr/>
        </p:nvSpPr>
        <p:spPr>
          <a:xfrm>
            <a:off x="8367533" y="3416834"/>
            <a:ext cx="8116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5,09</a:t>
            </a:r>
            <a:endParaRPr sz="2133"/>
          </a:p>
        </p:txBody>
      </p:sp>
      <p:sp>
        <p:nvSpPr>
          <p:cNvPr id="124" name="Google Shape;124;p21"/>
          <p:cNvSpPr txBox="1"/>
          <p:nvPr/>
        </p:nvSpPr>
        <p:spPr>
          <a:xfrm rot="-5400000">
            <a:off x="1150733" y="2706422"/>
            <a:ext cx="1589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000"/>
              <a:t>cm</a:t>
            </a:r>
            <a:endParaRPr sz="2000"/>
          </a:p>
        </p:txBody>
      </p:sp>
      <p:sp>
        <p:nvSpPr>
          <p:cNvPr id="125" name="Google Shape;125;p21"/>
          <p:cNvSpPr txBox="1"/>
          <p:nvPr/>
        </p:nvSpPr>
        <p:spPr>
          <a:xfrm>
            <a:off x="2543467" y="324067"/>
            <a:ext cx="94496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BR" sz="2133" dirty="0"/>
              <a:t>Gráfico 4. Comprimento de frutos (cm). </a:t>
            </a:r>
            <a:r>
              <a:rPr lang="pt-BR" sz="2133" dirty="0" err="1"/>
              <a:t>Unijuí</a:t>
            </a:r>
            <a:r>
              <a:rPr lang="pt-BR" sz="2133" dirty="0"/>
              <a:t>, 2024.</a:t>
            </a:r>
            <a:endParaRPr sz="2133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3FDA5C9-6381-4FE5-8FFB-250D89E6EAC5}"/>
              </a:ext>
            </a:extLst>
          </p:cNvPr>
          <p:cNvSpPr/>
          <p:nvPr/>
        </p:nvSpPr>
        <p:spPr>
          <a:xfrm>
            <a:off x="4876800" y="1532509"/>
            <a:ext cx="1219200" cy="4329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3A22DF2-9D62-47AE-8AD8-E02642BA76C5}"/>
              </a:ext>
            </a:extLst>
          </p:cNvPr>
          <p:cNvSpPr/>
          <p:nvPr/>
        </p:nvSpPr>
        <p:spPr>
          <a:xfrm>
            <a:off x="3785388" y="5125394"/>
            <a:ext cx="1091412" cy="3215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8C67411-2F84-4C6C-B84C-FC01AD3D8B59}"/>
              </a:ext>
            </a:extLst>
          </p:cNvPr>
          <p:cNvSpPr/>
          <p:nvPr/>
        </p:nvSpPr>
        <p:spPr>
          <a:xfrm>
            <a:off x="3570276" y="2266946"/>
            <a:ext cx="811600" cy="3215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2A4B2B2-7118-4FB9-BDFF-5CEB993B321A}"/>
              </a:ext>
            </a:extLst>
          </p:cNvPr>
          <p:cNvSpPr/>
          <p:nvPr/>
        </p:nvSpPr>
        <p:spPr>
          <a:xfrm>
            <a:off x="5805378" y="5125393"/>
            <a:ext cx="1091412" cy="3215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69444DB-9C30-4BF9-983D-69E009362601}"/>
              </a:ext>
            </a:extLst>
          </p:cNvPr>
          <p:cNvSpPr/>
          <p:nvPr/>
        </p:nvSpPr>
        <p:spPr>
          <a:xfrm>
            <a:off x="5590800" y="2548239"/>
            <a:ext cx="811600" cy="3215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4CE4712-02AA-48A4-8FDA-3DC2466251F8}"/>
              </a:ext>
            </a:extLst>
          </p:cNvPr>
          <p:cNvSpPr/>
          <p:nvPr/>
        </p:nvSpPr>
        <p:spPr>
          <a:xfrm>
            <a:off x="7438453" y="5125392"/>
            <a:ext cx="1740680" cy="3215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304C62B-EB18-45B2-AA2D-4887B3397971}"/>
              </a:ext>
            </a:extLst>
          </p:cNvPr>
          <p:cNvSpPr/>
          <p:nvPr/>
        </p:nvSpPr>
        <p:spPr>
          <a:xfrm>
            <a:off x="7603808" y="3429000"/>
            <a:ext cx="811600" cy="2954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50AF5F8-2362-40C5-B8D0-B0425FC27899}"/>
              </a:ext>
            </a:extLst>
          </p:cNvPr>
          <p:cNvSpPr/>
          <p:nvPr/>
        </p:nvSpPr>
        <p:spPr>
          <a:xfrm>
            <a:off x="4264730" y="3435908"/>
            <a:ext cx="811600" cy="29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92465DC1-5BE5-4AE7-9887-E330EDC2B4AD}"/>
              </a:ext>
            </a:extLst>
          </p:cNvPr>
          <p:cNvSpPr/>
          <p:nvPr/>
        </p:nvSpPr>
        <p:spPr>
          <a:xfrm>
            <a:off x="8285377" y="3505718"/>
            <a:ext cx="811600" cy="29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E86214B-AA7E-40DB-A908-188F8527DF51}"/>
              </a:ext>
            </a:extLst>
          </p:cNvPr>
          <p:cNvSpPr/>
          <p:nvPr/>
        </p:nvSpPr>
        <p:spPr>
          <a:xfrm>
            <a:off x="6272497" y="3956046"/>
            <a:ext cx="811600" cy="29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F69C4CB8-9CF0-4F71-8E3B-E55F3A91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088" y="390525"/>
            <a:ext cx="2895721" cy="38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325F62F-3732-49D9-929F-F321B1D60A22}"/>
              </a:ext>
            </a:extLst>
          </p:cNvPr>
          <p:cNvCxnSpPr>
            <a:cxnSpLocks/>
          </p:cNvCxnSpPr>
          <p:nvPr/>
        </p:nvCxnSpPr>
        <p:spPr>
          <a:xfrm>
            <a:off x="11031844" y="2257421"/>
            <a:ext cx="0" cy="1093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3B6A3A2C-1467-407C-BF00-1C17E15322C0}"/>
              </a:ext>
            </a:extLst>
          </p:cNvPr>
          <p:cNvCxnSpPr>
            <a:cxnSpLocks/>
          </p:cNvCxnSpPr>
          <p:nvPr/>
        </p:nvCxnSpPr>
        <p:spPr>
          <a:xfrm flipH="1">
            <a:off x="10875628" y="2266946"/>
            <a:ext cx="156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937955C0-2E58-41D6-99E7-40FB178CDBE5}"/>
              </a:ext>
            </a:extLst>
          </p:cNvPr>
          <p:cNvCxnSpPr>
            <a:cxnSpLocks/>
          </p:cNvCxnSpPr>
          <p:nvPr/>
        </p:nvCxnSpPr>
        <p:spPr>
          <a:xfrm flipH="1">
            <a:off x="10895500" y="3362321"/>
            <a:ext cx="156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139D8B5-D208-47F2-B076-F2FD2A1E2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0" name="Google Shape;130;p22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374" y="869951"/>
            <a:ext cx="7715251" cy="478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 rot="-5400000">
            <a:off x="1150733" y="2715947"/>
            <a:ext cx="1589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000"/>
              <a:t>cm</a:t>
            </a:r>
            <a:endParaRPr sz="2000"/>
          </a:p>
        </p:txBody>
      </p:sp>
      <p:sp>
        <p:nvSpPr>
          <p:cNvPr id="132" name="Google Shape;132;p22"/>
          <p:cNvSpPr txBox="1"/>
          <p:nvPr/>
        </p:nvSpPr>
        <p:spPr>
          <a:xfrm>
            <a:off x="3644367" y="1802992"/>
            <a:ext cx="7456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5,81</a:t>
            </a:r>
            <a:endParaRPr sz="1600"/>
          </a:p>
        </p:txBody>
      </p:sp>
      <p:sp>
        <p:nvSpPr>
          <p:cNvPr id="133" name="Google Shape;133;p22"/>
          <p:cNvSpPr txBox="1"/>
          <p:nvPr/>
        </p:nvSpPr>
        <p:spPr>
          <a:xfrm>
            <a:off x="4423420" y="2680926"/>
            <a:ext cx="554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4</a:t>
            </a:r>
            <a:endParaRPr sz="1600"/>
          </a:p>
        </p:txBody>
      </p:sp>
      <p:sp>
        <p:nvSpPr>
          <p:cNvPr id="134" name="Google Shape;134;p22"/>
          <p:cNvSpPr txBox="1"/>
          <p:nvPr/>
        </p:nvSpPr>
        <p:spPr>
          <a:xfrm>
            <a:off x="5681867" y="2503125"/>
            <a:ext cx="67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4,39</a:t>
            </a:r>
            <a:endParaRPr sz="1867"/>
          </a:p>
        </p:txBody>
      </p:sp>
      <p:sp>
        <p:nvSpPr>
          <p:cNvPr id="135" name="Google Shape;135;p22"/>
          <p:cNvSpPr txBox="1"/>
          <p:nvPr/>
        </p:nvSpPr>
        <p:spPr>
          <a:xfrm>
            <a:off x="6427333" y="2188526"/>
            <a:ext cx="554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5</a:t>
            </a:r>
            <a:endParaRPr sz="2133"/>
          </a:p>
        </p:txBody>
      </p:sp>
      <p:sp>
        <p:nvSpPr>
          <p:cNvPr id="136" name="Google Shape;136;p22"/>
          <p:cNvSpPr txBox="1"/>
          <p:nvPr/>
        </p:nvSpPr>
        <p:spPr>
          <a:xfrm>
            <a:off x="7686233" y="1869258"/>
            <a:ext cx="67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5,68</a:t>
            </a:r>
            <a:endParaRPr sz="2133"/>
          </a:p>
        </p:txBody>
      </p:sp>
      <p:sp>
        <p:nvSpPr>
          <p:cNvPr id="137" name="Google Shape;137;p22"/>
          <p:cNvSpPr txBox="1"/>
          <p:nvPr/>
        </p:nvSpPr>
        <p:spPr>
          <a:xfrm>
            <a:off x="8299167" y="2188525"/>
            <a:ext cx="7456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5,07</a:t>
            </a:r>
            <a:endParaRPr sz="2133"/>
          </a:p>
        </p:txBody>
      </p:sp>
      <p:sp>
        <p:nvSpPr>
          <p:cNvPr id="138" name="Google Shape;138;p22"/>
          <p:cNvSpPr txBox="1"/>
          <p:nvPr/>
        </p:nvSpPr>
        <p:spPr>
          <a:xfrm>
            <a:off x="2746667" y="333592"/>
            <a:ext cx="94496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BR" sz="2133"/>
              <a:t>Imagem 5. Largura de frutos (cm). Unijuí, 2024.</a:t>
            </a:r>
            <a:endParaRPr sz="2133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D1FEF49-1341-4246-BB9B-DB313334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088" y="390525"/>
            <a:ext cx="2895721" cy="38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38D6DD1-383E-484E-997E-613C72F15239}"/>
              </a:ext>
            </a:extLst>
          </p:cNvPr>
          <p:cNvCxnSpPr>
            <a:cxnSpLocks/>
          </p:cNvCxnSpPr>
          <p:nvPr/>
        </p:nvCxnSpPr>
        <p:spPr>
          <a:xfrm>
            <a:off x="10531928" y="2792186"/>
            <a:ext cx="465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8E9811C-9601-45A9-A85B-6A04012516E1}"/>
              </a:ext>
            </a:extLst>
          </p:cNvPr>
          <p:cNvCxnSpPr/>
          <p:nvPr/>
        </p:nvCxnSpPr>
        <p:spPr>
          <a:xfrm>
            <a:off x="10986405" y="2735353"/>
            <a:ext cx="0" cy="111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65F016BE-3D00-43CE-880C-F23E06945A69}"/>
              </a:ext>
            </a:extLst>
          </p:cNvPr>
          <p:cNvSpPr/>
          <p:nvPr/>
        </p:nvSpPr>
        <p:spPr>
          <a:xfrm>
            <a:off x="3644367" y="5118410"/>
            <a:ext cx="1418287" cy="3679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9577E51-81D1-4A9A-865E-45665E809BDB}"/>
              </a:ext>
            </a:extLst>
          </p:cNvPr>
          <p:cNvCxnSpPr/>
          <p:nvPr/>
        </p:nvCxnSpPr>
        <p:spPr>
          <a:xfrm>
            <a:off x="10523764" y="2740297"/>
            <a:ext cx="0" cy="111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5DB4510E-3F10-4142-8F55-8A031E7FCEBB}"/>
              </a:ext>
            </a:extLst>
          </p:cNvPr>
          <p:cNvSpPr/>
          <p:nvPr/>
        </p:nvSpPr>
        <p:spPr>
          <a:xfrm>
            <a:off x="3614280" y="1902711"/>
            <a:ext cx="708021" cy="3320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AE7D8CD-9B20-4407-942D-9372093C755F}"/>
              </a:ext>
            </a:extLst>
          </p:cNvPr>
          <p:cNvSpPr/>
          <p:nvPr/>
        </p:nvSpPr>
        <p:spPr>
          <a:xfrm>
            <a:off x="7471467" y="5118410"/>
            <a:ext cx="1702621" cy="3679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EF7B498-2BAE-406C-9995-8D8F14F20147}"/>
              </a:ext>
            </a:extLst>
          </p:cNvPr>
          <p:cNvSpPr/>
          <p:nvPr/>
        </p:nvSpPr>
        <p:spPr>
          <a:xfrm>
            <a:off x="7657632" y="1957229"/>
            <a:ext cx="708021" cy="3320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A960549-02EC-4BD6-8813-2D385CEEB191}"/>
              </a:ext>
            </a:extLst>
          </p:cNvPr>
          <p:cNvSpPr/>
          <p:nvPr/>
        </p:nvSpPr>
        <p:spPr>
          <a:xfrm>
            <a:off x="8304878" y="2260867"/>
            <a:ext cx="708021" cy="3320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2A4567E-E2F6-409A-8B7B-34918F0F0828}"/>
              </a:ext>
            </a:extLst>
          </p:cNvPr>
          <p:cNvSpPr/>
          <p:nvPr/>
        </p:nvSpPr>
        <p:spPr>
          <a:xfrm>
            <a:off x="6327108" y="2303336"/>
            <a:ext cx="708021" cy="3320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A6AEAC3-1C82-4882-823F-5F28443A6D3F}"/>
              </a:ext>
            </a:extLst>
          </p:cNvPr>
          <p:cNvSpPr/>
          <p:nvPr/>
        </p:nvSpPr>
        <p:spPr>
          <a:xfrm>
            <a:off x="5687444" y="2588200"/>
            <a:ext cx="708021" cy="3320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69DD146-44FF-4A72-9357-416667040697}"/>
              </a:ext>
            </a:extLst>
          </p:cNvPr>
          <p:cNvSpPr/>
          <p:nvPr/>
        </p:nvSpPr>
        <p:spPr>
          <a:xfrm>
            <a:off x="4290025" y="2774024"/>
            <a:ext cx="708021" cy="3320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8C1214-9CDF-436D-9DF9-30D2922C7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pic>
        <p:nvPicPr>
          <p:cNvPr id="143" name="Google Shape;143;p23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375" y="860426"/>
            <a:ext cx="7715251" cy="478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 rot="-5400000">
            <a:off x="1150733" y="2706422"/>
            <a:ext cx="1589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000"/>
              <a:t>g</a:t>
            </a:r>
            <a:endParaRPr sz="2000"/>
          </a:p>
        </p:txBody>
      </p:sp>
      <p:sp>
        <p:nvSpPr>
          <p:cNvPr id="145" name="Google Shape;145;p23"/>
          <p:cNvSpPr txBox="1"/>
          <p:nvPr/>
        </p:nvSpPr>
        <p:spPr>
          <a:xfrm>
            <a:off x="3749959" y="2475343"/>
            <a:ext cx="83354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61</a:t>
            </a:r>
          </a:p>
        </p:txBody>
      </p:sp>
      <p:sp>
        <p:nvSpPr>
          <p:cNvPr id="146" name="Google Shape;146;p23"/>
          <p:cNvSpPr txBox="1"/>
          <p:nvPr/>
        </p:nvSpPr>
        <p:spPr>
          <a:xfrm>
            <a:off x="4313379" y="2327565"/>
            <a:ext cx="8129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65,2</a:t>
            </a:r>
            <a:endParaRPr sz="2133" dirty="0"/>
          </a:p>
        </p:txBody>
      </p:sp>
      <p:sp>
        <p:nvSpPr>
          <p:cNvPr id="147" name="Google Shape;147;p23"/>
          <p:cNvSpPr txBox="1"/>
          <p:nvPr/>
        </p:nvSpPr>
        <p:spPr>
          <a:xfrm>
            <a:off x="5703180" y="2404167"/>
            <a:ext cx="878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63,6</a:t>
            </a:r>
            <a:endParaRPr sz="2133" dirty="0"/>
          </a:p>
        </p:txBody>
      </p:sp>
      <p:sp>
        <p:nvSpPr>
          <p:cNvPr id="148" name="Google Shape;148;p23"/>
          <p:cNvSpPr txBox="1"/>
          <p:nvPr/>
        </p:nvSpPr>
        <p:spPr>
          <a:xfrm>
            <a:off x="6443867" y="2844801"/>
            <a:ext cx="554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51</a:t>
            </a:r>
            <a:endParaRPr sz="2133"/>
          </a:p>
        </p:txBody>
      </p:sp>
      <p:sp>
        <p:nvSpPr>
          <p:cNvPr id="149" name="Google Shape;149;p23"/>
          <p:cNvSpPr txBox="1"/>
          <p:nvPr/>
        </p:nvSpPr>
        <p:spPr>
          <a:xfrm>
            <a:off x="7721597" y="2413697"/>
            <a:ext cx="86682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63,1</a:t>
            </a:r>
            <a:endParaRPr sz="2133" dirty="0"/>
          </a:p>
        </p:txBody>
      </p:sp>
      <p:sp>
        <p:nvSpPr>
          <p:cNvPr id="150" name="Google Shape;150;p23"/>
          <p:cNvSpPr txBox="1"/>
          <p:nvPr/>
        </p:nvSpPr>
        <p:spPr>
          <a:xfrm>
            <a:off x="8275782" y="2179782"/>
            <a:ext cx="969881" cy="50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68,7</a:t>
            </a:r>
            <a:endParaRPr sz="2133" dirty="0"/>
          </a:p>
        </p:txBody>
      </p:sp>
      <p:sp>
        <p:nvSpPr>
          <p:cNvPr id="151" name="Google Shape;151;p23"/>
          <p:cNvSpPr txBox="1"/>
          <p:nvPr/>
        </p:nvSpPr>
        <p:spPr>
          <a:xfrm>
            <a:off x="2746667" y="324067"/>
            <a:ext cx="94496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BR" sz="2133"/>
              <a:t>Imagem 6. Peso médio de fruto (g). Unijuí, 2024.</a:t>
            </a:r>
            <a:endParaRPr sz="2133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8872AB-FCA6-4C0F-968C-0A72F8E47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68" t="23900" r="29630" b="33557"/>
          <a:stretch/>
        </p:blipFill>
        <p:spPr>
          <a:xfrm>
            <a:off x="9222205" y="1248471"/>
            <a:ext cx="2901936" cy="3088201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6406D5A-53E8-4A5D-9FDF-6613536FE7DA}"/>
              </a:ext>
            </a:extLst>
          </p:cNvPr>
          <p:cNvSpPr/>
          <p:nvPr/>
        </p:nvSpPr>
        <p:spPr>
          <a:xfrm>
            <a:off x="7564582" y="5116945"/>
            <a:ext cx="1657623" cy="30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A36B781-F21B-4A08-AA82-50D37BDAB7B9}"/>
              </a:ext>
            </a:extLst>
          </p:cNvPr>
          <p:cNvSpPr/>
          <p:nvPr/>
        </p:nvSpPr>
        <p:spPr>
          <a:xfrm>
            <a:off x="8266067" y="2265617"/>
            <a:ext cx="730151" cy="30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1490569-13C6-4B9D-97DF-90CA71F52691}"/>
              </a:ext>
            </a:extLst>
          </p:cNvPr>
          <p:cNvSpPr/>
          <p:nvPr/>
        </p:nvSpPr>
        <p:spPr>
          <a:xfrm>
            <a:off x="3648364" y="5105800"/>
            <a:ext cx="1380830" cy="30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5088FBD-A9B7-4394-A77E-93A1034BFD61}"/>
              </a:ext>
            </a:extLst>
          </p:cNvPr>
          <p:cNvSpPr/>
          <p:nvPr/>
        </p:nvSpPr>
        <p:spPr>
          <a:xfrm>
            <a:off x="4291593" y="2397881"/>
            <a:ext cx="730151" cy="30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C9434B4-6524-420F-B68D-5C3338744F23}"/>
              </a:ext>
            </a:extLst>
          </p:cNvPr>
          <p:cNvSpPr/>
          <p:nvPr/>
        </p:nvSpPr>
        <p:spPr>
          <a:xfrm>
            <a:off x="5795613" y="5129057"/>
            <a:ext cx="1146838" cy="30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89977C0-6EDD-4F85-AA53-D1AB6C117B62}"/>
              </a:ext>
            </a:extLst>
          </p:cNvPr>
          <p:cNvSpPr/>
          <p:nvPr/>
        </p:nvSpPr>
        <p:spPr>
          <a:xfrm>
            <a:off x="5653872" y="2438395"/>
            <a:ext cx="730151" cy="30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44F28FA-76A4-419C-988B-7C5207E63BFA}"/>
              </a:ext>
            </a:extLst>
          </p:cNvPr>
          <p:cNvSpPr/>
          <p:nvPr/>
        </p:nvSpPr>
        <p:spPr>
          <a:xfrm>
            <a:off x="7633614" y="2461296"/>
            <a:ext cx="730151" cy="30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976623D-CB4D-4AD4-B0A2-67CA4C4C051D}"/>
              </a:ext>
            </a:extLst>
          </p:cNvPr>
          <p:cNvSpPr/>
          <p:nvPr/>
        </p:nvSpPr>
        <p:spPr>
          <a:xfrm>
            <a:off x="3631412" y="2530156"/>
            <a:ext cx="730151" cy="30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5203C4F-4835-4FE6-837A-72C56D0CAD8A}"/>
              </a:ext>
            </a:extLst>
          </p:cNvPr>
          <p:cNvSpPr/>
          <p:nvPr/>
        </p:nvSpPr>
        <p:spPr>
          <a:xfrm>
            <a:off x="6321681" y="2906099"/>
            <a:ext cx="730151" cy="30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D85DEB5-6765-4C50-BC0F-D13300D9D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6" name="Google Shape;156;p24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5500" y="860426"/>
            <a:ext cx="7715251" cy="478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3548958" y="2075101"/>
            <a:ext cx="8636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733"/>
              <a:t>5256</a:t>
            </a:r>
            <a:endParaRPr sz="1733"/>
          </a:p>
        </p:txBody>
      </p:sp>
      <p:sp>
        <p:nvSpPr>
          <p:cNvPr id="158" name="Google Shape;158;p24"/>
          <p:cNvSpPr txBox="1"/>
          <p:nvPr/>
        </p:nvSpPr>
        <p:spPr>
          <a:xfrm>
            <a:off x="4230358" y="2994601"/>
            <a:ext cx="7784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733"/>
              <a:t>3333</a:t>
            </a:r>
            <a:endParaRPr sz="2267"/>
          </a:p>
        </p:txBody>
      </p:sp>
      <p:sp>
        <p:nvSpPr>
          <p:cNvPr id="159" name="Google Shape;159;p24"/>
          <p:cNvSpPr txBox="1"/>
          <p:nvPr/>
        </p:nvSpPr>
        <p:spPr>
          <a:xfrm>
            <a:off x="5521325" y="2000267"/>
            <a:ext cx="8636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733"/>
              <a:t>5488</a:t>
            </a:r>
            <a:endParaRPr sz="2267"/>
          </a:p>
        </p:txBody>
      </p:sp>
      <p:sp>
        <p:nvSpPr>
          <p:cNvPr id="160" name="Google Shape;160;p24"/>
          <p:cNvSpPr txBox="1"/>
          <p:nvPr/>
        </p:nvSpPr>
        <p:spPr>
          <a:xfrm>
            <a:off x="6199392" y="3441534"/>
            <a:ext cx="7784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733"/>
              <a:t>2446</a:t>
            </a:r>
            <a:endParaRPr sz="2267"/>
          </a:p>
        </p:txBody>
      </p:sp>
      <p:sp>
        <p:nvSpPr>
          <p:cNvPr id="161" name="Google Shape;161;p24"/>
          <p:cNvSpPr txBox="1"/>
          <p:nvPr/>
        </p:nvSpPr>
        <p:spPr>
          <a:xfrm>
            <a:off x="7491558" y="2588301"/>
            <a:ext cx="8636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733" dirty="0"/>
              <a:t>4188</a:t>
            </a:r>
            <a:endParaRPr sz="2267" dirty="0"/>
          </a:p>
        </p:txBody>
      </p:sp>
      <p:sp>
        <p:nvSpPr>
          <p:cNvPr id="162" name="Google Shape;162;p24"/>
          <p:cNvSpPr txBox="1"/>
          <p:nvPr/>
        </p:nvSpPr>
        <p:spPr>
          <a:xfrm>
            <a:off x="8189492" y="2588300"/>
            <a:ext cx="11760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733"/>
              <a:t>4177</a:t>
            </a:r>
            <a:endParaRPr sz="2267"/>
          </a:p>
        </p:txBody>
      </p:sp>
      <p:sp>
        <p:nvSpPr>
          <p:cNvPr id="163" name="Google Shape;163;p24"/>
          <p:cNvSpPr txBox="1"/>
          <p:nvPr/>
        </p:nvSpPr>
        <p:spPr>
          <a:xfrm rot="-5400000">
            <a:off x="1007858" y="3011222"/>
            <a:ext cx="1589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000"/>
              <a:t>Kg ha-¹</a:t>
            </a:r>
            <a:endParaRPr sz="2000"/>
          </a:p>
        </p:txBody>
      </p:sp>
      <p:sp>
        <p:nvSpPr>
          <p:cNvPr id="164" name="Google Shape;164;p24"/>
          <p:cNvSpPr txBox="1"/>
          <p:nvPr/>
        </p:nvSpPr>
        <p:spPr>
          <a:xfrm>
            <a:off x="2400592" y="324067"/>
            <a:ext cx="94496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BR" sz="2133" dirty="0"/>
              <a:t>Imagem 7. Produção de pimentão (kg ha</a:t>
            </a:r>
            <a:r>
              <a:rPr lang="pt-BR" sz="2133" baseline="30000" dirty="0"/>
              <a:t>-</a:t>
            </a:r>
            <a:r>
              <a:rPr lang="pt-BR" sz="2133" dirty="0"/>
              <a:t>¹). </a:t>
            </a:r>
            <a:r>
              <a:rPr lang="pt-BR" sz="2133" dirty="0" err="1"/>
              <a:t>Unijuí</a:t>
            </a:r>
            <a:r>
              <a:rPr lang="pt-BR" sz="2133" dirty="0"/>
              <a:t>, 2024.</a:t>
            </a:r>
            <a:endParaRPr sz="2133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235D937-5C24-4D27-8614-635718D2018E}"/>
              </a:ext>
            </a:extLst>
          </p:cNvPr>
          <p:cNvSpPr/>
          <p:nvPr/>
        </p:nvSpPr>
        <p:spPr>
          <a:xfrm>
            <a:off x="4627418" y="1533237"/>
            <a:ext cx="1394691" cy="4235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ECE0549-4539-4460-B138-006A2E15103E}"/>
              </a:ext>
            </a:extLst>
          </p:cNvPr>
          <p:cNvSpPr/>
          <p:nvPr/>
        </p:nvSpPr>
        <p:spPr>
          <a:xfrm>
            <a:off x="5583101" y="5071496"/>
            <a:ext cx="1394691" cy="4235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C197705-7658-4DF6-8ECD-78CEE37C4267}"/>
              </a:ext>
            </a:extLst>
          </p:cNvPr>
          <p:cNvSpPr/>
          <p:nvPr/>
        </p:nvSpPr>
        <p:spPr>
          <a:xfrm>
            <a:off x="5557463" y="2056629"/>
            <a:ext cx="697346" cy="34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801F2F3-ADE6-4BE8-B9DB-4883AAD870AD}"/>
              </a:ext>
            </a:extLst>
          </p:cNvPr>
          <p:cNvSpPr/>
          <p:nvPr/>
        </p:nvSpPr>
        <p:spPr>
          <a:xfrm>
            <a:off x="3641776" y="5073137"/>
            <a:ext cx="1394691" cy="4235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00BD041-1453-48F2-AAAC-5CBA89C67047}"/>
              </a:ext>
            </a:extLst>
          </p:cNvPr>
          <p:cNvSpPr/>
          <p:nvPr/>
        </p:nvSpPr>
        <p:spPr>
          <a:xfrm>
            <a:off x="3586829" y="2151224"/>
            <a:ext cx="697346" cy="34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5778BF2-8E1C-47DF-A224-B83DE4268696}"/>
              </a:ext>
            </a:extLst>
          </p:cNvPr>
          <p:cNvSpPr/>
          <p:nvPr/>
        </p:nvSpPr>
        <p:spPr>
          <a:xfrm>
            <a:off x="7382801" y="5084586"/>
            <a:ext cx="1690491" cy="4235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BD514A-214A-418B-827B-BB65D696BA9D}"/>
              </a:ext>
            </a:extLst>
          </p:cNvPr>
          <p:cNvSpPr/>
          <p:nvPr/>
        </p:nvSpPr>
        <p:spPr>
          <a:xfrm>
            <a:off x="7530700" y="2670323"/>
            <a:ext cx="697346" cy="34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DB522F-11A4-478B-A75C-24BCA8AF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8" name="Google Shape;108;g309fca20012_0_22"/>
          <p:cNvSpPr txBox="1"/>
          <p:nvPr/>
        </p:nvSpPr>
        <p:spPr>
          <a:xfrm>
            <a:off x="456045" y="585541"/>
            <a:ext cx="11121325" cy="3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ctr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CONSIDERAÇÕES FINAIS</a:t>
            </a:r>
          </a:p>
          <a:p>
            <a:pPr marL="139700" lvl="0" algn="just">
              <a:lnSpc>
                <a:spcPct val="150000"/>
              </a:lnSpc>
              <a:buClr>
                <a:schemeClr val="dk1"/>
              </a:buClr>
              <a:buSzPts val="1400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</a:endParaRPr>
          </a:p>
          <a:p>
            <a:pPr marL="482600" lvl="0" indent="-342900" algn="just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Altas temperaturas prejudicaram as plantas </a:t>
            </a:r>
          </a:p>
          <a:p>
            <a:pPr marL="482600" lvl="0" indent="-342900" algn="just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Impediu expressar o potencial produtivo</a:t>
            </a:r>
          </a:p>
          <a:p>
            <a:pPr marL="482600" indent="-342900" algn="just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Inoculação se tornou ineficiente </a:t>
            </a:r>
          </a:p>
          <a:p>
            <a:pPr marL="482600" lvl="0" indent="-342900" algn="just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</a:endParaRPr>
          </a:p>
          <a:p>
            <a:pPr marL="482600" lvl="0" indent="-342900" algn="just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Repetição do experimento em ambiente favorável</a:t>
            </a:r>
            <a:endParaRPr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6152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1D92B53-AD8E-4CFF-9BAA-0EBFC07C4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8472" y="0"/>
            <a:ext cx="12210472" cy="6858000"/>
          </a:xfrm>
          <a:prstGeom prst="rect">
            <a:avLst/>
          </a:prstGeom>
        </p:spPr>
      </p:pic>
      <p:sp>
        <p:nvSpPr>
          <p:cNvPr id="108" name="Google Shape;108;g309fca20012_0_22"/>
          <p:cNvSpPr txBox="1"/>
          <p:nvPr/>
        </p:nvSpPr>
        <p:spPr>
          <a:xfrm>
            <a:off x="1699491" y="2050470"/>
            <a:ext cx="10164207" cy="148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chemeClr val="lt1"/>
                </a:solidFill>
                <a:latin typeface="Montserrat"/>
                <a:sym typeface="Montserrat"/>
              </a:rPr>
              <a:t>MUITO OBRIGADO PELA ATENÇÃO!</a:t>
            </a:r>
            <a:endParaRPr sz="3800" b="1" dirty="0">
              <a:solidFill>
                <a:schemeClr val="lt1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6454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1229850" y="899000"/>
            <a:ext cx="5168700" cy="3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Capsicum</a:t>
            </a:r>
            <a:r>
              <a:rPr lang="pt-BR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annuum</a:t>
            </a:r>
            <a:r>
              <a:rPr lang="pt-BR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Solanaceae</a:t>
            </a: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10 principais hortaliças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Produtividade média: 35 t ha</a:t>
            </a:r>
            <a:r>
              <a:rPr lang="pt-BR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¹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13 mil ha cultivados no Brasil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Azospirillum</a:t>
            </a:r>
            <a:r>
              <a:rPr lang="pt-BR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brasilense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5A71F4-8C0F-4124-B277-7B646656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90525"/>
            <a:ext cx="3989850" cy="53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DB522F-11A4-478B-A75C-24BCA8AF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8" name="Google Shape;108;g309fca20012_0_22"/>
          <p:cNvSpPr txBox="1"/>
          <p:nvPr/>
        </p:nvSpPr>
        <p:spPr>
          <a:xfrm>
            <a:off x="842463" y="1247774"/>
            <a:ext cx="8134850" cy="28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Escola Fazenda – IRDER, Augusto Pestana - RS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3AE7E19-A36F-46B0-A3FF-3BCA853608C5}"/>
              </a:ext>
            </a:extLst>
          </p:cNvPr>
          <p:cNvSpPr/>
          <p:nvPr/>
        </p:nvSpPr>
        <p:spPr>
          <a:xfrm>
            <a:off x="1247775" y="542131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METODOLOGIA</a:t>
            </a:r>
          </a:p>
          <a:p>
            <a:b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Localização de Augusto Pestana no Rio Grande do Sul">
            <a:extLst>
              <a:ext uri="{FF2B5EF4-FFF2-40B4-BE49-F238E27FC236}">
                <a16:creationId xmlns:a16="http://schemas.microsoft.com/office/drawing/2014/main" id="{ECDDBF5E-94D3-405A-8C92-16A1D97E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52" y="1866517"/>
            <a:ext cx="3891245" cy="33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08;g309fca20012_0_22">
            <a:extLst>
              <a:ext uri="{FF2B5EF4-FFF2-40B4-BE49-F238E27FC236}">
                <a16:creationId xmlns:a16="http://schemas.microsoft.com/office/drawing/2014/main" id="{D8A22B4A-3D39-4B5C-9796-66547C07C527}"/>
              </a:ext>
            </a:extLst>
          </p:cNvPr>
          <p:cNvSpPr txBox="1"/>
          <p:nvPr/>
        </p:nvSpPr>
        <p:spPr>
          <a:xfrm>
            <a:off x="2085052" y="5229225"/>
            <a:ext cx="2662737" cy="53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Fonte: Google imagens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A79801D-BDE4-42C6-882D-01D11EC496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39" t="31138" r="37105" b="20805"/>
          <a:stretch/>
        </p:blipFill>
        <p:spPr>
          <a:xfrm>
            <a:off x="8210550" y="619125"/>
            <a:ext cx="3362325" cy="4781550"/>
          </a:xfrm>
          <a:prstGeom prst="rect">
            <a:avLst/>
          </a:prstGeom>
        </p:spPr>
      </p:pic>
      <p:pic>
        <p:nvPicPr>
          <p:cNvPr id="1026" name="Picture 2" descr="Manual de identidade visual - Unijuí">
            <a:extLst>
              <a:ext uri="{FF2B5EF4-FFF2-40B4-BE49-F238E27FC236}">
                <a16:creationId xmlns:a16="http://schemas.microsoft.com/office/drawing/2014/main" id="{E696E1D3-D6A3-40C9-BD18-B26ACF50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74" y="376322"/>
            <a:ext cx="2600325" cy="81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DB522F-11A4-478B-A75C-24BCA8AF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8" name="Google Shape;108;g309fca20012_0_22"/>
          <p:cNvSpPr txBox="1"/>
          <p:nvPr/>
        </p:nvSpPr>
        <p:spPr>
          <a:xfrm>
            <a:off x="1250720" y="1028699"/>
            <a:ext cx="8134850" cy="28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Tratamentos:</a:t>
            </a:r>
          </a:p>
          <a:p>
            <a:pPr lvl="8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- Híbrida Heloísa</a:t>
            </a: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- 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Big</a:t>
            </a: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- 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Yolo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Wonder</a:t>
            </a:r>
          </a:p>
          <a:p>
            <a:pPr lvl="1"/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1"/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5 repetições de três plantas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Inoculação </a:t>
            </a:r>
            <a:r>
              <a:rPr lang="pt-BR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Azospirillum</a:t>
            </a:r>
            <a:r>
              <a:rPr lang="pt-BR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brasilense</a:t>
            </a:r>
            <a:endParaRPr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4EADBA-6619-4028-A5CF-051E7C7D19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4" t="11567" r="12017" b="12130"/>
          <a:stretch/>
        </p:blipFill>
        <p:spPr>
          <a:xfrm>
            <a:off x="7153369" y="561181"/>
            <a:ext cx="3787911" cy="50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DB522F-11A4-478B-A75C-24BCA8AF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8" name="Google Shape;108;g309fca20012_0_22"/>
          <p:cNvSpPr txBox="1"/>
          <p:nvPr/>
        </p:nvSpPr>
        <p:spPr>
          <a:xfrm>
            <a:off x="1591174" y="1118075"/>
            <a:ext cx="8134850" cy="3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Recomendação de adubação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Fertirrigação:</a:t>
            </a: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	- Urina de vaca</a:t>
            </a: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	- Cama de poedeira fervida</a:t>
            </a: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	- 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Supermagro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76B0C9-A276-4462-AD50-C35591ACB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809" y="695325"/>
            <a:ext cx="3032817" cy="4295775"/>
          </a:xfrm>
          <a:prstGeom prst="rect">
            <a:avLst/>
          </a:prstGeom>
        </p:spPr>
      </p:pic>
      <p:sp>
        <p:nvSpPr>
          <p:cNvPr id="9" name="Google Shape;108;g309fca20012_0_22">
            <a:extLst>
              <a:ext uri="{FF2B5EF4-FFF2-40B4-BE49-F238E27FC236}">
                <a16:creationId xmlns:a16="http://schemas.microsoft.com/office/drawing/2014/main" id="{23369364-A0AA-420E-A0A0-0DB5ED31E397}"/>
              </a:ext>
            </a:extLst>
          </p:cNvPr>
          <p:cNvSpPr txBox="1"/>
          <p:nvPr/>
        </p:nvSpPr>
        <p:spPr>
          <a:xfrm>
            <a:off x="7491809" y="5052528"/>
            <a:ext cx="2662737" cy="53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Fonte: Google imagens</a:t>
            </a:r>
          </a:p>
        </p:txBody>
      </p:sp>
    </p:spTree>
    <p:extLst>
      <p:ext uri="{BB962C8B-B14F-4D97-AF65-F5344CB8AC3E}">
        <p14:creationId xmlns:p14="http://schemas.microsoft.com/office/powerpoint/2010/main" val="3391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DB522F-11A4-478B-A75C-24BCA8AF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8" name="Google Shape;108;g309fca20012_0_22"/>
          <p:cNvSpPr txBox="1"/>
          <p:nvPr/>
        </p:nvSpPr>
        <p:spPr>
          <a:xfrm>
            <a:off x="1311819" y="375125"/>
            <a:ext cx="9568362" cy="3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Produtos biológicos: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	- 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Dipel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 (</a:t>
            </a:r>
            <a:r>
              <a:rPr lang="pt-BR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Bacillus </a:t>
            </a:r>
            <a:r>
              <a:rPr lang="pt-BR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thuringiensis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) – lagartas</a:t>
            </a:r>
          </a:p>
          <a:p>
            <a:pPr lvl="0"/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	- 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Azact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 (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Azadiractina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) – ácaros, 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trips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 e pulgões</a:t>
            </a:r>
          </a:p>
          <a:p>
            <a:pPr lvl="0"/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	- Extrato de noz moscada (10%) – vaquinha</a:t>
            </a:r>
          </a:p>
          <a:p>
            <a:pPr lvl="0"/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	- 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Bovenat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 (</a:t>
            </a:r>
            <a:r>
              <a:rPr lang="pt-BR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Beauveria</a:t>
            </a:r>
            <a:r>
              <a:rPr lang="pt-BR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 </a:t>
            </a:r>
            <a:r>
              <a:rPr lang="pt-BR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bassiana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) – ácaros</a:t>
            </a:r>
          </a:p>
          <a:p>
            <a:pPr lvl="0"/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	- Calda de leite (1l/12l de água) – doenças</a:t>
            </a:r>
          </a:p>
          <a:p>
            <a:pPr lvl="0"/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  <a:sym typeface="Montserrat"/>
            </a:endParaRPr>
          </a:p>
          <a:p>
            <a:pPr lvl="0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  <a:sym typeface="Montserrat"/>
              </a:rPr>
              <a:t>	- Farinha de trigo (20g/1l de água) – pulgões e ácaros</a:t>
            </a:r>
          </a:p>
        </p:txBody>
      </p:sp>
    </p:spTree>
    <p:extLst>
      <p:ext uri="{BB962C8B-B14F-4D97-AF65-F5344CB8AC3E}">
        <p14:creationId xmlns:p14="http://schemas.microsoft.com/office/powerpoint/2010/main" val="258977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DB522F-11A4-478B-A75C-24BCA8AF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84AE7C9-80DF-4960-B932-EB3A66964B3B}"/>
              </a:ext>
            </a:extLst>
          </p:cNvPr>
          <p:cNvSpPr/>
          <p:nvPr/>
        </p:nvSpPr>
        <p:spPr>
          <a:xfrm>
            <a:off x="4192937" y="14297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RESULTADOS E DISCUSSÃO</a:t>
            </a:r>
          </a:p>
          <a:p>
            <a:b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</a:b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A13F51-4E31-40B9-B6E5-97694F506AB1}"/>
              </a:ext>
            </a:extLst>
          </p:cNvPr>
          <p:cNvSpPr/>
          <p:nvPr/>
        </p:nvSpPr>
        <p:spPr>
          <a:xfrm>
            <a:off x="1821862" y="893853"/>
            <a:ext cx="9441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Gráfico 1. Temperatura média da casa de vegetação às 9:00, 13:30 e 16:00. </a:t>
            </a:r>
            <a:r>
              <a:rPr lang="pt-BR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Unijuí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2024.</a:t>
            </a:r>
          </a:p>
          <a:p>
            <a:b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endParaRPr lang="pt-BR" sz="1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D99EF9-34A8-40CA-8747-8E32EDC3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06" y="1250967"/>
            <a:ext cx="6819900" cy="42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595B2CA-F190-4272-821F-DB27E982503B}"/>
              </a:ext>
            </a:extLst>
          </p:cNvPr>
          <p:cNvSpPr/>
          <p:nvPr/>
        </p:nvSpPr>
        <p:spPr>
          <a:xfrm>
            <a:off x="9839324" y="2241409"/>
            <a:ext cx="1579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09:00 :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26,40ºC</a:t>
            </a:r>
            <a:br>
              <a:rPr lang="pt-BR" dirty="0"/>
            </a:b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028BA53-A65B-4E84-BCB9-FCA470FB12D8}"/>
              </a:ext>
            </a:extLst>
          </p:cNvPr>
          <p:cNvSpPr/>
          <p:nvPr/>
        </p:nvSpPr>
        <p:spPr>
          <a:xfrm>
            <a:off x="-47181" y="1582442"/>
            <a:ext cx="3295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Desenvolvimento adequado: 20 - 25º C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Floração e frutificação: 20 e 25°C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*Temperaturas acima de 35ºC comprometem floração e a frutificação provocando abscisão de flores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b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538C6A-A6BF-4647-A10B-458BA4C399D3}"/>
              </a:ext>
            </a:extLst>
          </p:cNvPr>
          <p:cNvSpPr/>
          <p:nvPr/>
        </p:nvSpPr>
        <p:spPr>
          <a:xfrm>
            <a:off x="9839324" y="2610740"/>
            <a:ext cx="1426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13:30 :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34,08ºC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EE2994-9A86-4BCC-B34C-4A4323C13EEF}"/>
              </a:ext>
            </a:extLst>
          </p:cNvPr>
          <p:cNvSpPr/>
          <p:nvPr/>
        </p:nvSpPr>
        <p:spPr>
          <a:xfrm>
            <a:off x="9839324" y="2980071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16:00 :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32,49ºC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0E8CACE1-C453-4E0C-87E3-0E28C9EFB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1" name="Google Shape;91;p19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2444" y="841376"/>
            <a:ext cx="7627114" cy="47815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 rot="-5400000">
            <a:off x="1150733" y="2687372"/>
            <a:ext cx="1589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000"/>
              <a:t>%</a:t>
            </a:r>
            <a:endParaRPr sz="2000"/>
          </a:p>
        </p:txBody>
      </p:sp>
      <p:sp>
        <p:nvSpPr>
          <p:cNvPr id="93" name="Google Shape;93;p19"/>
          <p:cNvSpPr txBox="1"/>
          <p:nvPr/>
        </p:nvSpPr>
        <p:spPr>
          <a:xfrm>
            <a:off x="3744166" y="3165884"/>
            <a:ext cx="55313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20</a:t>
            </a:r>
            <a:endParaRPr sz="2133"/>
          </a:p>
        </p:txBody>
      </p:sp>
      <p:sp>
        <p:nvSpPr>
          <p:cNvPr id="94" name="Google Shape;94;p19"/>
          <p:cNvSpPr txBox="1"/>
          <p:nvPr/>
        </p:nvSpPr>
        <p:spPr>
          <a:xfrm>
            <a:off x="5752966" y="3165884"/>
            <a:ext cx="55313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20</a:t>
            </a:r>
            <a:endParaRPr sz="2133"/>
          </a:p>
        </p:txBody>
      </p:sp>
      <p:sp>
        <p:nvSpPr>
          <p:cNvPr id="95" name="Google Shape;95;p19"/>
          <p:cNvSpPr txBox="1"/>
          <p:nvPr/>
        </p:nvSpPr>
        <p:spPr>
          <a:xfrm>
            <a:off x="7761766" y="3165884"/>
            <a:ext cx="55313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20</a:t>
            </a:r>
            <a:endParaRPr sz="2133"/>
          </a:p>
        </p:txBody>
      </p:sp>
      <p:sp>
        <p:nvSpPr>
          <p:cNvPr id="96" name="Google Shape;96;p19"/>
          <p:cNvSpPr txBox="1"/>
          <p:nvPr/>
        </p:nvSpPr>
        <p:spPr>
          <a:xfrm>
            <a:off x="4430235" y="3658283"/>
            <a:ext cx="67846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13</a:t>
            </a:r>
            <a:endParaRPr sz="2133" dirty="0"/>
          </a:p>
        </p:txBody>
      </p:sp>
      <p:sp>
        <p:nvSpPr>
          <p:cNvPr id="97" name="Google Shape;97;p19"/>
          <p:cNvSpPr txBox="1"/>
          <p:nvPr/>
        </p:nvSpPr>
        <p:spPr>
          <a:xfrm>
            <a:off x="6423175" y="1743617"/>
            <a:ext cx="55313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40</a:t>
            </a:r>
            <a:endParaRPr sz="2133" dirty="0"/>
          </a:p>
        </p:txBody>
      </p:sp>
      <p:sp>
        <p:nvSpPr>
          <p:cNvPr id="98" name="Google Shape;98;p19"/>
          <p:cNvSpPr txBox="1"/>
          <p:nvPr/>
        </p:nvSpPr>
        <p:spPr>
          <a:xfrm>
            <a:off x="8375031" y="2718150"/>
            <a:ext cx="6684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26</a:t>
            </a:r>
            <a:endParaRPr sz="2133" dirty="0"/>
          </a:p>
        </p:txBody>
      </p:sp>
      <p:sp>
        <p:nvSpPr>
          <p:cNvPr id="99" name="Google Shape;99;p19"/>
          <p:cNvSpPr txBox="1"/>
          <p:nvPr/>
        </p:nvSpPr>
        <p:spPr>
          <a:xfrm>
            <a:off x="2347649" y="305017"/>
            <a:ext cx="9434836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BR" sz="2133" dirty="0"/>
              <a:t>Gráfico 2. Porcentagem da ataque de ácaro. </a:t>
            </a:r>
            <a:r>
              <a:rPr lang="pt-BR" sz="2133" dirty="0" err="1"/>
              <a:t>Unijuí</a:t>
            </a:r>
            <a:r>
              <a:rPr lang="pt-BR" sz="2133" dirty="0"/>
              <a:t>, 2024.</a:t>
            </a:r>
            <a:endParaRPr sz="2133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2ED3204-3492-4040-B5C0-F58323A182E9}"/>
              </a:ext>
            </a:extLst>
          </p:cNvPr>
          <p:cNvSpPr/>
          <p:nvPr/>
        </p:nvSpPr>
        <p:spPr>
          <a:xfrm>
            <a:off x="5714866" y="5086350"/>
            <a:ext cx="1295534" cy="442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8F3FC52-0BB4-4EF3-92A0-9E319EBBCD6A}"/>
              </a:ext>
            </a:extLst>
          </p:cNvPr>
          <p:cNvSpPr/>
          <p:nvPr/>
        </p:nvSpPr>
        <p:spPr>
          <a:xfrm>
            <a:off x="6280917" y="1847850"/>
            <a:ext cx="777108" cy="275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2E43601-4C41-4EDF-B8C5-CEB8CB32BEDA}"/>
              </a:ext>
            </a:extLst>
          </p:cNvPr>
          <p:cNvSpPr/>
          <p:nvPr/>
        </p:nvSpPr>
        <p:spPr>
          <a:xfrm>
            <a:off x="8252592" y="2809875"/>
            <a:ext cx="777108" cy="275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B7470C7-1B4E-4EA5-8974-795D3BF1C01C}"/>
              </a:ext>
            </a:extLst>
          </p:cNvPr>
          <p:cNvSpPr/>
          <p:nvPr/>
        </p:nvSpPr>
        <p:spPr>
          <a:xfrm>
            <a:off x="7602154" y="3267134"/>
            <a:ext cx="777108" cy="275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55FECC1-E03D-413F-90EC-A03AC719E0AD}"/>
              </a:ext>
            </a:extLst>
          </p:cNvPr>
          <p:cNvSpPr/>
          <p:nvPr/>
        </p:nvSpPr>
        <p:spPr>
          <a:xfrm>
            <a:off x="5618942" y="3267134"/>
            <a:ext cx="777108" cy="275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ABE5DC-A0B7-4C61-90A7-872972CE4481}"/>
              </a:ext>
            </a:extLst>
          </p:cNvPr>
          <p:cNvSpPr/>
          <p:nvPr/>
        </p:nvSpPr>
        <p:spPr>
          <a:xfrm>
            <a:off x="3596786" y="3267134"/>
            <a:ext cx="777108" cy="275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B679BCF-6B03-4B22-9CA7-5541BDDE044C}"/>
              </a:ext>
            </a:extLst>
          </p:cNvPr>
          <p:cNvSpPr/>
          <p:nvPr/>
        </p:nvSpPr>
        <p:spPr>
          <a:xfrm>
            <a:off x="4295929" y="3768476"/>
            <a:ext cx="777108" cy="275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7DB8D9-0125-439A-9986-DE381C9563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50" t="30278" r="22929" b="12269"/>
          <a:stretch/>
        </p:blipFill>
        <p:spPr>
          <a:xfrm>
            <a:off x="9410700" y="962756"/>
            <a:ext cx="2781300" cy="3179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011D2F29-E78F-494C-8AEE-771ADE1D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" name="Google Shape;104;p20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375" y="850901"/>
            <a:ext cx="7715251" cy="478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 rot="-5400000">
            <a:off x="1150733" y="2696897"/>
            <a:ext cx="1589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000"/>
              <a:t>%</a:t>
            </a:r>
            <a:endParaRPr sz="2000"/>
          </a:p>
        </p:txBody>
      </p:sp>
      <p:sp>
        <p:nvSpPr>
          <p:cNvPr id="106" name="Google Shape;106;p20"/>
          <p:cNvSpPr txBox="1"/>
          <p:nvPr/>
        </p:nvSpPr>
        <p:spPr>
          <a:xfrm>
            <a:off x="3762375" y="2245542"/>
            <a:ext cx="72685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66</a:t>
            </a:r>
            <a:endParaRPr sz="2133" dirty="0"/>
          </a:p>
        </p:txBody>
      </p:sp>
      <p:sp>
        <p:nvSpPr>
          <p:cNvPr id="107" name="Google Shape;107;p20"/>
          <p:cNvSpPr txBox="1"/>
          <p:nvPr/>
        </p:nvSpPr>
        <p:spPr>
          <a:xfrm>
            <a:off x="4406333" y="3175409"/>
            <a:ext cx="554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/>
              <a:t>40</a:t>
            </a:r>
            <a:endParaRPr sz="2133"/>
          </a:p>
        </p:txBody>
      </p:sp>
      <p:sp>
        <p:nvSpPr>
          <p:cNvPr id="108" name="Google Shape;108;p20"/>
          <p:cNvSpPr txBox="1"/>
          <p:nvPr/>
        </p:nvSpPr>
        <p:spPr>
          <a:xfrm>
            <a:off x="5785872" y="2995475"/>
            <a:ext cx="74912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46</a:t>
            </a:r>
            <a:endParaRPr sz="2133" dirty="0"/>
          </a:p>
        </p:txBody>
      </p:sp>
      <p:sp>
        <p:nvSpPr>
          <p:cNvPr id="109" name="Google Shape;109;p20"/>
          <p:cNvSpPr txBox="1"/>
          <p:nvPr/>
        </p:nvSpPr>
        <p:spPr>
          <a:xfrm>
            <a:off x="6446268" y="3667808"/>
            <a:ext cx="72653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26</a:t>
            </a:r>
            <a:endParaRPr sz="2133" dirty="0"/>
          </a:p>
        </p:txBody>
      </p:sp>
      <p:sp>
        <p:nvSpPr>
          <p:cNvPr id="110" name="Google Shape;110;p20"/>
          <p:cNvSpPr txBox="1"/>
          <p:nvPr/>
        </p:nvSpPr>
        <p:spPr>
          <a:xfrm>
            <a:off x="7769198" y="3667809"/>
            <a:ext cx="81160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26</a:t>
            </a:r>
            <a:endParaRPr sz="2133" dirty="0"/>
          </a:p>
        </p:txBody>
      </p:sp>
      <p:sp>
        <p:nvSpPr>
          <p:cNvPr id="111" name="Google Shape;111;p20"/>
          <p:cNvSpPr txBox="1"/>
          <p:nvPr/>
        </p:nvSpPr>
        <p:spPr>
          <a:xfrm>
            <a:off x="8412907" y="2727675"/>
            <a:ext cx="70037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600" dirty="0"/>
              <a:t>53</a:t>
            </a:r>
            <a:endParaRPr sz="2133" dirty="0"/>
          </a:p>
        </p:txBody>
      </p:sp>
      <p:sp>
        <p:nvSpPr>
          <p:cNvPr id="112" name="Google Shape;112;p20"/>
          <p:cNvSpPr txBox="1"/>
          <p:nvPr/>
        </p:nvSpPr>
        <p:spPr>
          <a:xfrm>
            <a:off x="2543467" y="314542"/>
            <a:ext cx="94496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BR" sz="2133" dirty="0"/>
              <a:t>Gráfico 3. Porcentagem de frutificação. </a:t>
            </a:r>
            <a:r>
              <a:rPr lang="pt-BR" sz="2133" dirty="0" err="1"/>
              <a:t>Unijuí</a:t>
            </a:r>
            <a:r>
              <a:rPr lang="pt-BR" sz="2133" dirty="0"/>
              <a:t>, 2024.</a:t>
            </a:r>
            <a:endParaRPr sz="2133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3336098-F8B2-48CC-94D8-7F014D197273}"/>
              </a:ext>
            </a:extLst>
          </p:cNvPr>
          <p:cNvSpPr/>
          <p:nvPr/>
        </p:nvSpPr>
        <p:spPr>
          <a:xfrm>
            <a:off x="3601708" y="2343149"/>
            <a:ext cx="795100" cy="276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AE51B15-534F-4BC7-8FD7-DF3C63826E67}"/>
              </a:ext>
            </a:extLst>
          </p:cNvPr>
          <p:cNvSpPr/>
          <p:nvPr/>
        </p:nvSpPr>
        <p:spPr>
          <a:xfrm>
            <a:off x="4886733" y="1569233"/>
            <a:ext cx="1209268" cy="3238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51870CB-C8F8-4706-891E-163A3E96DA54}"/>
              </a:ext>
            </a:extLst>
          </p:cNvPr>
          <p:cNvSpPr/>
          <p:nvPr/>
        </p:nvSpPr>
        <p:spPr>
          <a:xfrm>
            <a:off x="6118400" y="1569233"/>
            <a:ext cx="1209268" cy="3238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6B1EB17-1A64-43B0-9F22-FEC0E2FF9A1D}"/>
              </a:ext>
            </a:extLst>
          </p:cNvPr>
          <p:cNvSpPr/>
          <p:nvPr/>
        </p:nvSpPr>
        <p:spPr>
          <a:xfrm>
            <a:off x="8266570" y="2838449"/>
            <a:ext cx="795100" cy="251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6BB7281-81E7-4820-8825-974B6AA2EF04}"/>
              </a:ext>
            </a:extLst>
          </p:cNvPr>
          <p:cNvSpPr/>
          <p:nvPr/>
        </p:nvSpPr>
        <p:spPr>
          <a:xfrm>
            <a:off x="5618162" y="3089958"/>
            <a:ext cx="795100" cy="266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48689B2-6DB9-4468-8D3A-62A3E7FEAA7B}"/>
              </a:ext>
            </a:extLst>
          </p:cNvPr>
          <p:cNvSpPr/>
          <p:nvPr/>
        </p:nvSpPr>
        <p:spPr>
          <a:xfrm>
            <a:off x="4276258" y="3295787"/>
            <a:ext cx="795100" cy="266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1860580-49A6-42A3-9A9F-628549605389}"/>
              </a:ext>
            </a:extLst>
          </p:cNvPr>
          <p:cNvSpPr/>
          <p:nvPr/>
        </p:nvSpPr>
        <p:spPr>
          <a:xfrm>
            <a:off x="6278737" y="3771271"/>
            <a:ext cx="795100" cy="266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6E6DF1D-19D0-48C5-85A7-648B242663FE}"/>
              </a:ext>
            </a:extLst>
          </p:cNvPr>
          <p:cNvSpPr/>
          <p:nvPr/>
        </p:nvSpPr>
        <p:spPr>
          <a:xfrm>
            <a:off x="7598758" y="3772393"/>
            <a:ext cx="795100" cy="266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42E91A-19AC-4EBD-B422-5892971A4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315" y="314542"/>
            <a:ext cx="3356064" cy="447475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960AD69C-507E-42D8-990A-EF7874AEF519}"/>
              </a:ext>
            </a:extLst>
          </p:cNvPr>
          <p:cNvSpPr/>
          <p:nvPr/>
        </p:nvSpPr>
        <p:spPr>
          <a:xfrm>
            <a:off x="10591800" y="1893083"/>
            <a:ext cx="476250" cy="45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389</Words>
  <Application>Microsoft Office PowerPoint</Application>
  <PresentationFormat>Widescreen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Wingdings</vt:lpstr>
      <vt:lpstr>Montserrat</vt:lpstr>
      <vt:lpstr>Arial</vt:lpstr>
      <vt:lpstr>Raleway</vt:lpstr>
      <vt:lpstr>Simple Light</vt:lpstr>
      <vt:lpstr>Desempenho do pimentão inoculado com Azospirillum brasilense em sistema de cultivo de base agroecológica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Desempenho do pimentão inoculado com Azospirillum brasilense em sistema de cultivo de base agroecológica</dc:title>
  <dc:creator>pc2</dc:creator>
  <cp:lastModifiedBy>leonardo sisti</cp:lastModifiedBy>
  <cp:revision>6</cp:revision>
  <dcterms:created xsi:type="dcterms:W3CDTF">2024-10-08T16:17:25Z</dcterms:created>
  <dcterms:modified xsi:type="dcterms:W3CDTF">2024-10-25T03:41:02Z</dcterms:modified>
</cp:coreProperties>
</file>