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00425" cy="35999738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747775"/>
          </p15:clr>
        </p15:guide>
        <p15:guide id="2" pos="90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296" y="212"/>
      </p:cViewPr>
      <p:guideLst>
        <p:guide orient="horz" pos="11339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1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1759" y="5211374"/>
            <a:ext cx="26836500" cy="14367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700"/>
              <a:buNone/>
              <a:defRPr sz="22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1732" y="19836395"/>
            <a:ext cx="26836500" cy="5547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1732" y="7741907"/>
            <a:ext cx="26836500" cy="13743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500"/>
              <a:buNone/>
              <a:defRPr sz="52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1732" y="22062817"/>
            <a:ext cx="26836500" cy="9105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 algn="ctr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 algn="ctr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 algn="ctr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 algn="ctr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 algn="ctr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1732" y="15054068"/>
            <a:ext cx="26836500" cy="5892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800"/>
              <a:buNone/>
              <a:defRPr sz="15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268365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125979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20157" y="8066317"/>
            <a:ext cx="12597900" cy="23911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1732" y="3888714"/>
            <a:ext cx="8844300" cy="52890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1732" y="9725984"/>
            <a:ext cx="8844300" cy="22252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marL="914400" lvl="1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4094" y="3150656"/>
            <a:ext cx="20055900" cy="28632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1pPr>
            <a:lvl2pPr lvl="1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2pPr>
            <a:lvl3pPr lvl="2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3pPr>
            <a:lvl4pPr lvl="3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4pPr>
            <a:lvl5pPr lvl="4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5pPr>
            <a:lvl6pPr lvl="5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6pPr>
            <a:lvl7pPr lvl="6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7pPr>
            <a:lvl8pPr lvl="7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8pPr>
            <a:lvl9pPr lvl="8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00000" y="-875"/>
            <a:ext cx="144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00025" tIns="400025" rIns="400025" bIns="40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6220" y="8631146"/>
            <a:ext cx="12741000" cy="10375500"/>
          </a:xfrm>
          <a:prstGeom prst="rect">
            <a:avLst/>
          </a:prstGeom>
        </p:spPr>
        <p:txBody>
          <a:bodyPr spcFirstLastPara="1" wrap="square" lIns="400025" tIns="400025" rIns="400025" bIns="4000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6220" y="19619073"/>
            <a:ext cx="12741000" cy="8644500"/>
          </a:xfrm>
          <a:prstGeom prst="rect">
            <a:avLst/>
          </a:prstGeom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57480" y="5067892"/>
            <a:ext cx="12085200" cy="258630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marL="457200" lvl="0" indent="-730250">
              <a:spcBef>
                <a:spcPts val="0"/>
              </a:spcBef>
              <a:spcAft>
                <a:spcPts val="0"/>
              </a:spcAft>
              <a:buSzPts val="7900"/>
              <a:buChar char="●"/>
              <a:defRPr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1732" y="29610324"/>
            <a:ext cx="18893700" cy="4234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1732" y="3114786"/>
            <a:ext cx="268365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None/>
              <a:defRPr sz="1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1732" y="8066317"/>
            <a:ext cx="26836500" cy="23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t" anchorCtr="0">
            <a:normAutofit/>
          </a:bodyPr>
          <a:lstStyle>
            <a:lvl1pPr marL="457200" lvl="0" indent="-730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900"/>
              <a:buChar char="●"/>
              <a:defRPr sz="7900">
                <a:solidFill>
                  <a:schemeClr val="dk2"/>
                </a:solidFill>
              </a:defRPr>
            </a:lvl1pPr>
            <a:lvl2pPr marL="914400" lvl="1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2pPr>
            <a:lvl3pPr marL="1371600" lvl="2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3pPr>
            <a:lvl4pPr marL="1828800" lvl="3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4pPr>
            <a:lvl5pPr marL="2286000" lvl="4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5pPr>
            <a:lvl6pPr marL="2743200" lvl="5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6pPr>
            <a:lvl7pPr marL="3200400" lvl="6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7pPr>
            <a:lvl8pPr marL="3657600" lvl="7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8pPr>
            <a:lvl9pPr marL="4114800" lvl="8" indent="-622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684906" y="32638438"/>
            <a:ext cx="1728000" cy="2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25" tIns="400025" rIns="400025" bIns="400025" anchor="ctr" anchorCtr="0">
            <a:normAutofit/>
          </a:bodyPr>
          <a:lstStyle>
            <a:lvl1pPr lvl="0" algn="r">
              <a:buNone/>
              <a:defRPr sz="4300">
                <a:solidFill>
                  <a:schemeClr val="dk2"/>
                </a:solidFill>
              </a:defRPr>
            </a:lvl1pPr>
            <a:lvl2pPr lvl="1" algn="r">
              <a:buNone/>
              <a:defRPr sz="4300">
                <a:solidFill>
                  <a:schemeClr val="dk2"/>
                </a:solidFill>
              </a:defRPr>
            </a:lvl2pPr>
            <a:lvl3pPr lvl="2" algn="r">
              <a:buNone/>
              <a:defRPr sz="4300">
                <a:solidFill>
                  <a:schemeClr val="dk2"/>
                </a:solidFill>
              </a:defRPr>
            </a:lvl3pPr>
            <a:lvl4pPr lvl="3" algn="r">
              <a:buNone/>
              <a:defRPr sz="4300">
                <a:solidFill>
                  <a:schemeClr val="dk2"/>
                </a:solidFill>
              </a:defRPr>
            </a:lvl4pPr>
            <a:lvl5pPr lvl="4" algn="r">
              <a:buNone/>
              <a:defRPr sz="4300">
                <a:solidFill>
                  <a:schemeClr val="dk2"/>
                </a:solidFill>
              </a:defRPr>
            </a:lvl5pPr>
            <a:lvl6pPr lvl="5" algn="r">
              <a:buNone/>
              <a:defRPr sz="4300">
                <a:solidFill>
                  <a:schemeClr val="dk2"/>
                </a:solidFill>
              </a:defRPr>
            </a:lvl6pPr>
            <a:lvl7pPr lvl="6" algn="r">
              <a:buNone/>
              <a:defRPr sz="4300">
                <a:solidFill>
                  <a:schemeClr val="dk2"/>
                </a:solidFill>
              </a:defRPr>
            </a:lvl7pPr>
            <a:lvl8pPr lvl="7" algn="r">
              <a:buNone/>
              <a:defRPr sz="4300">
                <a:solidFill>
                  <a:schemeClr val="dk2"/>
                </a:solidFill>
              </a:defRPr>
            </a:lvl8pPr>
            <a:lvl9pPr lvl="8" algn="r">
              <a:buNone/>
              <a:defRPr sz="4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mapbiomas.org/en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blioteca.ibge.gov.br/index.php/biblioteca-catalogo?view=detalhes&amp;id=2101754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www.ibge.gov.br/estatisticas/economicas/agricultura-e-pecuaria/21814-2017-censo-agropecuario.html?=&amp;t=resultados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www.sosma.org.br/wp-content/uploads/2021/05/SOSMA_Atlas-da-Mata-Atlantica_2019-2020.pdf" TargetMode="Externa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-159450" y="4525025"/>
            <a:ext cx="29382300" cy="0"/>
          </a:xfrm>
          <a:prstGeom prst="straightConnector1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3"/>
          <p:cNvSpPr txBox="1"/>
          <p:nvPr/>
        </p:nvSpPr>
        <p:spPr>
          <a:xfrm>
            <a:off x="436300" y="831000"/>
            <a:ext cx="27478500" cy="3383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300125" tIns="150025" rIns="300125" bIns="150025" anchor="b" anchorCtr="0">
            <a:normAutofit fontScale="77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PERCEPÇÕES E SABERES TRADICIONAIS SOBRE ESPÉCIES NATIVAS: UM ESTUDO ETNOBOTÂNICO NO TERRITÓRIO PAMPEANO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Caroline Mombaque Gomes</a:t>
            </a:r>
            <a:r>
              <a:rPr lang="es" sz="36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1*</a:t>
            </a:r>
            <a:r>
              <a:rPr lang="es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Victor Hugo Gonçalves Vieira</a:t>
            </a:r>
            <a:r>
              <a:rPr lang="es" sz="36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2*</a:t>
            </a:r>
            <a:r>
              <a:rPr lang="es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Vitor Santos </a:t>
            </a:r>
            <a:r>
              <a:rPr lang="pt-BR" sz="3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Scheuer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³</a:t>
            </a:r>
            <a:r>
              <a:rPr lang="es" sz="36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s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Marcelo Lima </a:t>
            </a:r>
            <a:r>
              <a:rPr lang="pt-BR" sz="3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Drage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Filho</a:t>
            </a:r>
            <a:r>
              <a:rPr lang="pt-BR" sz="36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lang="pt-BR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Adriana Carla Dias Trevisan5</a:t>
            </a:r>
            <a:endParaRPr sz="3600" baseline="30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1 2 3 4 5 </a:t>
            </a:r>
            <a:r>
              <a:rPr lang="es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Grupo de Pesquisa Ecos do Pampa, Universidade Estadual do Rio Grande do Sul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3600" baseline="30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aseline="30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*caroline-gomes@uergs.edu.br</a:t>
            </a:r>
            <a:endParaRPr sz="3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6" name="Google Shape;56;p13"/>
          <p:cNvCxnSpPr>
            <a:cxnSpLocks/>
          </p:cNvCxnSpPr>
          <p:nvPr/>
        </p:nvCxnSpPr>
        <p:spPr>
          <a:xfrm>
            <a:off x="0" y="30565689"/>
            <a:ext cx="288004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/>
          <p:nvPr/>
        </p:nvSpPr>
        <p:spPr>
          <a:xfrm>
            <a:off x="436300" y="29972427"/>
            <a:ext cx="3791100" cy="628800"/>
          </a:xfrm>
          <a:prstGeom prst="roundRect">
            <a:avLst>
              <a:gd name="adj" fmla="val 50000"/>
            </a:avLst>
          </a:prstGeom>
          <a:solidFill>
            <a:srgbClr val="D83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844849" y="29917623"/>
            <a:ext cx="29448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Bibliografía</a:t>
            </a:r>
            <a:r>
              <a:rPr lang="es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1" dirty="0">
              <a:solidFill>
                <a:schemeClr val="lt1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4387975" y="5177450"/>
            <a:ext cx="12300" cy="2470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" name="Google Shape;60;p13"/>
          <p:cNvGrpSpPr/>
          <p:nvPr/>
        </p:nvGrpSpPr>
        <p:grpSpPr>
          <a:xfrm>
            <a:off x="501734" y="5149775"/>
            <a:ext cx="3923732" cy="629427"/>
            <a:chOff x="14796625" y="344039"/>
            <a:chExt cx="2855700" cy="642600"/>
          </a:xfrm>
        </p:grpSpPr>
        <p:sp>
          <p:nvSpPr>
            <p:cNvPr id="61" name="Google Shape;61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5093968" y="344039"/>
              <a:ext cx="22956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Introdução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436300" y="17143809"/>
            <a:ext cx="3923732" cy="629427"/>
            <a:chOff x="14796625" y="344039"/>
            <a:chExt cx="2855700" cy="642600"/>
          </a:xfrm>
        </p:grpSpPr>
        <p:sp>
          <p:nvSpPr>
            <p:cNvPr id="64" name="Google Shape;64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5093968" y="344039"/>
              <a:ext cx="22956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Metodologia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15027126" y="5149775"/>
            <a:ext cx="3791100" cy="632875"/>
            <a:chOff x="151575" y="18733975"/>
            <a:chExt cx="3791100" cy="632875"/>
          </a:xfrm>
        </p:grpSpPr>
        <p:sp>
          <p:nvSpPr>
            <p:cNvPr id="67" name="Google Shape;67;p13"/>
            <p:cNvSpPr/>
            <p:nvPr/>
          </p:nvSpPr>
          <p:spPr>
            <a:xfrm>
              <a:off x="151575" y="18738050"/>
              <a:ext cx="37911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61375" y="18733975"/>
              <a:ext cx="29448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Resultados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4837035" y="24930590"/>
            <a:ext cx="3923732" cy="629373"/>
            <a:chOff x="14796625" y="344039"/>
            <a:chExt cx="2855700" cy="642545"/>
          </a:xfrm>
        </p:grpSpPr>
        <p:sp>
          <p:nvSpPr>
            <p:cNvPr id="70" name="Google Shape;70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093968" y="344039"/>
              <a:ext cx="2295600" cy="64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Conclusões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01734" y="13111390"/>
            <a:ext cx="2855700" cy="629400"/>
            <a:chOff x="14796625" y="344050"/>
            <a:chExt cx="2855700" cy="629400"/>
          </a:xfrm>
        </p:grpSpPr>
        <p:sp>
          <p:nvSpPr>
            <p:cNvPr id="73" name="Google Shape;73;p13"/>
            <p:cNvSpPr/>
            <p:nvPr/>
          </p:nvSpPr>
          <p:spPr>
            <a:xfrm>
              <a:off x="14796625" y="344350"/>
              <a:ext cx="2855700" cy="628800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5236575" y="344050"/>
              <a:ext cx="21531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Objetivo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75" name="Google Shape;75;p13"/>
          <p:cNvSpPr txBox="1"/>
          <p:nvPr/>
        </p:nvSpPr>
        <p:spPr>
          <a:xfrm>
            <a:off x="436300" y="6082115"/>
            <a:ext cx="13026900" cy="655619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Pampa e a Mata Atlântica são biomas altamente ameaçados que delineiam a paisagem do Rio Grande do Sul (RS). Envolvem ambientes campestres e florestais que conectam o Brasil, Paraguai, Argentina e Uruguai. A Mata Atlântica se espalha por 17 estados brasileiros com ecossistemas altamente fragmentados e, segundo o IBGE (2020, p. 53) “possui o pior estado de conservação dos biomas brasileiros”, o que, no RS remanesce apenas “13, 5% da sua cobertura original “(Fundação SOS Mata Atlântica, 2021, p.60). O Pampa, com predomínio de ambientes campestres, cobre 193.000 km², 68% do Rio Grande do Sul (Hasenack, et al. 2023, p.2), e entre 2020 e 2021 a devastação cresceu 92% (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MapBiomas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2021).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 perspectiva do etnoconhecimento, apesar da centralidade estar focada nos saberes ao manejo do gado, “muitas plantas nativas do Pampa são tradicionalmente usadas no cuidado à saúde pelas pessoas que ali vivem" (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Heck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et al., 2017, p. 101).</a:t>
            </a: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501734" y="13897990"/>
            <a:ext cx="13026900" cy="27672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Diante do exposto, o objetivo do estudo foi registrar o conhecimento dos moradores urbanos de 02 municípios gaúchos sobre saberes e fazeres das plantas nativas da região. Por meio dessa investigação, busca-se valorizar a biodiversidade local e promover um diálogo entre o conhecimento tradicional camponês e as abordagens acadêmicas em Agroecologia.</a:t>
            </a:r>
          </a:p>
        </p:txBody>
      </p:sp>
      <p:sp>
        <p:nvSpPr>
          <p:cNvPr id="78" name="Google Shape;78;p13"/>
          <p:cNvSpPr txBox="1"/>
          <p:nvPr/>
        </p:nvSpPr>
        <p:spPr>
          <a:xfrm>
            <a:off x="436300" y="17998841"/>
            <a:ext cx="13026900" cy="741214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região estudada envolve 02 municípios gaúchos, Santana do Livramento (SL), inserido totalmente nos domínios do Bioma Pampa e São Luiz Gonzaga (SLG), uma região de ecótono Pampa-Mata Atlântica. Nos últimos anos, de 1988 à 2016, SL teve um incremento de 600% na área plantada com soja (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Capoane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Kuplich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2018, p. 8) e, segundo IBGE (2017), 58% da área territorial de SLG já tinha sido convertida para soja.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coleta de dados para este trabalho foi realizada a partir de aplicação de questionários online por meio da plataforma Google 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Forms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foram aplicados às moradoras/es urbanas/os de SL e SLG. Os formulários foram divididos em três blocos temáticos, a saber: a) Sobre a caracterização do perfil das/os entrevistadas/os e sua relação com o meio rural; b) Sobre a percepção das/os entrevistadas/os acerca dos ecossistemas locais e dinâmicas de mudanças ambientais; c) Sobre o etnoconhecimento, ou seja, os saberes e práticas sobre as plantas nativas locais. A análise foi realizada a partir de sistematização em planilhas </a:t>
            </a:r>
            <a:r>
              <a:rPr lang="pt-BR" sz="28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excel</a:t>
            </a: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 uso do software Iramuteq versão 0.7 ALPHA 2, que possibilitou a análise de similitude dos discursos.</a:t>
            </a:r>
            <a:endParaRPr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4913511" y="25856648"/>
            <a:ext cx="12769925" cy="181498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Esses dados revelam uma preocupação por parte das/os entrevistadas/os com o impacto ambiental e sanitário que o agronegócio exploratório tem causado nos últimos anos nas duas regiões. </a:t>
            </a:r>
          </a:p>
        </p:txBody>
      </p:sp>
      <p:sp>
        <p:nvSpPr>
          <p:cNvPr id="80" name="Google Shape;80;p13"/>
          <p:cNvSpPr txBox="1"/>
          <p:nvPr/>
        </p:nvSpPr>
        <p:spPr>
          <a:xfrm>
            <a:off x="2710543" y="30819316"/>
            <a:ext cx="25049507" cy="216979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Capoane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V., &amp; </a:t>
            </a:r>
            <a:r>
              <a:rPr lang="pt-BR" sz="1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Kuplich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T. M. (2018). Expansão da agricultura no bioma Pampa. In 8ª Reunião de Estudos Ambientais. Porto Alegre; Fundação SOS Mata Atlântica; INPE. (2021). Atlas dos remanescentes florestais da Mata Atlântica: período 2019/2020, relatório técnico. São Paulo, Fundação SOS Mata Atlântica: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https://www.sosma.org.br/wp-content/uploads/2021/05/SOSMA_Atlas-da-Mata-Atlantica_2019-2020.pdf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; </a:t>
            </a:r>
            <a:r>
              <a:rPr lang="pt-BR" sz="1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Heck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R. M., Ribeiro, M. V., &amp; Barbieri, R. L. (2017). Plantas medicinais nativas do Bioma Pampa no cuidado em saúde. Embrapa Clima Temperado; Instituto Brasileiro de Geografia e Estatística (2017). Censo Agropecuário 2017.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https://www.ibge.gov.br/estatisticas/economicas/agricultura-e-pecuaria/21814-2017-censo-agropecuario.html?=&amp;t=resultados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; Instituto Brasileiro de Geografia e Estatística (2020). Contas de ecossistemas: espécies ameaçadas de extinção no Brasil: 2014/ IBGE, Coordenação de Recursos Naturais e Estudos Ambientais, Coordenação de Contas Nacionais. Rio de Janeiro: IBGE, 2020.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https://biblioteca.ibge.gov.br/index.php/biblioteca-catalogo?view=detalhes&amp;id=2101754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; </a:t>
            </a: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MapBiomas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Brasil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Project - 6.0 version - Validation and refinement system for deforestation alerts with high resolution images. 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https://mapbiomas.org/en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;.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D14BB7-1735-4264-B454-1650C62035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26" y="25517425"/>
            <a:ext cx="6352832" cy="37018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4FB7D9-4F6B-4B3D-B45A-FE142EAAB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258" y="25517425"/>
            <a:ext cx="6679842" cy="3701853"/>
          </a:xfrm>
          <a:prstGeom prst="rect">
            <a:avLst/>
          </a:prstGeom>
        </p:spPr>
      </p:pic>
      <p:sp>
        <p:nvSpPr>
          <p:cNvPr id="39" name="Google Shape;78;p13">
            <a:extLst>
              <a:ext uri="{FF2B5EF4-FFF2-40B4-BE49-F238E27FC236}">
                <a16:creationId xmlns:a16="http://schemas.microsoft.com/office/drawing/2014/main" id="{838AEDD1-62B5-40FF-B422-01CE93AC9DF6}"/>
              </a:ext>
            </a:extLst>
          </p:cNvPr>
          <p:cNvSpPr txBox="1"/>
          <p:nvPr/>
        </p:nvSpPr>
        <p:spPr>
          <a:xfrm>
            <a:off x="501734" y="29325717"/>
            <a:ext cx="11665017" cy="46509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pt-BR" sz="2000" i="1" dirty="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Legenda: 1=paisagem característica do Pampa; 2= Campos naturais convertidos em soja.</a:t>
            </a:r>
          </a:p>
        </p:txBody>
      </p:sp>
      <p:sp>
        <p:nvSpPr>
          <p:cNvPr id="42" name="Google Shape;78;p13">
            <a:extLst>
              <a:ext uri="{FF2B5EF4-FFF2-40B4-BE49-F238E27FC236}">
                <a16:creationId xmlns:a16="http://schemas.microsoft.com/office/drawing/2014/main" id="{682BCC87-E092-443C-B8DB-3EDC09DD6624}"/>
              </a:ext>
            </a:extLst>
          </p:cNvPr>
          <p:cNvSpPr txBox="1"/>
          <p:nvPr/>
        </p:nvSpPr>
        <p:spPr>
          <a:xfrm>
            <a:off x="16798901" y="23798477"/>
            <a:ext cx="7048456" cy="60317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pt-BR" sz="2000" i="1" dirty="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Legenda: 1= Nuvem de Palavras SLG; 2= Nuvem de palavras SL..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559310-5CCF-0D25-58A4-F82A6467DDD0}"/>
              </a:ext>
            </a:extLst>
          </p:cNvPr>
          <p:cNvSpPr txBox="1"/>
          <p:nvPr/>
        </p:nvSpPr>
        <p:spPr>
          <a:xfrm>
            <a:off x="14710836" y="5831637"/>
            <a:ext cx="128696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Os dados evidenciaram que 79,7% em SL e 74,3% em SLG tem conhecimento sobre o Pampa. Além disso, mais de 70% das/os interlocutores entendem que há conexão entre a catástrofe climática enfrentada no RS em abril de 2024 e a destruição dos dois Biomas. O crescimento exponencial das lavouras temporárias nas duas regiões, sobretudo a soja, foi apontado como um dos principais problemas ambientais, associando isso ao desmatamento, a conversão de campos naturais e uso de agrotóxicos, agravando a situação climática</a:t>
            </a:r>
            <a:endParaRPr lang="pt-BR" sz="2800" dirty="0"/>
          </a:p>
        </p:txBody>
      </p:sp>
      <p:grpSp>
        <p:nvGrpSpPr>
          <p:cNvPr id="6" name="Google Shape;69;p13">
            <a:extLst>
              <a:ext uri="{FF2B5EF4-FFF2-40B4-BE49-F238E27FC236}">
                <a16:creationId xmlns:a16="http://schemas.microsoft.com/office/drawing/2014/main" id="{D4379BA6-C33C-3003-6683-A1145D13C9C7}"/>
              </a:ext>
            </a:extLst>
          </p:cNvPr>
          <p:cNvGrpSpPr/>
          <p:nvPr/>
        </p:nvGrpSpPr>
        <p:grpSpPr>
          <a:xfrm>
            <a:off x="12931751" y="28567450"/>
            <a:ext cx="5990076" cy="732311"/>
            <a:chOff x="13764277" y="273045"/>
            <a:chExt cx="3261831" cy="818517"/>
          </a:xfrm>
        </p:grpSpPr>
        <p:sp>
          <p:nvSpPr>
            <p:cNvPr id="7" name="Google Shape;70;p13">
              <a:extLst>
                <a:ext uri="{FF2B5EF4-FFF2-40B4-BE49-F238E27FC236}">
                  <a16:creationId xmlns:a16="http://schemas.microsoft.com/office/drawing/2014/main" id="{163AE647-6EAD-EFB1-3732-799A76EB777A}"/>
                </a:ext>
              </a:extLst>
            </p:cNvPr>
            <p:cNvSpPr/>
            <p:nvPr/>
          </p:nvSpPr>
          <p:spPr>
            <a:xfrm>
              <a:off x="14796625" y="273045"/>
              <a:ext cx="2229483" cy="818517"/>
            </a:xfrm>
            <a:prstGeom prst="roundRect">
              <a:avLst>
                <a:gd name="adj" fmla="val 50000"/>
              </a:avLst>
            </a:prstGeom>
            <a:solidFill>
              <a:srgbClr val="D8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;p13">
              <a:extLst>
                <a:ext uri="{FF2B5EF4-FFF2-40B4-BE49-F238E27FC236}">
                  <a16:creationId xmlns:a16="http://schemas.microsoft.com/office/drawing/2014/main" id="{ADCF2F1A-0CF1-13F5-3F8A-DE5C9A683B8E}"/>
                </a:ext>
              </a:extLst>
            </p:cNvPr>
            <p:cNvSpPr txBox="1"/>
            <p:nvPr/>
          </p:nvSpPr>
          <p:spPr>
            <a:xfrm>
              <a:off x="13764277" y="286867"/>
              <a:ext cx="2482530" cy="703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Realização 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A33620EF-D541-156A-E929-E80465F0B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0978" y="28010360"/>
            <a:ext cx="2838771" cy="2006885"/>
          </a:xfrm>
          <a:prstGeom prst="rect">
            <a:avLst/>
          </a:prstGeom>
        </p:spPr>
      </p:pic>
      <p:pic>
        <p:nvPicPr>
          <p:cNvPr id="10" name="Imagem 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B6FFAE0-B763-9888-BC40-28AEAA242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8218" y="27990870"/>
            <a:ext cx="2863371" cy="1552809"/>
          </a:xfrm>
          <a:prstGeom prst="rect">
            <a:avLst/>
          </a:prstGeom>
        </p:spPr>
      </p:pic>
      <p:pic>
        <p:nvPicPr>
          <p:cNvPr id="12" name="Imagem 11" descr="Mapa&#10;&#10;Descrição gerada automaticamente">
            <a:extLst>
              <a:ext uri="{FF2B5EF4-FFF2-40B4-BE49-F238E27FC236}">
                <a16:creationId xmlns:a16="http://schemas.microsoft.com/office/drawing/2014/main" id="{CAA92112-59FA-CFCA-6B74-085A76981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75660" y="9527499"/>
            <a:ext cx="6971697" cy="6971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m 13" descr="Diagrama, Esquemático, Mapa&#10;&#10;Descrição gerada automaticamente">
            <a:extLst>
              <a:ext uri="{FF2B5EF4-FFF2-40B4-BE49-F238E27FC236}">
                <a16:creationId xmlns:a16="http://schemas.microsoft.com/office/drawing/2014/main" id="{36275B9D-1F42-40A9-0945-237B43326D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75660" y="16654804"/>
            <a:ext cx="6976511" cy="6976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65A43F6-EC64-E7A6-D669-66B2DB7CB9F5}"/>
              </a:ext>
            </a:extLst>
          </p:cNvPr>
          <p:cNvSpPr txBox="1"/>
          <p:nvPr/>
        </p:nvSpPr>
        <p:spPr>
          <a:xfrm>
            <a:off x="17083695" y="15667200"/>
            <a:ext cx="40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BDC807-7C80-6955-D01A-AE97A9A48E10}"/>
              </a:ext>
            </a:extLst>
          </p:cNvPr>
          <p:cNvSpPr txBox="1"/>
          <p:nvPr/>
        </p:nvSpPr>
        <p:spPr>
          <a:xfrm>
            <a:off x="17083695" y="23018156"/>
            <a:ext cx="40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971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Raleway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OMEN</dc:creator>
  <cp:lastModifiedBy>Ecos Pampa</cp:lastModifiedBy>
  <cp:revision>22</cp:revision>
  <dcterms:modified xsi:type="dcterms:W3CDTF">2024-10-16T15:40:01Z</dcterms:modified>
</cp:coreProperties>
</file>