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2" r:id="rId2"/>
  </p:sldMasterIdLst>
  <p:notesMasterIdLst>
    <p:notesMasterId r:id="rId18"/>
  </p:notesMasterIdLst>
  <p:sldIdLst>
    <p:sldId id="257" r:id="rId3"/>
    <p:sldId id="269" r:id="rId4"/>
    <p:sldId id="259" r:id="rId5"/>
    <p:sldId id="260" r:id="rId6"/>
    <p:sldId id="261" r:id="rId7"/>
    <p:sldId id="265" r:id="rId8"/>
    <p:sldId id="267" r:id="rId9"/>
    <p:sldId id="266" r:id="rId10"/>
    <p:sldId id="262" r:id="rId11"/>
    <p:sldId id="263" r:id="rId12"/>
    <p:sldId id="264" r:id="rId13"/>
    <p:sldId id="268" r:id="rId14"/>
    <p:sldId id="270" r:id="rId15"/>
    <p:sldId id="271" r:id="rId16"/>
    <p:sldId id="272" r:id="rId17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70" d="100"/>
          <a:sy n="70" d="100"/>
        </p:scale>
        <p:origin x="2094" y="10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B0E0684-7A01-4215-AA0C-C7A4554A6FEF}" type="doc">
      <dgm:prSet loTypeId="urn:microsoft.com/office/officeart/2009/layout/CircleArrowProcess" loCatId="process" qsTypeId="urn:microsoft.com/office/officeart/2005/8/quickstyle/simple2" qsCatId="simple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45BF3ACC-FF24-4B70-BEFE-CF10016287CF}">
      <dgm:prSet phldrT="[Texto]" custT="1"/>
      <dgm:spPr/>
      <dgm:t>
        <a:bodyPr/>
        <a:lstStyle/>
        <a:p>
          <a:r>
            <a:rPr lang="es-ES" sz="1600" b="1" kern="1200" dirty="0" smtClean="0">
              <a:solidFill>
                <a:schemeClr val="accent4">
                  <a:lumMod val="50000"/>
                </a:schemeClr>
              </a:solidFill>
              <a:latin typeface="Montserrat"/>
              <a:ea typeface="Montserrat"/>
              <a:cs typeface="Montserrat"/>
            </a:rPr>
            <a:t>Diagnóstico</a:t>
          </a:r>
          <a:endParaRPr lang="es-ES" sz="1600" b="1" kern="1200" dirty="0">
            <a:solidFill>
              <a:schemeClr val="accent4">
                <a:lumMod val="50000"/>
              </a:schemeClr>
            </a:solidFill>
            <a:latin typeface="Montserrat"/>
            <a:ea typeface="Montserrat"/>
            <a:cs typeface="Montserrat"/>
          </a:endParaRPr>
        </a:p>
      </dgm:t>
    </dgm:pt>
    <dgm:pt modelId="{FD0321A3-93F2-4CDE-B7F9-0098BF197DA7}" type="parTrans" cxnId="{96C639E3-94E9-4F38-9940-D3EE44D3E758}">
      <dgm:prSet/>
      <dgm:spPr/>
      <dgm:t>
        <a:bodyPr/>
        <a:lstStyle/>
        <a:p>
          <a:endParaRPr lang="es-ES"/>
        </a:p>
      </dgm:t>
    </dgm:pt>
    <dgm:pt modelId="{5874C8EC-5984-4135-8204-80EBE6524758}" type="sibTrans" cxnId="{96C639E3-94E9-4F38-9940-D3EE44D3E758}">
      <dgm:prSet/>
      <dgm:spPr/>
      <dgm:t>
        <a:bodyPr/>
        <a:lstStyle/>
        <a:p>
          <a:endParaRPr lang="es-ES"/>
        </a:p>
      </dgm:t>
    </dgm:pt>
    <dgm:pt modelId="{8FB8F5AD-2F4A-4B9A-8DC9-8A1D34ED4B42}">
      <dgm:prSet phldrT="[Texto]"/>
      <dgm:spPr/>
      <dgm:t>
        <a:bodyPr/>
        <a:lstStyle/>
        <a:p>
          <a:r>
            <a:rPr lang="es-ES" b="1" dirty="0" smtClean="0">
              <a:solidFill>
                <a:srgbClr val="006600"/>
              </a:solidFill>
            </a:rPr>
            <a:t>Encuentros comunitarios académicos políticos</a:t>
          </a:r>
          <a:endParaRPr lang="es-ES" b="1" dirty="0">
            <a:solidFill>
              <a:srgbClr val="006600"/>
            </a:solidFill>
          </a:endParaRPr>
        </a:p>
      </dgm:t>
    </dgm:pt>
    <dgm:pt modelId="{B0F14BDC-35C2-48A7-BEBE-A966CAE4C1B0}" type="parTrans" cxnId="{33A4B960-268E-4230-AC76-0F1F51DBDC5F}">
      <dgm:prSet/>
      <dgm:spPr/>
      <dgm:t>
        <a:bodyPr/>
        <a:lstStyle/>
        <a:p>
          <a:endParaRPr lang="es-ES"/>
        </a:p>
      </dgm:t>
    </dgm:pt>
    <dgm:pt modelId="{A4B46878-E3EF-41D6-88B7-032E0973BB98}" type="sibTrans" cxnId="{33A4B960-268E-4230-AC76-0F1F51DBDC5F}">
      <dgm:prSet/>
      <dgm:spPr/>
      <dgm:t>
        <a:bodyPr/>
        <a:lstStyle/>
        <a:p>
          <a:endParaRPr lang="es-ES"/>
        </a:p>
      </dgm:t>
    </dgm:pt>
    <dgm:pt modelId="{041BC578-BC29-4596-88F1-92081FEF6A75}">
      <dgm:prSet phldrT="[Texto]" custT="1"/>
      <dgm:spPr/>
      <dgm:t>
        <a:bodyPr/>
        <a:lstStyle/>
        <a:p>
          <a:r>
            <a:rPr lang="es-ES" sz="1600" b="1" kern="1200" dirty="0" smtClean="0">
              <a:solidFill>
                <a:srgbClr val="0070C0"/>
              </a:solidFill>
              <a:latin typeface="Montserrat"/>
              <a:ea typeface="Montserrat"/>
              <a:cs typeface="Montserrat"/>
            </a:rPr>
            <a:t>Propuestas de transformación</a:t>
          </a:r>
          <a:endParaRPr lang="es-ES" sz="1600" b="1" kern="1200" dirty="0">
            <a:solidFill>
              <a:srgbClr val="0070C0"/>
            </a:solidFill>
            <a:latin typeface="Montserrat"/>
            <a:ea typeface="Montserrat"/>
            <a:cs typeface="Montserrat"/>
          </a:endParaRPr>
        </a:p>
      </dgm:t>
    </dgm:pt>
    <dgm:pt modelId="{4D3E639C-5A55-4627-B984-D470EEA9CA5B}" type="parTrans" cxnId="{EE9092C3-1B49-4C43-B26B-5FC53769716F}">
      <dgm:prSet/>
      <dgm:spPr/>
      <dgm:t>
        <a:bodyPr/>
        <a:lstStyle/>
        <a:p>
          <a:endParaRPr lang="es-ES"/>
        </a:p>
      </dgm:t>
    </dgm:pt>
    <dgm:pt modelId="{2E22F119-C786-4533-AA97-ACDBEAA76B40}" type="sibTrans" cxnId="{EE9092C3-1B49-4C43-B26B-5FC53769716F}">
      <dgm:prSet/>
      <dgm:spPr/>
      <dgm:t>
        <a:bodyPr/>
        <a:lstStyle/>
        <a:p>
          <a:endParaRPr lang="es-ES"/>
        </a:p>
      </dgm:t>
    </dgm:pt>
    <dgm:pt modelId="{BF338A20-AF75-4503-9652-6D3347A5640A}" type="pres">
      <dgm:prSet presAssocID="{7B0E0684-7A01-4215-AA0C-C7A4554A6FEF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0553B323-BE5A-4F6A-8DBE-401E51BBABEA}" type="pres">
      <dgm:prSet presAssocID="{45BF3ACC-FF24-4B70-BEFE-CF10016287CF}" presName="Accent1" presStyleCnt="0"/>
      <dgm:spPr/>
    </dgm:pt>
    <dgm:pt modelId="{FF3F37E3-4531-465C-ADD3-FC7D10F5C0D9}" type="pres">
      <dgm:prSet presAssocID="{45BF3ACC-FF24-4B70-BEFE-CF10016287CF}" presName="Accent" presStyleLbl="node1" presStyleIdx="0" presStyleCnt="3"/>
      <dgm:spPr/>
    </dgm:pt>
    <dgm:pt modelId="{149C066B-ECB6-4F5B-9A6D-BCCEB00D2341}" type="pres">
      <dgm:prSet presAssocID="{45BF3ACC-FF24-4B70-BEFE-CF10016287CF}" presName="Parent1" presStyleLbl="revTx" presStyleIdx="0" presStyleCnt="3" custScaleX="113052">
        <dgm:presLayoutVars>
          <dgm:chMax val="1"/>
          <dgm:chPref val="1"/>
          <dgm:bulletEnabled val="1"/>
        </dgm:presLayoutVars>
      </dgm:prSet>
      <dgm:spPr/>
    </dgm:pt>
    <dgm:pt modelId="{432EE7AB-9A1C-470B-9A8D-CA866942592E}" type="pres">
      <dgm:prSet presAssocID="{8FB8F5AD-2F4A-4B9A-8DC9-8A1D34ED4B42}" presName="Accent2" presStyleCnt="0"/>
      <dgm:spPr/>
    </dgm:pt>
    <dgm:pt modelId="{135B190F-0901-4F6F-924C-E1EC88B01268}" type="pres">
      <dgm:prSet presAssocID="{8FB8F5AD-2F4A-4B9A-8DC9-8A1D34ED4B42}" presName="Accent" presStyleLbl="node1" presStyleIdx="1" presStyleCnt="3"/>
      <dgm:spPr/>
    </dgm:pt>
    <dgm:pt modelId="{7A0484A3-6CC0-4D32-84D9-E4092883903F}" type="pres">
      <dgm:prSet presAssocID="{8FB8F5AD-2F4A-4B9A-8DC9-8A1D34ED4B42}" presName="Parent2" presStyleLbl="revTx" presStyleIdx="1" presStyleCnt="3" custScaleX="124114" custScaleY="12231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0082B45-46EB-48C0-8479-9764DB3F34AF}" type="pres">
      <dgm:prSet presAssocID="{041BC578-BC29-4596-88F1-92081FEF6A75}" presName="Accent3" presStyleCnt="0"/>
      <dgm:spPr/>
    </dgm:pt>
    <dgm:pt modelId="{6BE8D903-AAE1-4B6E-AF42-06BFCC14E114}" type="pres">
      <dgm:prSet presAssocID="{041BC578-BC29-4596-88F1-92081FEF6A75}" presName="Accent" presStyleLbl="node1" presStyleIdx="2" presStyleCnt="3"/>
      <dgm:spPr/>
    </dgm:pt>
    <dgm:pt modelId="{ABACE2BC-F170-431B-808F-384ED7A87154}" type="pres">
      <dgm:prSet presAssocID="{041BC578-BC29-4596-88F1-92081FEF6A75}" presName="Parent3" presStyleLbl="revTx" presStyleIdx="2" presStyleCnt="3" custScaleX="11491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96C639E3-94E9-4F38-9940-D3EE44D3E758}" srcId="{7B0E0684-7A01-4215-AA0C-C7A4554A6FEF}" destId="{45BF3ACC-FF24-4B70-BEFE-CF10016287CF}" srcOrd="0" destOrd="0" parTransId="{FD0321A3-93F2-4CDE-B7F9-0098BF197DA7}" sibTransId="{5874C8EC-5984-4135-8204-80EBE6524758}"/>
    <dgm:cxn modelId="{33A4B960-268E-4230-AC76-0F1F51DBDC5F}" srcId="{7B0E0684-7A01-4215-AA0C-C7A4554A6FEF}" destId="{8FB8F5AD-2F4A-4B9A-8DC9-8A1D34ED4B42}" srcOrd="1" destOrd="0" parTransId="{B0F14BDC-35C2-48A7-BEBE-A966CAE4C1B0}" sibTransId="{A4B46878-E3EF-41D6-88B7-032E0973BB98}"/>
    <dgm:cxn modelId="{945250CB-DE4F-4A5C-A9E8-E0CF528DE982}" type="presOf" srcId="{45BF3ACC-FF24-4B70-BEFE-CF10016287CF}" destId="{149C066B-ECB6-4F5B-9A6D-BCCEB00D2341}" srcOrd="0" destOrd="0" presId="urn:microsoft.com/office/officeart/2009/layout/CircleArrowProcess"/>
    <dgm:cxn modelId="{19EE6980-614E-4760-BBA2-A750C6636AED}" type="presOf" srcId="{041BC578-BC29-4596-88F1-92081FEF6A75}" destId="{ABACE2BC-F170-431B-808F-384ED7A87154}" srcOrd="0" destOrd="0" presId="urn:microsoft.com/office/officeart/2009/layout/CircleArrowProcess"/>
    <dgm:cxn modelId="{EE9092C3-1B49-4C43-B26B-5FC53769716F}" srcId="{7B0E0684-7A01-4215-AA0C-C7A4554A6FEF}" destId="{041BC578-BC29-4596-88F1-92081FEF6A75}" srcOrd="2" destOrd="0" parTransId="{4D3E639C-5A55-4627-B984-D470EEA9CA5B}" sibTransId="{2E22F119-C786-4533-AA97-ACDBEAA76B40}"/>
    <dgm:cxn modelId="{4B5FE783-F155-45FF-BF28-5B106FA6DEB8}" type="presOf" srcId="{7B0E0684-7A01-4215-AA0C-C7A4554A6FEF}" destId="{BF338A20-AF75-4503-9652-6D3347A5640A}" srcOrd="0" destOrd="0" presId="urn:microsoft.com/office/officeart/2009/layout/CircleArrowProcess"/>
    <dgm:cxn modelId="{2A31DC35-0CE6-487F-9438-4F6F1685FCCC}" type="presOf" srcId="{8FB8F5AD-2F4A-4B9A-8DC9-8A1D34ED4B42}" destId="{7A0484A3-6CC0-4D32-84D9-E4092883903F}" srcOrd="0" destOrd="0" presId="urn:microsoft.com/office/officeart/2009/layout/CircleArrowProcess"/>
    <dgm:cxn modelId="{7E2AE712-9E4F-4490-B6B9-1A7532BF8901}" type="presParOf" srcId="{BF338A20-AF75-4503-9652-6D3347A5640A}" destId="{0553B323-BE5A-4F6A-8DBE-401E51BBABEA}" srcOrd="0" destOrd="0" presId="urn:microsoft.com/office/officeart/2009/layout/CircleArrowProcess"/>
    <dgm:cxn modelId="{97D9DEA1-5673-445D-90B7-88580B0785D7}" type="presParOf" srcId="{0553B323-BE5A-4F6A-8DBE-401E51BBABEA}" destId="{FF3F37E3-4531-465C-ADD3-FC7D10F5C0D9}" srcOrd="0" destOrd="0" presId="urn:microsoft.com/office/officeart/2009/layout/CircleArrowProcess"/>
    <dgm:cxn modelId="{46C98FBD-14F5-4CD8-AA75-69525A066ABF}" type="presParOf" srcId="{BF338A20-AF75-4503-9652-6D3347A5640A}" destId="{149C066B-ECB6-4F5B-9A6D-BCCEB00D2341}" srcOrd="1" destOrd="0" presId="urn:microsoft.com/office/officeart/2009/layout/CircleArrowProcess"/>
    <dgm:cxn modelId="{DE9CF57B-5C5E-4AB2-8B76-32EFC56260A6}" type="presParOf" srcId="{BF338A20-AF75-4503-9652-6D3347A5640A}" destId="{432EE7AB-9A1C-470B-9A8D-CA866942592E}" srcOrd="2" destOrd="0" presId="urn:microsoft.com/office/officeart/2009/layout/CircleArrowProcess"/>
    <dgm:cxn modelId="{5B64FAFC-960F-4CB2-A49E-4B00929B7124}" type="presParOf" srcId="{432EE7AB-9A1C-470B-9A8D-CA866942592E}" destId="{135B190F-0901-4F6F-924C-E1EC88B01268}" srcOrd="0" destOrd="0" presId="urn:microsoft.com/office/officeart/2009/layout/CircleArrowProcess"/>
    <dgm:cxn modelId="{C0E760BD-0A88-44E6-BE50-7D1B1906B0BA}" type="presParOf" srcId="{BF338A20-AF75-4503-9652-6D3347A5640A}" destId="{7A0484A3-6CC0-4D32-84D9-E4092883903F}" srcOrd="3" destOrd="0" presId="urn:microsoft.com/office/officeart/2009/layout/CircleArrowProcess"/>
    <dgm:cxn modelId="{1779881A-2BAC-488C-96B2-3781FB37CEB5}" type="presParOf" srcId="{BF338A20-AF75-4503-9652-6D3347A5640A}" destId="{10082B45-46EB-48C0-8479-9764DB3F34AF}" srcOrd="4" destOrd="0" presId="urn:microsoft.com/office/officeart/2009/layout/CircleArrowProcess"/>
    <dgm:cxn modelId="{57B883B9-562B-48BE-BBAB-1003B0974FBF}" type="presParOf" srcId="{10082B45-46EB-48C0-8479-9764DB3F34AF}" destId="{6BE8D903-AAE1-4B6E-AF42-06BFCC14E114}" srcOrd="0" destOrd="0" presId="urn:microsoft.com/office/officeart/2009/layout/CircleArrowProcess"/>
    <dgm:cxn modelId="{CA023B33-C740-4E36-A96F-5B11CE76BA15}" type="presParOf" srcId="{BF338A20-AF75-4503-9652-6D3347A5640A}" destId="{ABACE2BC-F170-431B-808F-384ED7A87154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014DBF9-D02E-4531-8C65-E5AE23024190}" type="doc">
      <dgm:prSet loTypeId="urn:microsoft.com/office/officeart/2005/8/layout/equation2" loCatId="process" qsTypeId="urn:microsoft.com/office/officeart/2005/8/quickstyle/simple2" qsCatId="simple" csTypeId="urn:microsoft.com/office/officeart/2005/8/colors/accent4_2" csCatId="accent4" phldr="1"/>
      <dgm:spPr/>
    </dgm:pt>
    <dgm:pt modelId="{E2D2DDE7-BEE2-4AD1-BC13-C6AB3FAE2010}">
      <dgm:prSet phldrT="[Texto]"/>
      <dgm:spPr/>
      <dgm:t>
        <a:bodyPr/>
        <a:lstStyle/>
        <a:p>
          <a:r>
            <a:rPr lang="es-ES" dirty="0" smtClean="0"/>
            <a:t>Cartografía social</a:t>
          </a:r>
          <a:endParaRPr lang="es-ES" dirty="0"/>
        </a:p>
      </dgm:t>
    </dgm:pt>
    <dgm:pt modelId="{C287B2B2-1F38-484D-93FC-9E0F31ADD4E1}" type="parTrans" cxnId="{3478CF35-8B5D-4EA1-98B6-D207E20F7F8A}">
      <dgm:prSet/>
      <dgm:spPr/>
      <dgm:t>
        <a:bodyPr/>
        <a:lstStyle/>
        <a:p>
          <a:endParaRPr lang="es-ES"/>
        </a:p>
      </dgm:t>
    </dgm:pt>
    <dgm:pt modelId="{8F264CA1-B3F2-4161-9764-DE54AB480CC1}" type="sibTrans" cxnId="{3478CF35-8B5D-4EA1-98B6-D207E20F7F8A}">
      <dgm:prSet/>
      <dgm:spPr/>
      <dgm:t>
        <a:bodyPr/>
        <a:lstStyle/>
        <a:p>
          <a:endParaRPr lang="es-ES"/>
        </a:p>
      </dgm:t>
    </dgm:pt>
    <dgm:pt modelId="{9219B328-1F95-45E7-9F1A-83AA40A958F8}">
      <dgm:prSet phldrT="[Texto]"/>
      <dgm:spPr/>
      <dgm:t>
        <a:bodyPr/>
        <a:lstStyle/>
        <a:p>
          <a:r>
            <a:rPr lang="es-ES" dirty="0" smtClean="0"/>
            <a:t>Revisión fuentes secundarias</a:t>
          </a:r>
          <a:endParaRPr lang="es-ES" dirty="0"/>
        </a:p>
      </dgm:t>
    </dgm:pt>
    <dgm:pt modelId="{039FF1CB-C8A2-4F01-B18E-6FBB1E3D5341}" type="parTrans" cxnId="{CA4D76D7-6DA3-43A8-8998-C323154F4711}">
      <dgm:prSet/>
      <dgm:spPr/>
      <dgm:t>
        <a:bodyPr/>
        <a:lstStyle/>
        <a:p>
          <a:endParaRPr lang="es-ES"/>
        </a:p>
      </dgm:t>
    </dgm:pt>
    <dgm:pt modelId="{58131DF0-AF29-456C-90AA-CB9AC4390E64}" type="sibTrans" cxnId="{CA4D76D7-6DA3-43A8-8998-C323154F4711}">
      <dgm:prSet/>
      <dgm:spPr/>
      <dgm:t>
        <a:bodyPr/>
        <a:lstStyle/>
        <a:p>
          <a:endParaRPr lang="es-ES"/>
        </a:p>
      </dgm:t>
    </dgm:pt>
    <dgm:pt modelId="{8E8F5D7D-E1CE-44C5-B0A8-E2EE0E9C1DD1}">
      <dgm:prSet phldrT="[Texto]" custT="1"/>
      <dgm:spPr/>
      <dgm:t>
        <a:bodyPr/>
        <a:lstStyle/>
        <a:p>
          <a:r>
            <a:rPr lang="es-ES" sz="1400" dirty="0" smtClean="0"/>
            <a:t>Análisis participativo de las dinámicas de los sistemas alimentarios y la situación de SSAN</a:t>
          </a:r>
          <a:endParaRPr lang="es-ES" sz="1400" dirty="0"/>
        </a:p>
      </dgm:t>
    </dgm:pt>
    <dgm:pt modelId="{2578BC76-C3DA-49B7-8119-69BB6E804253}" type="parTrans" cxnId="{55914B46-94AD-4F5F-AC34-677527D27E28}">
      <dgm:prSet/>
      <dgm:spPr/>
      <dgm:t>
        <a:bodyPr/>
        <a:lstStyle/>
        <a:p>
          <a:endParaRPr lang="es-ES"/>
        </a:p>
      </dgm:t>
    </dgm:pt>
    <dgm:pt modelId="{FE8FD1AB-91F1-4BD8-80C4-BBD7BCB56A81}" type="sibTrans" cxnId="{55914B46-94AD-4F5F-AC34-677527D27E28}">
      <dgm:prSet/>
      <dgm:spPr/>
      <dgm:t>
        <a:bodyPr/>
        <a:lstStyle/>
        <a:p>
          <a:endParaRPr lang="es-ES"/>
        </a:p>
      </dgm:t>
    </dgm:pt>
    <dgm:pt modelId="{CD5E7131-97E7-46E3-BBCC-C7EEA6CDB5AF}" type="pres">
      <dgm:prSet presAssocID="{4014DBF9-D02E-4531-8C65-E5AE23024190}" presName="Name0" presStyleCnt="0">
        <dgm:presLayoutVars>
          <dgm:dir/>
          <dgm:resizeHandles val="exact"/>
        </dgm:presLayoutVars>
      </dgm:prSet>
      <dgm:spPr/>
    </dgm:pt>
    <dgm:pt modelId="{32737DF8-E8B8-45FE-B122-3BD6B6434EC5}" type="pres">
      <dgm:prSet presAssocID="{4014DBF9-D02E-4531-8C65-E5AE23024190}" presName="vNodes" presStyleCnt="0"/>
      <dgm:spPr/>
    </dgm:pt>
    <dgm:pt modelId="{E7ADC330-A026-42F0-B739-4400B7F3BA09}" type="pres">
      <dgm:prSet presAssocID="{E2D2DDE7-BEE2-4AD1-BC13-C6AB3FAE2010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205C9BA-91D3-4070-93AE-12F659088C2C}" type="pres">
      <dgm:prSet presAssocID="{8F264CA1-B3F2-4161-9764-DE54AB480CC1}" presName="spacerT" presStyleCnt="0"/>
      <dgm:spPr/>
    </dgm:pt>
    <dgm:pt modelId="{8BB6408B-032A-4C63-B927-D132F5F2F529}" type="pres">
      <dgm:prSet presAssocID="{8F264CA1-B3F2-4161-9764-DE54AB480CC1}" presName="sibTrans" presStyleLbl="sibTrans2D1" presStyleIdx="0" presStyleCnt="2" custScaleX="43852" custScaleY="46149"/>
      <dgm:spPr/>
    </dgm:pt>
    <dgm:pt modelId="{96B833A6-CB15-4862-A059-3BF37DB32FCF}" type="pres">
      <dgm:prSet presAssocID="{8F264CA1-B3F2-4161-9764-DE54AB480CC1}" presName="spacerB" presStyleCnt="0"/>
      <dgm:spPr/>
    </dgm:pt>
    <dgm:pt modelId="{EB9F506A-D87C-407B-B09F-0F3504921D15}" type="pres">
      <dgm:prSet presAssocID="{9219B328-1F95-45E7-9F1A-83AA40A958F8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7C5008E-1661-423B-8743-09BD92E3FD6D}" type="pres">
      <dgm:prSet presAssocID="{4014DBF9-D02E-4531-8C65-E5AE23024190}" presName="sibTransLast" presStyleLbl="sibTrans2D1" presStyleIdx="1" presStyleCnt="2" custScaleY="62196"/>
      <dgm:spPr/>
    </dgm:pt>
    <dgm:pt modelId="{36F9F905-47D4-42A3-8753-EDC189491A72}" type="pres">
      <dgm:prSet presAssocID="{4014DBF9-D02E-4531-8C65-E5AE23024190}" presName="connectorText" presStyleLbl="sibTrans2D1" presStyleIdx="1" presStyleCnt="2"/>
      <dgm:spPr/>
    </dgm:pt>
    <dgm:pt modelId="{FF51F58E-BDB9-44F6-8A95-F198F2EC12FD}" type="pres">
      <dgm:prSet presAssocID="{4014DBF9-D02E-4531-8C65-E5AE23024190}" presName="lastNode" presStyleLbl="node1" presStyleIdx="2" presStyleCnt="3" custScaleX="72340" custScaleY="7088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D638FFE2-C2CC-4A1D-9F6E-4EE293E77E17}" type="presOf" srcId="{58131DF0-AF29-456C-90AA-CB9AC4390E64}" destId="{36F9F905-47D4-42A3-8753-EDC189491A72}" srcOrd="1" destOrd="0" presId="urn:microsoft.com/office/officeart/2005/8/layout/equation2"/>
    <dgm:cxn modelId="{32B30269-7AD5-4749-A90D-8F8660FF8C73}" type="presOf" srcId="{E2D2DDE7-BEE2-4AD1-BC13-C6AB3FAE2010}" destId="{E7ADC330-A026-42F0-B739-4400B7F3BA09}" srcOrd="0" destOrd="0" presId="urn:microsoft.com/office/officeart/2005/8/layout/equation2"/>
    <dgm:cxn modelId="{190E98A3-3759-4FF7-BE72-C19154B17065}" type="presOf" srcId="{58131DF0-AF29-456C-90AA-CB9AC4390E64}" destId="{07C5008E-1661-423B-8743-09BD92E3FD6D}" srcOrd="0" destOrd="0" presId="urn:microsoft.com/office/officeart/2005/8/layout/equation2"/>
    <dgm:cxn modelId="{A4DA8F3B-E3B4-4773-8A52-088158F49DF6}" type="presOf" srcId="{4014DBF9-D02E-4531-8C65-E5AE23024190}" destId="{CD5E7131-97E7-46E3-BBCC-C7EEA6CDB5AF}" srcOrd="0" destOrd="0" presId="urn:microsoft.com/office/officeart/2005/8/layout/equation2"/>
    <dgm:cxn modelId="{3531367E-B936-4F89-98C1-B1C32874C6C4}" type="presOf" srcId="{8E8F5D7D-E1CE-44C5-B0A8-E2EE0E9C1DD1}" destId="{FF51F58E-BDB9-44F6-8A95-F198F2EC12FD}" srcOrd="0" destOrd="0" presId="urn:microsoft.com/office/officeart/2005/8/layout/equation2"/>
    <dgm:cxn modelId="{F36B68A9-B91E-477A-A1DA-7AB4278B7FD6}" type="presOf" srcId="{9219B328-1F95-45E7-9F1A-83AA40A958F8}" destId="{EB9F506A-D87C-407B-B09F-0F3504921D15}" srcOrd="0" destOrd="0" presId="urn:microsoft.com/office/officeart/2005/8/layout/equation2"/>
    <dgm:cxn modelId="{CA4D76D7-6DA3-43A8-8998-C323154F4711}" srcId="{4014DBF9-D02E-4531-8C65-E5AE23024190}" destId="{9219B328-1F95-45E7-9F1A-83AA40A958F8}" srcOrd="1" destOrd="0" parTransId="{039FF1CB-C8A2-4F01-B18E-6FBB1E3D5341}" sibTransId="{58131DF0-AF29-456C-90AA-CB9AC4390E64}"/>
    <dgm:cxn modelId="{3478CF35-8B5D-4EA1-98B6-D207E20F7F8A}" srcId="{4014DBF9-D02E-4531-8C65-E5AE23024190}" destId="{E2D2DDE7-BEE2-4AD1-BC13-C6AB3FAE2010}" srcOrd="0" destOrd="0" parTransId="{C287B2B2-1F38-484D-93FC-9E0F31ADD4E1}" sibTransId="{8F264CA1-B3F2-4161-9764-DE54AB480CC1}"/>
    <dgm:cxn modelId="{1F1F62A8-739D-4C71-BA70-A350A2A43817}" type="presOf" srcId="{8F264CA1-B3F2-4161-9764-DE54AB480CC1}" destId="{8BB6408B-032A-4C63-B927-D132F5F2F529}" srcOrd="0" destOrd="0" presId="urn:microsoft.com/office/officeart/2005/8/layout/equation2"/>
    <dgm:cxn modelId="{55914B46-94AD-4F5F-AC34-677527D27E28}" srcId="{4014DBF9-D02E-4531-8C65-E5AE23024190}" destId="{8E8F5D7D-E1CE-44C5-B0A8-E2EE0E9C1DD1}" srcOrd="2" destOrd="0" parTransId="{2578BC76-C3DA-49B7-8119-69BB6E804253}" sibTransId="{FE8FD1AB-91F1-4BD8-80C4-BBD7BCB56A81}"/>
    <dgm:cxn modelId="{D4C91E2C-77A3-4D43-AAD2-49C8004E9FE7}" type="presParOf" srcId="{CD5E7131-97E7-46E3-BBCC-C7EEA6CDB5AF}" destId="{32737DF8-E8B8-45FE-B122-3BD6B6434EC5}" srcOrd="0" destOrd="0" presId="urn:microsoft.com/office/officeart/2005/8/layout/equation2"/>
    <dgm:cxn modelId="{9CD0A074-D239-4461-9110-2FE0A72383A0}" type="presParOf" srcId="{32737DF8-E8B8-45FE-B122-3BD6B6434EC5}" destId="{E7ADC330-A026-42F0-B739-4400B7F3BA09}" srcOrd="0" destOrd="0" presId="urn:microsoft.com/office/officeart/2005/8/layout/equation2"/>
    <dgm:cxn modelId="{B5F5F219-0695-4D2F-8FC4-2377C0C3D696}" type="presParOf" srcId="{32737DF8-E8B8-45FE-B122-3BD6B6434EC5}" destId="{E205C9BA-91D3-4070-93AE-12F659088C2C}" srcOrd="1" destOrd="0" presId="urn:microsoft.com/office/officeart/2005/8/layout/equation2"/>
    <dgm:cxn modelId="{B34B3236-5571-473D-BBD3-76D535AA8755}" type="presParOf" srcId="{32737DF8-E8B8-45FE-B122-3BD6B6434EC5}" destId="{8BB6408B-032A-4C63-B927-D132F5F2F529}" srcOrd="2" destOrd="0" presId="urn:microsoft.com/office/officeart/2005/8/layout/equation2"/>
    <dgm:cxn modelId="{997B1DDF-EC91-4D28-8D79-BB19CE53A6CF}" type="presParOf" srcId="{32737DF8-E8B8-45FE-B122-3BD6B6434EC5}" destId="{96B833A6-CB15-4862-A059-3BF37DB32FCF}" srcOrd="3" destOrd="0" presId="urn:microsoft.com/office/officeart/2005/8/layout/equation2"/>
    <dgm:cxn modelId="{A20AF8F2-01A6-46C1-92C3-F43CF6C33446}" type="presParOf" srcId="{32737DF8-E8B8-45FE-B122-3BD6B6434EC5}" destId="{EB9F506A-D87C-407B-B09F-0F3504921D15}" srcOrd="4" destOrd="0" presId="urn:microsoft.com/office/officeart/2005/8/layout/equation2"/>
    <dgm:cxn modelId="{697B9633-02FC-4270-8650-6F7B2ECF3BFA}" type="presParOf" srcId="{CD5E7131-97E7-46E3-BBCC-C7EEA6CDB5AF}" destId="{07C5008E-1661-423B-8743-09BD92E3FD6D}" srcOrd="1" destOrd="0" presId="urn:microsoft.com/office/officeart/2005/8/layout/equation2"/>
    <dgm:cxn modelId="{21122C69-BEE7-48B5-865B-8C289C50FCFE}" type="presParOf" srcId="{07C5008E-1661-423B-8743-09BD92E3FD6D}" destId="{36F9F905-47D4-42A3-8753-EDC189491A72}" srcOrd="0" destOrd="0" presId="urn:microsoft.com/office/officeart/2005/8/layout/equation2"/>
    <dgm:cxn modelId="{7A3225B9-C9EA-4DDB-A3A8-F47E9DF4A499}" type="presParOf" srcId="{CD5E7131-97E7-46E3-BBCC-C7EEA6CDB5AF}" destId="{FF51F58E-BDB9-44F6-8A95-F198F2EC12FD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E03B3CD-D813-4EEE-8951-ECABE57E4CD7}" type="doc">
      <dgm:prSet loTypeId="urn:microsoft.com/office/officeart/2005/8/layout/hierarchy4" loCatId="hierarchy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2DBE42FC-9EF4-4A99-902F-1B34DF801F60}">
      <dgm:prSet phldrT="[Texto]"/>
      <dgm:spPr>
        <a:solidFill>
          <a:srgbClr val="92D050"/>
        </a:solidFill>
      </dgm:spPr>
      <dgm:t>
        <a:bodyPr/>
        <a:lstStyle/>
        <a:p>
          <a:r>
            <a:rPr lang="es-ES" dirty="0" smtClean="0"/>
            <a:t>Escalamiento agroecología </a:t>
          </a:r>
          <a:endParaRPr lang="es-ES" dirty="0"/>
        </a:p>
      </dgm:t>
    </dgm:pt>
    <dgm:pt modelId="{D2CE376A-D0D2-49D8-AC81-9FB193F49D52}" type="parTrans" cxnId="{3A4D0EDE-2965-4D7C-8487-4568C6DF0882}">
      <dgm:prSet/>
      <dgm:spPr/>
      <dgm:t>
        <a:bodyPr/>
        <a:lstStyle/>
        <a:p>
          <a:endParaRPr lang="es-ES"/>
        </a:p>
      </dgm:t>
    </dgm:pt>
    <dgm:pt modelId="{90360F87-9788-45FB-B019-5A69F57F36C4}" type="sibTrans" cxnId="{3A4D0EDE-2965-4D7C-8487-4568C6DF0882}">
      <dgm:prSet/>
      <dgm:spPr/>
      <dgm:t>
        <a:bodyPr/>
        <a:lstStyle/>
        <a:p>
          <a:endParaRPr lang="es-ES"/>
        </a:p>
      </dgm:t>
    </dgm:pt>
    <dgm:pt modelId="{B6CB1C3C-29B8-442B-81A4-7F95BE37B39D}">
      <dgm:prSet phldrT="[Texto]" custT="1"/>
      <dgm:spPr/>
      <dgm:t>
        <a:bodyPr/>
        <a:lstStyle/>
        <a:p>
          <a:r>
            <a:rPr lang="es-CO" sz="4000" dirty="0" smtClean="0"/>
            <a:t>Acción colectiva multinivel </a:t>
          </a:r>
          <a:endParaRPr lang="es-ES" sz="4000" dirty="0"/>
        </a:p>
      </dgm:t>
    </dgm:pt>
    <dgm:pt modelId="{DF9A5849-C929-434A-B29C-81CCDD1DF247}" type="parTrans" cxnId="{42369A3F-902A-45FD-B9F3-1EAE254B42BD}">
      <dgm:prSet/>
      <dgm:spPr/>
      <dgm:t>
        <a:bodyPr/>
        <a:lstStyle/>
        <a:p>
          <a:endParaRPr lang="es-ES"/>
        </a:p>
      </dgm:t>
    </dgm:pt>
    <dgm:pt modelId="{E4952684-B791-47CF-9711-0A05345E75FD}" type="sibTrans" cxnId="{42369A3F-902A-45FD-B9F3-1EAE254B42BD}">
      <dgm:prSet/>
      <dgm:spPr/>
      <dgm:t>
        <a:bodyPr/>
        <a:lstStyle/>
        <a:p>
          <a:endParaRPr lang="es-ES"/>
        </a:p>
      </dgm:t>
    </dgm:pt>
    <dgm:pt modelId="{C538F32F-BA91-4E11-927A-1037B890BFBE}">
      <dgm:prSet phldrT="[Texto]"/>
      <dgm:spPr/>
      <dgm:t>
        <a:bodyPr/>
        <a:lstStyle/>
        <a:p>
          <a:pPr rtl="0"/>
          <a:r>
            <a:rPr kumimoji="0" lang="es-ES" b="0" i="0" u="none" strike="noStrike" cap="none" spc="0" normalizeH="0" baseline="0" noProof="0" dirty="0" smtClean="0">
              <a:ln/>
              <a:effectLst/>
              <a:uLnTx/>
              <a:uFillTx/>
              <a:latin typeface="Calibri"/>
              <a:ea typeface="+mn-ea"/>
              <a:cs typeface="+mn-cs"/>
            </a:rPr>
            <a:t>Actuar en un escala más compleja (política /estatal) como movimiento social</a:t>
          </a:r>
          <a:endParaRPr lang="es-ES" dirty="0"/>
        </a:p>
      </dgm:t>
    </dgm:pt>
    <dgm:pt modelId="{31E2489B-6F41-442D-9306-A68335DD3D2D}" type="parTrans" cxnId="{B8840549-EAC1-431B-A515-923D4764B4D3}">
      <dgm:prSet/>
      <dgm:spPr/>
      <dgm:t>
        <a:bodyPr/>
        <a:lstStyle/>
        <a:p>
          <a:endParaRPr lang="es-ES"/>
        </a:p>
      </dgm:t>
    </dgm:pt>
    <dgm:pt modelId="{59B4EBD4-F818-48CE-9DEC-C114F21968C0}" type="sibTrans" cxnId="{B8840549-EAC1-431B-A515-923D4764B4D3}">
      <dgm:prSet/>
      <dgm:spPr/>
      <dgm:t>
        <a:bodyPr/>
        <a:lstStyle/>
        <a:p>
          <a:endParaRPr lang="es-ES"/>
        </a:p>
      </dgm:t>
    </dgm:pt>
    <dgm:pt modelId="{2994C103-8C1E-49BD-8E51-14EA518CC0E8}">
      <dgm:prSet phldrT="[Texto]"/>
      <dgm:spPr/>
      <dgm:t>
        <a:bodyPr/>
        <a:lstStyle/>
        <a:p>
          <a:pPr rtl="0"/>
          <a:r>
            <a:rPr kumimoji="0" lang="es-CO" b="0" i="0" u="none" strike="noStrike" cap="none" spc="0" normalizeH="0" baseline="0" noProof="0" smtClean="0">
              <a:ln/>
              <a:effectLst/>
              <a:uLnTx/>
              <a:uFillTx/>
              <a:latin typeface="Calibri"/>
              <a:ea typeface="+mn-ea"/>
              <a:cs typeface="+mn-cs"/>
            </a:rPr>
            <a:t>Debe estar orientada hacia el diseño de las políticas públicas </a:t>
          </a:r>
          <a:endParaRPr lang="es-ES" dirty="0"/>
        </a:p>
      </dgm:t>
    </dgm:pt>
    <dgm:pt modelId="{3012B83A-9316-4A82-89B1-A9ED036D359F}" type="parTrans" cxnId="{2A6B787F-A99A-4744-8CAF-B3FC99C9B9D4}">
      <dgm:prSet/>
      <dgm:spPr/>
      <dgm:t>
        <a:bodyPr/>
        <a:lstStyle/>
        <a:p>
          <a:endParaRPr lang="es-ES"/>
        </a:p>
      </dgm:t>
    </dgm:pt>
    <dgm:pt modelId="{6D5679CC-52E2-400B-8C1F-BEDDCBEE7A15}" type="sibTrans" cxnId="{2A6B787F-A99A-4744-8CAF-B3FC99C9B9D4}">
      <dgm:prSet/>
      <dgm:spPr/>
      <dgm:t>
        <a:bodyPr/>
        <a:lstStyle/>
        <a:p>
          <a:endParaRPr lang="es-ES"/>
        </a:p>
      </dgm:t>
    </dgm:pt>
    <dgm:pt modelId="{A3B10041-21BB-4D2E-B535-34D377903338}">
      <dgm:prSet phldrT="[Texto]"/>
      <dgm:spPr/>
      <dgm:t>
        <a:bodyPr/>
        <a:lstStyle/>
        <a:p>
          <a:r>
            <a:rPr lang="es-CO" dirty="0" smtClean="0"/>
            <a:t>Diseño institucional cooperativo y democrático</a:t>
          </a:r>
          <a:endParaRPr lang="es-ES" dirty="0"/>
        </a:p>
      </dgm:t>
    </dgm:pt>
    <dgm:pt modelId="{3A775A22-77B5-4F1C-BA73-B7B23188F7C2}" type="parTrans" cxnId="{14693528-0811-4863-A3F2-FF59C778573A}">
      <dgm:prSet/>
      <dgm:spPr/>
      <dgm:t>
        <a:bodyPr/>
        <a:lstStyle/>
        <a:p>
          <a:endParaRPr lang="es-ES"/>
        </a:p>
      </dgm:t>
    </dgm:pt>
    <dgm:pt modelId="{43EA9FF7-1CF9-4586-8C1B-A639FFD07C91}" type="sibTrans" cxnId="{14693528-0811-4863-A3F2-FF59C778573A}">
      <dgm:prSet/>
      <dgm:spPr/>
      <dgm:t>
        <a:bodyPr/>
        <a:lstStyle/>
        <a:p>
          <a:endParaRPr lang="es-ES"/>
        </a:p>
      </dgm:t>
    </dgm:pt>
    <dgm:pt modelId="{7AFF74D0-3907-45B0-A7BD-4A357A6BC4FC}">
      <dgm:prSet phldrT="[Texto]"/>
      <dgm:spPr/>
      <dgm:t>
        <a:bodyPr/>
        <a:lstStyle/>
        <a:p>
          <a:pPr rtl="0"/>
          <a:r>
            <a:rPr kumimoji="0" lang="es-CO" b="0" i="0" u="none" strike="noStrike" cap="none" spc="0" normalizeH="0" baseline="0" noProof="0" smtClean="0">
              <a:ln/>
              <a:effectLst/>
              <a:uLnTx/>
              <a:uFillTx/>
              <a:latin typeface="Calibri"/>
              <a:ea typeface="+mn-ea"/>
              <a:cs typeface="+mn-cs"/>
            </a:rPr>
            <a:t>Potenciar o construir instituciones locales cooperativas </a:t>
          </a:r>
          <a:endParaRPr lang="es-ES" dirty="0"/>
        </a:p>
      </dgm:t>
    </dgm:pt>
    <dgm:pt modelId="{1183C94F-5AC6-490F-9168-0342D66BB4E6}" type="parTrans" cxnId="{030F6081-E6E4-4B19-B24C-A771F0B8546B}">
      <dgm:prSet/>
      <dgm:spPr/>
      <dgm:t>
        <a:bodyPr/>
        <a:lstStyle/>
        <a:p>
          <a:endParaRPr lang="es-ES"/>
        </a:p>
      </dgm:t>
    </dgm:pt>
    <dgm:pt modelId="{267C711C-5285-4FEE-A6C3-E4DCC01A13A8}" type="sibTrans" cxnId="{030F6081-E6E4-4B19-B24C-A771F0B8546B}">
      <dgm:prSet/>
      <dgm:spPr/>
      <dgm:t>
        <a:bodyPr/>
        <a:lstStyle/>
        <a:p>
          <a:endParaRPr lang="es-ES"/>
        </a:p>
      </dgm:t>
    </dgm:pt>
    <dgm:pt modelId="{76485F04-4592-4665-BC7D-94C7BEDC7E9F}" type="pres">
      <dgm:prSet presAssocID="{AE03B3CD-D813-4EEE-8951-ECABE57E4CD7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E9A4A893-CF6A-43D2-B321-547A50A9FA70}" type="pres">
      <dgm:prSet presAssocID="{2DBE42FC-9EF4-4A99-902F-1B34DF801F60}" presName="vertOne" presStyleCnt="0"/>
      <dgm:spPr/>
    </dgm:pt>
    <dgm:pt modelId="{5BCD66E3-951A-416B-B26F-403B6FC46F3D}" type="pres">
      <dgm:prSet presAssocID="{2DBE42FC-9EF4-4A99-902F-1B34DF801F60}" presName="txOne" presStyleLbl="node0" presStyleIdx="0" presStyleCnt="1" custScaleY="55010">
        <dgm:presLayoutVars>
          <dgm:chPref val="3"/>
        </dgm:presLayoutVars>
      </dgm:prSet>
      <dgm:spPr/>
    </dgm:pt>
    <dgm:pt modelId="{EECB7A73-EC2E-48C3-AFFF-1B4BFDB899D5}" type="pres">
      <dgm:prSet presAssocID="{2DBE42FC-9EF4-4A99-902F-1B34DF801F60}" presName="parTransOne" presStyleCnt="0"/>
      <dgm:spPr/>
    </dgm:pt>
    <dgm:pt modelId="{F67072CD-3EBA-4BA0-8E99-05474BC182D5}" type="pres">
      <dgm:prSet presAssocID="{2DBE42FC-9EF4-4A99-902F-1B34DF801F60}" presName="horzOne" presStyleCnt="0"/>
      <dgm:spPr/>
    </dgm:pt>
    <dgm:pt modelId="{A0E34A59-C54C-4E4C-91E7-88F91A6E233B}" type="pres">
      <dgm:prSet presAssocID="{B6CB1C3C-29B8-442B-81A4-7F95BE37B39D}" presName="vertTwo" presStyleCnt="0"/>
      <dgm:spPr/>
    </dgm:pt>
    <dgm:pt modelId="{C538784B-95AB-445C-AA24-E97815CF61ED}" type="pres">
      <dgm:prSet presAssocID="{B6CB1C3C-29B8-442B-81A4-7F95BE37B39D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3D2EBF2-9364-4CE3-BA32-7D47C94A02B9}" type="pres">
      <dgm:prSet presAssocID="{B6CB1C3C-29B8-442B-81A4-7F95BE37B39D}" presName="parTransTwo" presStyleCnt="0"/>
      <dgm:spPr/>
    </dgm:pt>
    <dgm:pt modelId="{10438C83-2CA8-479D-B1F0-9C3F25C6D2E2}" type="pres">
      <dgm:prSet presAssocID="{B6CB1C3C-29B8-442B-81A4-7F95BE37B39D}" presName="horzTwo" presStyleCnt="0"/>
      <dgm:spPr/>
    </dgm:pt>
    <dgm:pt modelId="{538336F3-6939-491B-95E2-881A42645A87}" type="pres">
      <dgm:prSet presAssocID="{C538F32F-BA91-4E11-927A-1037B890BFBE}" presName="vertThree" presStyleCnt="0"/>
      <dgm:spPr/>
    </dgm:pt>
    <dgm:pt modelId="{EBF2BB0C-8087-41BD-89F7-6241D6324B12}" type="pres">
      <dgm:prSet presAssocID="{C538F32F-BA91-4E11-927A-1037B890BFBE}" presName="txThree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EEDCEAF-958C-4711-BF2E-E5795D38724C}" type="pres">
      <dgm:prSet presAssocID="{C538F32F-BA91-4E11-927A-1037B890BFBE}" presName="horzThree" presStyleCnt="0"/>
      <dgm:spPr/>
    </dgm:pt>
    <dgm:pt modelId="{9381846A-C235-4BCB-A7C2-6AF85F40913E}" type="pres">
      <dgm:prSet presAssocID="{59B4EBD4-F818-48CE-9DEC-C114F21968C0}" presName="sibSpaceThree" presStyleCnt="0"/>
      <dgm:spPr/>
    </dgm:pt>
    <dgm:pt modelId="{57E7B3A1-8DC4-4373-8D2D-E4D02C53B8A0}" type="pres">
      <dgm:prSet presAssocID="{2994C103-8C1E-49BD-8E51-14EA518CC0E8}" presName="vertThree" presStyleCnt="0"/>
      <dgm:spPr/>
    </dgm:pt>
    <dgm:pt modelId="{ACBE31CD-4100-488D-B93B-051F3C3FA2FF}" type="pres">
      <dgm:prSet presAssocID="{2994C103-8C1E-49BD-8E51-14EA518CC0E8}" presName="txThree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4CD577C-3EF7-469E-AB49-E4C34C105133}" type="pres">
      <dgm:prSet presAssocID="{2994C103-8C1E-49BD-8E51-14EA518CC0E8}" presName="horzThree" presStyleCnt="0"/>
      <dgm:spPr/>
    </dgm:pt>
    <dgm:pt modelId="{7A1C27BA-0F14-4652-ACDA-7CC6B407B1E0}" type="pres">
      <dgm:prSet presAssocID="{E4952684-B791-47CF-9711-0A05345E75FD}" presName="sibSpaceTwo" presStyleCnt="0"/>
      <dgm:spPr/>
    </dgm:pt>
    <dgm:pt modelId="{FF266393-1DA9-4963-A42F-EB3EF1533A6C}" type="pres">
      <dgm:prSet presAssocID="{A3B10041-21BB-4D2E-B535-34D377903338}" presName="vertTwo" presStyleCnt="0"/>
      <dgm:spPr/>
    </dgm:pt>
    <dgm:pt modelId="{983BC1B3-B4AF-4F06-9D5B-7C7FD88D9386}" type="pres">
      <dgm:prSet presAssocID="{A3B10041-21BB-4D2E-B535-34D377903338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C5E02A6-4EE2-4CB7-9138-CF2422DDA29F}" type="pres">
      <dgm:prSet presAssocID="{A3B10041-21BB-4D2E-B535-34D377903338}" presName="parTransTwo" presStyleCnt="0"/>
      <dgm:spPr/>
    </dgm:pt>
    <dgm:pt modelId="{B9573A97-2086-440D-919D-DB481C28DE99}" type="pres">
      <dgm:prSet presAssocID="{A3B10041-21BB-4D2E-B535-34D377903338}" presName="horzTwo" presStyleCnt="0"/>
      <dgm:spPr/>
    </dgm:pt>
    <dgm:pt modelId="{42AA3C17-BD8F-4CCE-8A32-26292C7503B5}" type="pres">
      <dgm:prSet presAssocID="{7AFF74D0-3907-45B0-A7BD-4A357A6BC4FC}" presName="vertThree" presStyleCnt="0"/>
      <dgm:spPr/>
    </dgm:pt>
    <dgm:pt modelId="{3B193A34-F78E-4607-ADB6-E606B4325EA1}" type="pres">
      <dgm:prSet presAssocID="{7AFF74D0-3907-45B0-A7BD-4A357A6BC4FC}" presName="txThree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19976E6-4F0D-4232-B695-6E8A6C49CC58}" type="pres">
      <dgm:prSet presAssocID="{7AFF74D0-3907-45B0-A7BD-4A357A6BC4FC}" presName="horzThree" presStyleCnt="0"/>
      <dgm:spPr/>
    </dgm:pt>
  </dgm:ptLst>
  <dgm:cxnLst>
    <dgm:cxn modelId="{42369A3F-902A-45FD-B9F3-1EAE254B42BD}" srcId="{2DBE42FC-9EF4-4A99-902F-1B34DF801F60}" destId="{B6CB1C3C-29B8-442B-81A4-7F95BE37B39D}" srcOrd="0" destOrd="0" parTransId="{DF9A5849-C929-434A-B29C-81CCDD1DF247}" sibTransId="{E4952684-B791-47CF-9711-0A05345E75FD}"/>
    <dgm:cxn modelId="{64A3AA9A-88F1-4420-9D7B-16FC7A4D495B}" type="presOf" srcId="{B6CB1C3C-29B8-442B-81A4-7F95BE37B39D}" destId="{C538784B-95AB-445C-AA24-E97815CF61ED}" srcOrd="0" destOrd="0" presId="urn:microsoft.com/office/officeart/2005/8/layout/hierarchy4"/>
    <dgm:cxn modelId="{ECE06888-381B-487E-BB63-7282FB7D0309}" type="presOf" srcId="{AE03B3CD-D813-4EEE-8951-ECABE57E4CD7}" destId="{76485F04-4592-4665-BC7D-94C7BEDC7E9F}" srcOrd="0" destOrd="0" presId="urn:microsoft.com/office/officeart/2005/8/layout/hierarchy4"/>
    <dgm:cxn modelId="{D492BC7C-755C-4AB6-AAC9-460CED39785C}" type="presOf" srcId="{2994C103-8C1E-49BD-8E51-14EA518CC0E8}" destId="{ACBE31CD-4100-488D-B93B-051F3C3FA2FF}" srcOrd="0" destOrd="0" presId="urn:microsoft.com/office/officeart/2005/8/layout/hierarchy4"/>
    <dgm:cxn modelId="{030F6081-E6E4-4B19-B24C-A771F0B8546B}" srcId="{A3B10041-21BB-4D2E-B535-34D377903338}" destId="{7AFF74D0-3907-45B0-A7BD-4A357A6BC4FC}" srcOrd="0" destOrd="0" parTransId="{1183C94F-5AC6-490F-9168-0342D66BB4E6}" sibTransId="{267C711C-5285-4FEE-A6C3-E4DCC01A13A8}"/>
    <dgm:cxn modelId="{B8840549-EAC1-431B-A515-923D4764B4D3}" srcId="{B6CB1C3C-29B8-442B-81A4-7F95BE37B39D}" destId="{C538F32F-BA91-4E11-927A-1037B890BFBE}" srcOrd="0" destOrd="0" parTransId="{31E2489B-6F41-442D-9306-A68335DD3D2D}" sibTransId="{59B4EBD4-F818-48CE-9DEC-C114F21968C0}"/>
    <dgm:cxn modelId="{2A6B787F-A99A-4744-8CAF-B3FC99C9B9D4}" srcId="{B6CB1C3C-29B8-442B-81A4-7F95BE37B39D}" destId="{2994C103-8C1E-49BD-8E51-14EA518CC0E8}" srcOrd="1" destOrd="0" parTransId="{3012B83A-9316-4A82-89B1-A9ED036D359F}" sibTransId="{6D5679CC-52E2-400B-8C1F-BEDDCBEE7A15}"/>
    <dgm:cxn modelId="{14693528-0811-4863-A3F2-FF59C778573A}" srcId="{2DBE42FC-9EF4-4A99-902F-1B34DF801F60}" destId="{A3B10041-21BB-4D2E-B535-34D377903338}" srcOrd="1" destOrd="0" parTransId="{3A775A22-77B5-4F1C-BA73-B7B23188F7C2}" sibTransId="{43EA9FF7-1CF9-4586-8C1B-A639FFD07C91}"/>
    <dgm:cxn modelId="{F6164C2A-6E08-46F0-BC58-B2D960A72A78}" type="presOf" srcId="{C538F32F-BA91-4E11-927A-1037B890BFBE}" destId="{EBF2BB0C-8087-41BD-89F7-6241D6324B12}" srcOrd="0" destOrd="0" presId="urn:microsoft.com/office/officeart/2005/8/layout/hierarchy4"/>
    <dgm:cxn modelId="{9340C335-3F78-469B-8752-9E0E69387E37}" type="presOf" srcId="{2DBE42FC-9EF4-4A99-902F-1B34DF801F60}" destId="{5BCD66E3-951A-416B-B26F-403B6FC46F3D}" srcOrd="0" destOrd="0" presId="urn:microsoft.com/office/officeart/2005/8/layout/hierarchy4"/>
    <dgm:cxn modelId="{3A4D0EDE-2965-4D7C-8487-4568C6DF0882}" srcId="{AE03B3CD-D813-4EEE-8951-ECABE57E4CD7}" destId="{2DBE42FC-9EF4-4A99-902F-1B34DF801F60}" srcOrd="0" destOrd="0" parTransId="{D2CE376A-D0D2-49D8-AC81-9FB193F49D52}" sibTransId="{90360F87-9788-45FB-B019-5A69F57F36C4}"/>
    <dgm:cxn modelId="{28E6BC4A-9FEB-4EC6-84A8-FEA55F9485AD}" type="presOf" srcId="{7AFF74D0-3907-45B0-A7BD-4A357A6BC4FC}" destId="{3B193A34-F78E-4607-ADB6-E606B4325EA1}" srcOrd="0" destOrd="0" presId="urn:microsoft.com/office/officeart/2005/8/layout/hierarchy4"/>
    <dgm:cxn modelId="{ECA565E1-E669-4312-BCC3-F36C3D4F281F}" type="presOf" srcId="{A3B10041-21BB-4D2E-B535-34D377903338}" destId="{983BC1B3-B4AF-4F06-9D5B-7C7FD88D9386}" srcOrd="0" destOrd="0" presId="urn:microsoft.com/office/officeart/2005/8/layout/hierarchy4"/>
    <dgm:cxn modelId="{FE7A49BF-01B6-4FD9-8D99-96E97B923481}" type="presParOf" srcId="{76485F04-4592-4665-BC7D-94C7BEDC7E9F}" destId="{E9A4A893-CF6A-43D2-B321-547A50A9FA70}" srcOrd="0" destOrd="0" presId="urn:microsoft.com/office/officeart/2005/8/layout/hierarchy4"/>
    <dgm:cxn modelId="{BDB7D7AE-52CD-4721-B1DA-FA31C31F0265}" type="presParOf" srcId="{E9A4A893-CF6A-43D2-B321-547A50A9FA70}" destId="{5BCD66E3-951A-416B-B26F-403B6FC46F3D}" srcOrd="0" destOrd="0" presId="urn:microsoft.com/office/officeart/2005/8/layout/hierarchy4"/>
    <dgm:cxn modelId="{21E0F7ED-19A8-40F0-AE77-00F58444D01E}" type="presParOf" srcId="{E9A4A893-CF6A-43D2-B321-547A50A9FA70}" destId="{EECB7A73-EC2E-48C3-AFFF-1B4BFDB899D5}" srcOrd="1" destOrd="0" presId="urn:microsoft.com/office/officeart/2005/8/layout/hierarchy4"/>
    <dgm:cxn modelId="{9091F276-FCA6-44E6-A730-C2FFFFE0FCD3}" type="presParOf" srcId="{E9A4A893-CF6A-43D2-B321-547A50A9FA70}" destId="{F67072CD-3EBA-4BA0-8E99-05474BC182D5}" srcOrd="2" destOrd="0" presId="urn:microsoft.com/office/officeart/2005/8/layout/hierarchy4"/>
    <dgm:cxn modelId="{6BC25644-8CFF-487E-91A4-EEA863817C97}" type="presParOf" srcId="{F67072CD-3EBA-4BA0-8E99-05474BC182D5}" destId="{A0E34A59-C54C-4E4C-91E7-88F91A6E233B}" srcOrd="0" destOrd="0" presId="urn:microsoft.com/office/officeart/2005/8/layout/hierarchy4"/>
    <dgm:cxn modelId="{B683DA6B-A382-4F59-B8E1-EF17C92512E8}" type="presParOf" srcId="{A0E34A59-C54C-4E4C-91E7-88F91A6E233B}" destId="{C538784B-95AB-445C-AA24-E97815CF61ED}" srcOrd="0" destOrd="0" presId="urn:microsoft.com/office/officeart/2005/8/layout/hierarchy4"/>
    <dgm:cxn modelId="{6BABCBAB-D9B6-4359-AD3A-D68846320E5F}" type="presParOf" srcId="{A0E34A59-C54C-4E4C-91E7-88F91A6E233B}" destId="{F3D2EBF2-9364-4CE3-BA32-7D47C94A02B9}" srcOrd="1" destOrd="0" presId="urn:microsoft.com/office/officeart/2005/8/layout/hierarchy4"/>
    <dgm:cxn modelId="{0871B853-E3DB-40DD-847D-25C04076A374}" type="presParOf" srcId="{A0E34A59-C54C-4E4C-91E7-88F91A6E233B}" destId="{10438C83-2CA8-479D-B1F0-9C3F25C6D2E2}" srcOrd="2" destOrd="0" presId="urn:microsoft.com/office/officeart/2005/8/layout/hierarchy4"/>
    <dgm:cxn modelId="{842A2478-C07F-4FAD-95D9-650F49976A17}" type="presParOf" srcId="{10438C83-2CA8-479D-B1F0-9C3F25C6D2E2}" destId="{538336F3-6939-491B-95E2-881A42645A87}" srcOrd="0" destOrd="0" presId="urn:microsoft.com/office/officeart/2005/8/layout/hierarchy4"/>
    <dgm:cxn modelId="{2F51A7D4-F2E4-437A-91D9-9758E3A15DDC}" type="presParOf" srcId="{538336F3-6939-491B-95E2-881A42645A87}" destId="{EBF2BB0C-8087-41BD-89F7-6241D6324B12}" srcOrd="0" destOrd="0" presId="urn:microsoft.com/office/officeart/2005/8/layout/hierarchy4"/>
    <dgm:cxn modelId="{86403171-9E1A-4258-A8EA-5BA1BEE4A436}" type="presParOf" srcId="{538336F3-6939-491B-95E2-881A42645A87}" destId="{1EEDCEAF-958C-4711-BF2E-E5795D38724C}" srcOrd="1" destOrd="0" presId="urn:microsoft.com/office/officeart/2005/8/layout/hierarchy4"/>
    <dgm:cxn modelId="{1AC3B38D-2B62-46DA-8FC5-AC63A54D5537}" type="presParOf" srcId="{10438C83-2CA8-479D-B1F0-9C3F25C6D2E2}" destId="{9381846A-C235-4BCB-A7C2-6AF85F40913E}" srcOrd="1" destOrd="0" presId="urn:microsoft.com/office/officeart/2005/8/layout/hierarchy4"/>
    <dgm:cxn modelId="{F5525D76-BD14-4538-AAEC-CFCEDF9FC189}" type="presParOf" srcId="{10438C83-2CA8-479D-B1F0-9C3F25C6D2E2}" destId="{57E7B3A1-8DC4-4373-8D2D-E4D02C53B8A0}" srcOrd="2" destOrd="0" presId="urn:microsoft.com/office/officeart/2005/8/layout/hierarchy4"/>
    <dgm:cxn modelId="{3D502DAD-E287-459C-8F43-A8ECF7E9A3FE}" type="presParOf" srcId="{57E7B3A1-8DC4-4373-8D2D-E4D02C53B8A0}" destId="{ACBE31CD-4100-488D-B93B-051F3C3FA2FF}" srcOrd="0" destOrd="0" presId="urn:microsoft.com/office/officeart/2005/8/layout/hierarchy4"/>
    <dgm:cxn modelId="{89F96B47-F614-49B0-A4C9-6674E7D27738}" type="presParOf" srcId="{57E7B3A1-8DC4-4373-8D2D-E4D02C53B8A0}" destId="{44CD577C-3EF7-469E-AB49-E4C34C105133}" srcOrd="1" destOrd="0" presId="urn:microsoft.com/office/officeart/2005/8/layout/hierarchy4"/>
    <dgm:cxn modelId="{B379F76F-7443-4784-896F-1D7C3FABBD30}" type="presParOf" srcId="{F67072CD-3EBA-4BA0-8E99-05474BC182D5}" destId="{7A1C27BA-0F14-4652-ACDA-7CC6B407B1E0}" srcOrd="1" destOrd="0" presId="urn:microsoft.com/office/officeart/2005/8/layout/hierarchy4"/>
    <dgm:cxn modelId="{2E902107-551C-4614-A8D6-87E628AD563C}" type="presParOf" srcId="{F67072CD-3EBA-4BA0-8E99-05474BC182D5}" destId="{FF266393-1DA9-4963-A42F-EB3EF1533A6C}" srcOrd="2" destOrd="0" presId="urn:microsoft.com/office/officeart/2005/8/layout/hierarchy4"/>
    <dgm:cxn modelId="{B5876909-C555-41BD-A4BF-85B1F95CFC58}" type="presParOf" srcId="{FF266393-1DA9-4963-A42F-EB3EF1533A6C}" destId="{983BC1B3-B4AF-4F06-9D5B-7C7FD88D9386}" srcOrd="0" destOrd="0" presId="urn:microsoft.com/office/officeart/2005/8/layout/hierarchy4"/>
    <dgm:cxn modelId="{992F7867-43D6-489F-88B7-AAB148513918}" type="presParOf" srcId="{FF266393-1DA9-4963-A42F-EB3EF1533A6C}" destId="{8C5E02A6-4EE2-4CB7-9138-CF2422DDA29F}" srcOrd="1" destOrd="0" presId="urn:microsoft.com/office/officeart/2005/8/layout/hierarchy4"/>
    <dgm:cxn modelId="{9456A79B-C33A-40DA-9D07-98D52F70A309}" type="presParOf" srcId="{FF266393-1DA9-4963-A42F-EB3EF1533A6C}" destId="{B9573A97-2086-440D-919D-DB481C28DE99}" srcOrd="2" destOrd="0" presId="urn:microsoft.com/office/officeart/2005/8/layout/hierarchy4"/>
    <dgm:cxn modelId="{FCF34B4B-9BED-43EC-9EE9-A29162FBB6BB}" type="presParOf" srcId="{B9573A97-2086-440D-919D-DB481C28DE99}" destId="{42AA3C17-BD8F-4CCE-8A32-26292C7503B5}" srcOrd="0" destOrd="0" presId="urn:microsoft.com/office/officeart/2005/8/layout/hierarchy4"/>
    <dgm:cxn modelId="{B19937C1-7F60-483A-84C4-7DB76C0E7DA9}" type="presParOf" srcId="{42AA3C17-BD8F-4CCE-8A32-26292C7503B5}" destId="{3B193A34-F78E-4607-ADB6-E606B4325EA1}" srcOrd="0" destOrd="0" presId="urn:microsoft.com/office/officeart/2005/8/layout/hierarchy4"/>
    <dgm:cxn modelId="{4F47516D-6EC5-4ECA-ACDD-97AE08DCE59B}" type="presParOf" srcId="{42AA3C17-BD8F-4CCE-8A32-26292C7503B5}" destId="{119976E6-4F0D-4232-B695-6E8A6C49CC58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3F37E3-4531-465C-ADD3-FC7D10F5C0D9}">
      <dsp:nvSpPr>
        <dsp:cNvPr id="0" name=""/>
        <dsp:cNvSpPr/>
      </dsp:nvSpPr>
      <dsp:spPr>
        <a:xfrm>
          <a:off x="3122127" y="0"/>
          <a:ext cx="2608149" cy="2608546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49C066B-ECB6-4F5B-9A6D-BCCEB00D2341}">
      <dsp:nvSpPr>
        <dsp:cNvPr id="0" name=""/>
        <dsp:cNvSpPr/>
      </dsp:nvSpPr>
      <dsp:spPr>
        <a:xfrm>
          <a:off x="3604032" y="941764"/>
          <a:ext cx="1638460" cy="7244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>
              <a:solidFill>
                <a:schemeClr val="accent4">
                  <a:lumMod val="50000"/>
                </a:schemeClr>
              </a:solidFill>
              <a:latin typeface="Montserrat"/>
              <a:ea typeface="Montserrat"/>
              <a:cs typeface="Montserrat"/>
            </a:rPr>
            <a:t>Diagnóstico</a:t>
          </a:r>
          <a:endParaRPr lang="es-ES" sz="1600" b="1" kern="1200" dirty="0">
            <a:solidFill>
              <a:schemeClr val="accent4">
                <a:lumMod val="50000"/>
              </a:schemeClr>
            </a:solidFill>
            <a:latin typeface="Montserrat"/>
            <a:ea typeface="Montserrat"/>
            <a:cs typeface="Montserrat"/>
          </a:endParaRPr>
        </a:p>
      </dsp:txBody>
      <dsp:txXfrm>
        <a:off x="3604032" y="941764"/>
        <a:ext cx="1638460" cy="724475"/>
      </dsp:txXfrm>
    </dsp:sp>
    <dsp:sp modelId="{135B190F-0901-4F6F-924C-E1EC88B01268}">
      <dsp:nvSpPr>
        <dsp:cNvPr id="0" name=""/>
        <dsp:cNvSpPr/>
      </dsp:nvSpPr>
      <dsp:spPr>
        <a:xfrm>
          <a:off x="2397723" y="1498803"/>
          <a:ext cx="2608149" cy="2608546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4">
            <a:hueOff val="4564078"/>
            <a:satOff val="0"/>
            <a:lumOff val="-14902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A0484A3-6CC0-4D32-84D9-E4092883903F}">
      <dsp:nvSpPr>
        <dsp:cNvPr id="0" name=""/>
        <dsp:cNvSpPr/>
      </dsp:nvSpPr>
      <dsp:spPr>
        <a:xfrm>
          <a:off x="2802406" y="2368393"/>
          <a:ext cx="1798782" cy="8861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>
              <a:solidFill>
                <a:srgbClr val="006600"/>
              </a:solidFill>
            </a:rPr>
            <a:t>Encuentros comunitarios académicos políticos</a:t>
          </a:r>
          <a:endParaRPr lang="es-ES" sz="1600" b="1" kern="1200" dirty="0">
            <a:solidFill>
              <a:srgbClr val="006600"/>
            </a:solidFill>
          </a:endParaRPr>
        </a:p>
      </dsp:txBody>
      <dsp:txXfrm>
        <a:off x="2802406" y="2368393"/>
        <a:ext cx="1798782" cy="886164"/>
      </dsp:txXfrm>
    </dsp:sp>
    <dsp:sp modelId="{6BE8D903-AAE1-4B6E-AF42-06BFCC14E114}">
      <dsp:nvSpPr>
        <dsp:cNvPr id="0" name=""/>
        <dsp:cNvSpPr/>
      </dsp:nvSpPr>
      <dsp:spPr>
        <a:xfrm>
          <a:off x="3307759" y="3176964"/>
          <a:ext cx="2240804" cy="2241702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accent4">
            <a:hueOff val="9128156"/>
            <a:satOff val="0"/>
            <a:lumOff val="-29804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BACE2BC-F170-431B-808F-384ED7A87154}">
      <dsp:nvSpPr>
        <dsp:cNvPr id="0" name=""/>
        <dsp:cNvSpPr/>
      </dsp:nvSpPr>
      <dsp:spPr>
        <a:xfrm>
          <a:off x="3593975" y="3958878"/>
          <a:ext cx="1665432" cy="7244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>
              <a:solidFill>
                <a:srgbClr val="0070C0"/>
              </a:solidFill>
              <a:latin typeface="Montserrat"/>
              <a:ea typeface="Montserrat"/>
              <a:cs typeface="Montserrat"/>
            </a:rPr>
            <a:t>Propuestas de transformación</a:t>
          </a:r>
          <a:endParaRPr lang="es-ES" sz="1600" b="1" kern="1200" dirty="0">
            <a:solidFill>
              <a:srgbClr val="0070C0"/>
            </a:solidFill>
            <a:latin typeface="Montserrat"/>
            <a:ea typeface="Montserrat"/>
            <a:cs typeface="Montserrat"/>
          </a:endParaRPr>
        </a:p>
      </dsp:txBody>
      <dsp:txXfrm>
        <a:off x="3593975" y="3958878"/>
        <a:ext cx="1665432" cy="72447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ADC330-A026-42F0-B739-4400B7F3BA09}">
      <dsp:nvSpPr>
        <dsp:cNvPr id="0" name=""/>
        <dsp:cNvSpPr/>
      </dsp:nvSpPr>
      <dsp:spPr>
        <a:xfrm>
          <a:off x="337922" y="1463"/>
          <a:ext cx="1328425" cy="1328425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 smtClean="0"/>
            <a:t>Cartografía social</a:t>
          </a:r>
          <a:endParaRPr lang="es-ES" sz="1300" kern="1200" dirty="0"/>
        </a:p>
      </dsp:txBody>
      <dsp:txXfrm>
        <a:off x="532465" y="196006"/>
        <a:ext cx="939339" cy="939339"/>
      </dsp:txXfrm>
    </dsp:sp>
    <dsp:sp modelId="{8BB6408B-032A-4C63-B927-D132F5F2F529}">
      <dsp:nvSpPr>
        <dsp:cNvPr id="0" name=""/>
        <dsp:cNvSpPr/>
      </dsp:nvSpPr>
      <dsp:spPr>
        <a:xfrm>
          <a:off x="833197" y="1437757"/>
          <a:ext cx="337873" cy="355572"/>
        </a:xfrm>
        <a:prstGeom prst="mathPlus">
          <a:avLst/>
        </a:prstGeom>
        <a:solidFill>
          <a:schemeClr val="accent4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600" kern="1200"/>
        </a:p>
      </dsp:txBody>
      <dsp:txXfrm>
        <a:off x="877982" y="1575809"/>
        <a:ext cx="248303" cy="79468"/>
      </dsp:txXfrm>
    </dsp:sp>
    <dsp:sp modelId="{EB9F506A-D87C-407B-B09F-0F3504921D15}">
      <dsp:nvSpPr>
        <dsp:cNvPr id="0" name=""/>
        <dsp:cNvSpPr/>
      </dsp:nvSpPr>
      <dsp:spPr>
        <a:xfrm>
          <a:off x="337922" y="1901197"/>
          <a:ext cx="1328425" cy="1328425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 smtClean="0"/>
            <a:t>Revisión fuentes secundarias</a:t>
          </a:r>
          <a:endParaRPr lang="es-ES" sz="1300" kern="1200" dirty="0"/>
        </a:p>
      </dsp:txBody>
      <dsp:txXfrm>
        <a:off x="532465" y="2095740"/>
        <a:ext cx="939339" cy="939339"/>
      </dsp:txXfrm>
    </dsp:sp>
    <dsp:sp modelId="{07C5008E-1661-423B-8743-09BD92E3FD6D}">
      <dsp:nvSpPr>
        <dsp:cNvPr id="0" name=""/>
        <dsp:cNvSpPr/>
      </dsp:nvSpPr>
      <dsp:spPr>
        <a:xfrm>
          <a:off x="1865611" y="1461865"/>
          <a:ext cx="422439" cy="307356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000" kern="1200"/>
        </a:p>
      </dsp:txBody>
      <dsp:txXfrm>
        <a:off x="1865611" y="1523336"/>
        <a:ext cx="330232" cy="184414"/>
      </dsp:txXfrm>
    </dsp:sp>
    <dsp:sp modelId="{FF51F58E-BDB9-44F6-8A95-F198F2EC12FD}">
      <dsp:nvSpPr>
        <dsp:cNvPr id="0" name=""/>
        <dsp:cNvSpPr/>
      </dsp:nvSpPr>
      <dsp:spPr>
        <a:xfrm>
          <a:off x="2463403" y="673915"/>
          <a:ext cx="1921966" cy="1883256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Análisis participativo de las dinámicas de los sistemas alimentarios y la situación de SSAN</a:t>
          </a:r>
          <a:endParaRPr lang="es-ES" sz="1400" kern="1200" dirty="0"/>
        </a:p>
      </dsp:txBody>
      <dsp:txXfrm>
        <a:off x="2744868" y="949711"/>
        <a:ext cx="1359036" cy="133166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CD66E3-951A-416B-B26F-403B6FC46F3D}">
      <dsp:nvSpPr>
        <dsp:cNvPr id="0" name=""/>
        <dsp:cNvSpPr/>
      </dsp:nvSpPr>
      <dsp:spPr>
        <a:xfrm>
          <a:off x="932" y="1681"/>
          <a:ext cx="8126134" cy="1095971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4900" kern="1200" dirty="0" smtClean="0"/>
            <a:t>Escalamiento agroecología </a:t>
          </a:r>
          <a:endParaRPr lang="es-ES" sz="4900" kern="1200" dirty="0"/>
        </a:p>
      </dsp:txBody>
      <dsp:txXfrm>
        <a:off x="33032" y="33781"/>
        <a:ext cx="8061934" cy="1031771"/>
      </dsp:txXfrm>
    </dsp:sp>
    <dsp:sp modelId="{C538784B-95AB-445C-AA24-E97815CF61ED}">
      <dsp:nvSpPr>
        <dsp:cNvPr id="0" name=""/>
        <dsp:cNvSpPr/>
      </dsp:nvSpPr>
      <dsp:spPr>
        <a:xfrm>
          <a:off x="932" y="1265006"/>
          <a:ext cx="5308242" cy="199231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4000" kern="1200" dirty="0" smtClean="0"/>
            <a:t>Acción colectiva multinivel </a:t>
          </a:r>
          <a:endParaRPr lang="es-ES" sz="4000" kern="1200" dirty="0"/>
        </a:p>
      </dsp:txBody>
      <dsp:txXfrm>
        <a:off x="59285" y="1323359"/>
        <a:ext cx="5191536" cy="1875606"/>
      </dsp:txXfrm>
    </dsp:sp>
    <dsp:sp modelId="{EBF2BB0C-8087-41BD-89F7-6241D6324B12}">
      <dsp:nvSpPr>
        <dsp:cNvPr id="0" name=""/>
        <dsp:cNvSpPr/>
      </dsp:nvSpPr>
      <dsp:spPr>
        <a:xfrm>
          <a:off x="932" y="3424673"/>
          <a:ext cx="2599531" cy="1992312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s-ES" sz="2400" b="0" i="0" u="none" strike="noStrike" kern="1200" cap="none" spc="0" normalizeH="0" baseline="0" noProof="0" dirty="0" smtClean="0">
              <a:ln/>
              <a:effectLst/>
              <a:uLnTx/>
              <a:uFillTx/>
              <a:latin typeface="Calibri"/>
              <a:ea typeface="+mn-ea"/>
              <a:cs typeface="+mn-cs"/>
            </a:rPr>
            <a:t>Actuar en un escala más compleja (política /estatal) como movimiento social</a:t>
          </a:r>
          <a:endParaRPr lang="es-ES" sz="2400" kern="1200" dirty="0"/>
        </a:p>
      </dsp:txBody>
      <dsp:txXfrm>
        <a:off x="59285" y="3483026"/>
        <a:ext cx="2482825" cy="1875606"/>
      </dsp:txXfrm>
    </dsp:sp>
    <dsp:sp modelId="{ACBE31CD-4100-488D-B93B-051F3C3FA2FF}">
      <dsp:nvSpPr>
        <dsp:cNvPr id="0" name=""/>
        <dsp:cNvSpPr/>
      </dsp:nvSpPr>
      <dsp:spPr>
        <a:xfrm>
          <a:off x="2709644" y="3424673"/>
          <a:ext cx="2599531" cy="1992312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s-CO" sz="2400" b="0" i="0" u="none" strike="noStrike" kern="1200" cap="none" spc="0" normalizeH="0" baseline="0" noProof="0" smtClean="0">
              <a:ln/>
              <a:effectLst/>
              <a:uLnTx/>
              <a:uFillTx/>
              <a:latin typeface="Calibri"/>
              <a:ea typeface="+mn-ea"/>
              <a:cs typeface="+mn-cs"/>
            </a:rPr>
            <a:t>Debe estar orientada hacia el diseño de las políticas públicas </a:t>
          </a:r>
          <a:endParaRPr lang="es-ES" sz="2400" kern="1200" dirty="0"/>
        </a:p>
      </dsp:txBody>
      <dsp:txXfrm>
        <a:off x="2767997" y="3483026"/>
        <a:ext cx="2482825" cy="1875606"/>
      </dsp:txXfrm>
    </dsp:sp>
    <dsp:sp modelId="{983BC1B3-B4AF-4F06-9D5B-7C7FD88D9386}">
      <dsp:nvSpPr>
        <dsp:cNvPr id="0" name=""/>
        <dsp:cNvSpPr/>
      </dsp:nvSpPr>
      <dsp:spPr>
        <a:xfrm>
          <a:off x="5527536" y="1265006"/>
          <a:ext cx="2599531" cy="199231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900" kern="1200" dirty="0" smtClean="0"/>
            <a:t>Diseño institucional cooperativo y democrático</a:t>
          </a:r>
          <a:endParaRPr lang="es-ES" sz="2900" kern="1200" dirty="0"/>
        </a:p>
      </dsp:txBody>
      <dsp:txXfrm>
        <a:off x="5585889" y="1323359"/>
        <a:ext cx="2482825" cy="1875606"/>
      </dsp:txXfrm>
    </dsp:sp>
    <dsp:sp modelId="{3B193A34-F78E-4607-ADB6-E606B4325EA1}">
      <dsp:nvSpPr>
        <dsp:cNvPr id="0" name=""/>
        <dsp:cNvSpPr/>
      </dsp:nvSpPr>
      <dsp:spPr>
        <a:xfrm>
          <a:off x="5527536" y="3424673"/>
          <a:ext cx="2599531" cy="1992312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s-CO" sz="2400" b="0" i="0" u="none" strike="noStrike" kern="1200" cap="none" spc="0" normalizeH="0" baseline="0" noProof="0" smtClean="0">
              <a:ln/>
              <a:effectLst/>
              <a:uLnTx/>
              <a:uFillTx/>
              <a:latin typeface="Calibri"/>
              <a:ea typeface="+mn-ea"/>
              <a:cs typeface="+mn-cs"/>
            </a:rPr>
            <a:t>Potenciar o construir instituciones locales cooperativas </a:t>
          </a:r>
          <a:endParaRPr lang="es-ES" sz="2400" kern="1200" dirty="0"/>
        </a:p>
      </dsp:txBody>
      <dsp:txXfrm>
        <a:off x="5585889" y="3483026"/>
        <a:ext cx="2482825" cy="18756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6BA6A4-56E7-4F4D-A572-78C5363E8B99}" type="datetimeFigureOut">
              <a:rPr lang="es-CO" smtClean="0"/>
              <a:t>16/10/2024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29967D-86A4-43BD-8473-B6D12261590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536492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309fca20012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309fca20012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421281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309fca20012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309fca20012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883951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309fca20012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309fca20012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263660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309fca20012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309fca20012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29897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309fca20012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309fca20012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441495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309fca20012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309fca20012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613345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309fca20012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309fca20012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859557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309fca20012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309fca20012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730355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309fca20012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309fca20012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798520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309fca20012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309fca20012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109056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309fca20012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309fca20012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635150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309fca20012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309fca20012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194526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309fca20012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309fca20012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312803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309fca20012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309fca20012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285611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309fca20012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309fca20012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564040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g1b1a85a42385f3e4_4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700" cy="27369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1pPr>
            <a:lvl2pPr lvl="1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2pPr>
            <a:lvl3pPr lvl="2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3pPr>
            <a:lvl4pPr lvl="3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4pPr>
            <a:lvl5pPr lvl="4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5pPr>
            <a:lvl6pPr lvl="5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6pPr>
            <a:lvl7pPr lvl="6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7pPr>
            <a:lvl8pPr lvl="7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8pPr>
            <a:lvl9pPr lvl="8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9pPr>
          </a:lstStyle>
          <a:p>
            <a:endParaRPr/>
          </a:p>
        </p:txBody>
      </p:sp>
      <p:sp>
        <p:nvSpPr>
          <p:cNvPr id="11" name="Google Shape;11;g1b1a85a42385f3e4_4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700" cy="105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9pPr>
          </a:lstStyle>
          <a:p>
            <a:endParaRPr/>
          </a:p>
        </p:txBody>
      </p:sp>
      <p:sp>
        <p:nvSpPr>
          <p:cNvPr id="12" name="Google Shape;12;g1b1a85a42385f3e4_4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s-PY" sz="1300" b="0" i="0" u="none" strike="noStrike" kern="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‹Nº›</a:t>
            </a:fld>
            <a:endParaRPr kumimoji="0" sz="1300" b="0" i="0" u="none" strike="noStrike" kern="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73889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g1b1a85a42385f3e4_39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700" cy="26181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46" name="Google Shape;46;g1b1a85a42385f3e4_39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700" cy="1734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81000" algn="ctr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 algn="ctr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ctr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ctr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ctr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ctr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ctr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ctr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ctr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g1b1a85a42385f3e4_39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s-PY" sz="1300" b="0" i="0" u="none" strike="noStrike" kern="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‹Nº›</a:t>
            </a:fld>
            <a:endParaRPr kumimoji="0" sz="1300" b="0" i="0" u="none" strike="noStrike" kern="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508319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g1b1a85a42385f3e4_43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s-PY" sz="1300" b="0" i="0" u="none" strike="noStrike" kern="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‹Nº›</a:t>
            </a:fld>
            <a:endParaRPr kumimoji="0" sz="1300" b="0" i="0" u="none" strike="noStrike" kern="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505583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b1a85a42385f3e4_45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g1b1a85a42385f3e4_45"/>
          <p:cNvSpPr txBox="1"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53" name="Google Shape;53;g1b1a85a42385f3e4_45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4" name="Google Shape;54;g1b1a85a42385f3e4_45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5" name="Google Shape;55;g1b1a85a42385f3e4_45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1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s-PY" sz="1300" b="0" i="0" u="none" strike="noStrike" kern="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‹Nº›</a:t>
            </a:fld>
            <a:endParaRPr kumimoji="0" sz="1300" b="0" i="0" u="none" strike="noStrike" kern="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757720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nt with Caption" type="objTx">
  <p:cSld name="Content with Caption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1b1a85a42385f3e4_51"/>
          <p:cNvSpPr/>
          <p:nvPr/>
        </p:nvSpPr>
        <p:spPr>
          <a:xfrm>
            <a:off x="16" y="0"/>
            <a:ext cx="40509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8" name="Google Shape;58;g1b1a85a42385f3e4_51"/>
          <p:cNvSpPr/>
          <p:nvPr/>
        </p:nvSpPr>
        <p:spPr>
          <a:xfrm>
            <a:off x="4040071" y="0"/>
            <a:ext cx="639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9" name="Google Shape;59;g1b1a85a42385f3e4_51"/>
          <p:cNvSpPr txBox="1"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  <a:defRPr sz="3600" b="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g1b1a85a42385f3e4_51"/>
          <p:cNvSpPr txBox="1">
            <a:spLocks noGrp="1"/>
          </p:cNvSpPr>
          <p:nvPr>
            <p:ph type="body" idx="1"/>
          </p:nvPr>
        </p:nvSpPr>
        <p:spPr>
          <a:xfrm>
            <a:off x="4800600" y="731520"/>
            <a:ext cx="6492300" cy="52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61" name="Google Shape;61;g1b1a85a42385f3e4_51"/>
          <p:cNvSpPr txBox="1">
            <a:spLocks noGrp="1"/>
          </p:cNvSpPr>
          <p:nvPr>
            <p:ph type="body" idx="2"/>
          </p:nvPr>
        </p:nvSpPr>
        <p:spPr>
          <a:xfrm>
            <a:off x="457200" y="2926080"/>
            <a:ext cx="3200400" cy="337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FFFFFF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g1b1a85a42385f3e4_51"/>
          <p:cNvSpPr txBox="1">
            <a:spLocks noGrp="1"/>
          </p:cNvSpPr>
          <p:nvPr>
            <p:ph type="dt" idx="10"/>
          </p:nvPr>
        </p:nvSpPr>
        <p:spPr>
          <a:xfrm>
            <a:off x="465512" y="6459785"/>
            <a:ext cx="2618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3" name="Google Shape;63;g1b1a85a42385f3e4_51"/>
          <p:cNvSpPr txBox="1">
            <a:spLocks noGrp="1"/>
          </p:cNvSpPr>
          <p:nvPr>
            <p:ph type="ftr" idx="11"/>
          </p:nvPr>
        </p:nvSpPr>
        <p:spPr>
          <a:xfrm>
            <a:off x="4800600" y="6459785"/>
            <a:ext cx="4648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4" name="Google Shape;64;g1b1a85a42385f3e4_51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1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lvl="0" indent="0" algn="r">
              <a:spcBef>
                <a:spcPts val="0"/>
              </a:spcBef>
              <a:buNone/>
              <a:defRPr sz="10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0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0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0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0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0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0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0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0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s-PY" sz="1050" b="0" i="0" u="none" strike="noStrike" kern="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‹Nº›</a:t>
            </a:fld>
            <a:endParaRPr kumimoji="0" sz="1050" b="0" i="0" u="none" strike="noStrike" kern="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042065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icture with Caption" type="picTx">
  <p:cSld name="Picture with Caption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1b1a85a42385f3e4_60"/>
          <p:cNvSpPr/>
          <p:nvPr/>
        </p:nvSpPr>
        <p:spPr>
          <a:xfrm>
            <a:off x="0" y="4953000"/>
            <a:ext cx="12188700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7" name="Google Shape;67;g1b1a85a42385f3e4_60"/>
          <p:cNvSpPr/>
          <p:nvPr/>
        </p:nvSpPr>
        <p:spPr>
          <a:xfrm>
            <a:off x="15" y="4915076"/>
            <a:ext cx="12188700" cy="63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8" name="Google Shape;68;g1b1a85a42385f3e4_60"/>
          <p:cNvSpPr txBox="1">
            <a:spLocks noGrp="1"/>
          </p:cNvSpPr>
          <p:nvPr>
            <p:ph type="title"/>
          </p:nvPr>
        </p:nvSpPr>
        <p:spPr>
          <a:xfrm>
            <a:off x="1097280" y="5074920"/>
            <a:ext cx="10113600" cy="82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b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  <a:defRPr sz="3600" b="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g1b1a85a42385f3e4_60"/>
          <p:cNvSpPr>
            <a:spLocks noGrp="1"/>
          </p:cNvSpPr>
          <p:nvPr>
            <p:ph type="pic" idx="2"/>
          </p:nvPr>
        </p:nvSpPr>
        <p:spPr>
          <a:xfrm>
            <a:off x="15" y="0"/>
            <a:ext cx="12192000" cy="4915200"/>
          </a:xfrm>
          <a:prstGeom prst="rect">
            <a:avLst/>
          </a:prstGeom>
          <a:solidFill>
            <a:srgbClr val="D2CDB0"/>
          </a:solidFill>
          <a:ln>
            <a:noFill/>
          </a:ln>
        </p:spPr>
      </p:sp>
      <p:sp>
        <p:nvSpPr>
          <p:cNvPr id="70" name="Google Shape;70;g1b1a85a42385f3e4_60"/>
          <p:cNvSpPr txBox="1">
            <a:spLocks noGrp="1"/>
          </p:cNvSpPr>
          <p:nvPr>
            <p:ph type="body" idx="1"/>
          </p:nvPr>
        </p:nvSpPr>
        <p:spPr>
          <a:xfrm>
            <a:off x="1097280" y="5907024"/>
            <a:ext cx="10113300" cy="59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FFFFFF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1" name="Google Shape;71;g1b1a85a42385f3e4_60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2" name="Google Shape;72;g1b1a85a42385f3e4_60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3" name="Google Shape;73;g1b1a85a42385f3e4_60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1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s-PY" sz="1300" b="0" i="0" u="none" strike="noStrike" kern="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‹Nº›</a:t>
            </a:fld>
            <a:endParaRPr kumimoji="0" sz="1300" b="0" i="0" u="none" strike="noStrike" kern="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570077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1b1a85a42385f3e4_69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g1b1a85a42385f3e4_69"/>
          <p:cNvSpPr txBox="1">
            <a:spLocks noGrp="1"/>
          </p:cNvSpPr>
          <p:nvPr>
            <p:ph type="body" idx="1"/>
          </p:nvPr>
        </p:nvSpPr>
        <p:spPr>
          <a:xfrm>
            <a:off x="1097278" y="1845734"/>
            <a:ext cx="4937700" cy="40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77" name="Google Shape;77;g1b1a85a42385f3e4_69"/>
          <p:cNvSpPr txBox="1">
            <a:spLocks noGrp="1"/>
          </p:cNvSpPr>
          <p:nvPr>
            <p:ph type="body" idx="2"/>
          </p:nvPr>
        </p:nvSpPr>
        <p:spPr>
          <a:xfrm>
            <a:off x="6217920" y="1845735"/>
            <a:ext cx="4937700" cy="40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78" name="Google Shape;78;g1b1a85a42385f3e4_69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9" name="Google Shape;79;g1b1a85a42385f3e4_69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0" name="Google Shape;80;g1b1a85a42385f3e4_69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1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s-PY" sz="1300" b="0" i="0" u="none" strike="noStrike" kern="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‹Nº›</a:t>
            </a:fld>
            <a:endParaRPr kumimoji="0" sz="1300" b="0" i="0" u="none" strike="noStrike" kern="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961164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g1b1a85a42385f3e4_4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700" cy="27369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1pPr>
            <a:lvl2pPr lvl="1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2pPr>
            <a:lvl3pPr lvl="2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3pPr>
            <a:lvl4pPr lvl="3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4pPr>
            <a:lvl5pPr lvl="4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5pPr>
            <a:lvl6pPr lvl="5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6pPr>
            <a:lvl7pPr lvl="6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7pPr>
            <a:lvl8pPr lvl="7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8pPr>
            <a:lvl9pPr lvl="8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9pPr>
          </a:lstStyle>
          <a:p>
            <a:endParaRPr/>
          </a:p>
        </p:txBody>
      </p:sp>
      <p:sp>
        <p:nvSpPr>
          <p:cNvPr id="11" name="Google Shape;11;g1b1a85a42385f3e4_4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700" cy="105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9pPr>
          </a:lstStyle>
          <a:p>
            <a:endParaRPr/>
          </a:p>
        </p:txBody>
      </p:sp>
      <p:sp>
        <p:nvSpPr>
          <p:cNvPr id="12" name="Google Shape;12;g1b1a85a42385f3e4_4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s-PY" sz="1300" b="0" i="0" u="none" strike="noStrike" kern="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‹Nº›</a:t>
            </a:fld>
            <a:endParaRPr kumimoji="0" sz="1300" b="0" i="0" u="none" strike="noStrike" kern="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084807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g1b1a85a42385f3e4_8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700" cy="11223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5" name="Google Shape;15;g1b1a85a42385f3e4_8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s-PY" sz="1300" b="0" i="0" u="none" strike="noStrike" kern="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‹Nº›</a:t>
            </a:fld>
            <a:endParaRPr kumimoji="0" sz="1300" b="0" i="0" u="none" strike="noStrike" kern="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150537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g1b1a85a42385f3e4_1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g1b1a85a42385f3e4_1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g1b1a85a42385f3e4_1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s-PY" sz="1300" b="0" i="0" u="none" strike="noStrike" kern="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‹Nº›</a:t>
            </a:fld>
            <a:endParaRPr kumimoji="0" sz="1300" b="0" i="0" u="none" strike="noStrike" kern="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951626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g1b1a85a42385f3e4_1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g1b1a85a42385f3e4_1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1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3" name="Google Shape;23;g1b1a85a42385f3e4_15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1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4" name="Google Shape;24;g1b1a85a42385f3e4_15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s-PY" sz="1300" b="0" i="0" u="none" strike="noStrike" kern="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‹Nº›</a:t>
            </a:fld>
            <a:endParaRPr kumimoji="0" sz="1300" b="0" i="0" u="none" strike="noStrike" kern="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772749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g1b1a85a42385f3e4_8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700" cy="11223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5" name="Google Shape;15;g1b1a85a42385f3e4_8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s-PY" sz="1300" b="0" i="0" u="none" strike="noStrike" kern="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‹Nº›</a:t>
            </a:fld>
            <a:endParaRPr kumimoji="0" sz="1300" b="0" i="0" u="none" strike="noStrike" kern="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637742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g1b1a85a42385f3e4_20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g1b1a85a42385f3e4_20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s-PY" sz="1300" b="0" i="0" u="none" strike="noStrike" kern="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‹Nº›</a:t>
            </a:fld>
            <a:endParaRPr kumimoji="0" sz="1300" b="0" i="0" u="none" strike="noStrike" kern="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832693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g1b1a85a42385f3e4_23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7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30" name="Google Shape;30;g1b1a85a42385f3e4_23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31" name="Google Shape;31;g1b1a85a42385f3e4_23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s-PY" sz="1300" b="0" i="0" u="none" strike="noStrike" kern="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‹Nº›</a:t>
            </a:fld>
            <a:endParaRPr kumimoji="0" sz="1300" b="0" i="0" u="none" strike="noStrike" kern="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639422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g1b1a85a42385f3e4_27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300" cy="54543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g1b1a85a42385f3e4_27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s-PY" sz="1300" b="0" i="0" u="none" strike="noStrike" kern="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‹Nº›</a:t>
            </a:fld>
            <a:endParaRPr kumimoji="0" sz="1300" b="0" i="0" u="none" strike="noStrike" kern="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747887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g1b1a85a42385f3e4_30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" name="Google Shape;37;g1b1a85a42385f3e4_30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>
            <a:endParaRPr/>
          </a:p>
        </p:txBody>
      </p:sp>
      <p:sp>
        <p:nvSpPr>
          <p:cNvPr id="38" name="Google Shape;38;g1b1a85a42385f3e4_30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700" cy="1646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9" name="Google Shape;39;g1b1a85a42385f3e4_30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5900" cy="49269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457200" lvl="0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g1b1a85a42385f3e4_30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s-PY" sz="1300" b="0" i="0" u="none" strike="noStrike" kern="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‹Nº›</a:t>
            </a:fld>
            <a:endParaRPr kumimoji="0" sz="1300" b="0" i="0" u="none" strike="noStrike" kern="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0467843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g1b1a85a42385f3e4_36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300" cy="806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g1b1a85a42385f3e4_36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s-PY" sz="1300" b="0" i="0" u="none" strike="noStrike" kern="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‹Nº›</a:t>
            </a:fld>
            <a:endParaRPr kumimoji="0" sz="1300" b="0" i="0" u="none" strike="noStrike" kern="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9132865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g1b1a85a42385f3e4_39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700" cy="26181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46" name="Google Shape;46;g1b1a85a42385f3e4_39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700" cy="1734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81000" algn="ctr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 algn="ctr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ctr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ctr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ctr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ctr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ctr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ctr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ctr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g1b1a85a42385f3e4_39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s-PY" sz="1300" b="0" i="0" u="none" strike="noStrike" kern="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‹Nº›</a:t>
            </a:fld>
            <a:endParaRPr kumimoji="0" sz="1300" b="0" i="0" u="none" strike="noStrike" kern="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9870667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g1b1a85a42385f3e4_43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s-PY" sz="1300" b="0" i="0" u="none" strike="noStrike" kern="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‹Nº›</a:t>
            </a:fld>
            <a:endParaRPr kumimoji="0" sz="1300" b="0" i="0" u="none" strike="noStrike" kern="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8036429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b1a85a42385f3e4_45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g1b1a85a42385f3e4_45"/>
          <p:cNvSpPr txBox="1"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53" name="Google Shape;53;g1b1a85a42385f3e4_45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4" name="Google Shape;54;g1b1a85a42385f3e4_45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5" name="Google Shape;55;g1b1a85a42385f3e4_45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1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s-PY" sz="1300" b="0" i="0" u="none" strike="noStrike" kern="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‹Nº›</a:t>
            </a:fld>
            <a:endParaRPr kumimoji="0" sz="1300" b="0" i="0" u="none" strike="noStrike" kern="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599652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nt with Caption" type="objTx">
  <p:cSld name="Content with Caption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1b1a85a42385f3e4_51"/>
          <p:cNvSpPr/>
          <p:nvPr/>
        </p:nvSpPr>
        <p:spPr>
          <a:xfrm>
            <a:off x="16" y="0"/>
            <a:ext cx="40509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8" name="Google Shape;58;g1b1a85a42385f3e4_51"/>
          <p:cNvSpPr/>
          <p:nvPr/>
        </p:nvSpPr>
        <p:spPr>
          <a:xfrm>
            <a:off x="4040071" y="0"/>
            <a:ext cx="639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9" name="Google Shape;59;g1b1a85a42385f3e4_51"/>
          <p:cNvSpPr txBox="1"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  <a:defRPr sz="3600" b="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g1b1a85a42385f3e4_51"/>
          <p:cNvSpPr txBox="1">
            <a:spLocks noGrp="1"/>
          </p:cNvSpPr>
          <p:nvPr>
            <p:ph type="body" idx="1"/>
          </p:nvPr>
        </p:nvSpPr>
        <p:spPr>
          <a:xfrm>
            <a:off x="4800600" y="731520"/>
            <a:ext cx="6492300" cy="52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61" name="Google Shape;61;g1b1a85a42385f3e4_51"/>
          <p:cNvSpPr txBox="1">
            <a:spLocks noGrp="1"/>
          </p:cNvSpPr>
          <p:nvPr>
            <p:ph type="body" idx="2"/>
          </p:nvPr>
        </p:nvSpPr>
        <p:spPr>
          <a:xfrm>
            <a:off x="457200" y="2926080"/>
            <a:ext cx="3200400" cy="337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FFFFFF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g1b1a85a42385f3e4_51"/>
          <p:cNvSpPr txBox="1">
            <a:spLocks noGrp="1"/>
          </p:cNvSpPr>
          <p:nvPr>
            <p:ph type="dt" idx="10"/>
          </p:nvPr>
        </p:nvSpPr>
        <p:spPr>
          <a:xfrm>
            <a:off x="465512" y="6459785"/>
            <a:ext cx="2618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3" name="Google Shape;63;g1b1a85a42385f3e4_51"/>
          <p:cNvSpPr txBox="1">
            <a:spLocks noGrp="1"/>
          </p:cNvSpPr>
          <p:nvPr>
            <p:ph type="ftr" idx="11"/>
          </p:nvPr>
        </p:nvSpPr>
        <p:spPr>
          <a:xfrm>
            <a:off x="4800600" y="6459785"/>
            <a:ext cx="4648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4" name="Google Shape;64;g1b1a85a42385f3e4_51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1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lvl="0" indent="0" algn="r">
              <a:spcBef>
                <a:spcPts val="0"/>
              </a:spcBef>
              <a:buNone/>
              <a:defRPr sz="10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0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0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0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0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0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0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0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0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s-PY" sz="1050" b="0" i="0" u="none" strike="noStrike" kern="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‹Nº›</a:t>
            </a:fld>
            <a:endParaRPr kumimoji="0" sz="1050" b="0" i="0" u="none" strike="noStrike" kern="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8100565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icture with Caption" type="picTx">
  <p:cSld name="Picture with Caption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1b1a85a42385f3e4_60"/>
          <p:cNvSpPr/>
          <p:nvPr/>
        </p:nvSpPr>
        <p:spPr>
          <a:xfrm>
            <a:off x="0" y="4953000"/>
            <a:ext cx="12188700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7" name="Google Shape;67;g1b1a85a42385f3e4_60"/>
          <p:cNvSpPr/>
          <p:nvPr/>
        </p:nvSpPr>
        <p:spPr>
          <a:xfrm>
            <a:off x="15" y="4915076"/>
            <a:ext cx="12188700" cy="63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8" name="Google Shape;68;g1b1a85a42385f3e4_60"/>
          <p:cNvSpPr txBox="1">
            <a:spLocks noGrp="1"/>
          </p:cNvSpPr>
          <p:nvPr>
            <p:ph type="title"/>
          </p:nvPr>
        </p:nvSpPr>
        <p:spPr>
          <a:xfrm>
            <a:off x="1097280" y="5074920"/>
            <a:ext cx="10113600" cy="82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b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  <a:defRPr sz="3600" b="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g1b1a85a42385f3e4_60"/>
          <p:cNvSpPr>
            <a:spLocks noGrp="1"/>
          </p:cNvSpPr>
          <p:nvPr>
            <p:ph type="pic" idx="2"/>
          </p:nvPr>
        </p:nvSpPr>
        <p:spPr>
          <a:xfrm>
            <a:off x="15" y="0"/>
            <a:ext cx="12192000" cy="4915200"/>
          </a:xfrm>
          <a:prstGeom prst="rect">
            <a:avLst/>
          </a:prstGeom>
          <a:solidFill>
            <a:srgbClr val="D2CDB0"/>
          </a:solidFill>
          <a:ln>
            <a:noFill/>
          </a:ln>
        </p:spPr>
      </p:sp>
      <p:sp>
        <p:nvSpPr>
          <p:cNvPr id="70" name="Google Shape;70;g1b1a85a42385f3e4_60"/>
          <p:cNvSpPr txBox="1">
            <a:spLocks noGrp="1"/>
          </p:cNvSpPr>
          <p:nvPr>
            <p:ph type="body" idx="1"/>
          </p:nvPr>
        </p:nvSpPr>
        <p:spPr>
          <a:xfrm>
            <a:off x="1097280" y="5907024"/>
            <a:ext cx="10113300" cy="59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FFFFFF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1" name="Google Shape;71;g1b1a85a42385f3e4_60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2" name="Google Shape;72;g1b1a85a42385f3e4_60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3" name="Google Shape;73;g1b1a85a42385f3e4_60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1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s-PY" sz="1300" b="0" i="0" u="none" strike="noStrike" kern="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‹Nº›</a:t>
            </a:fld>
            <a:endParaRPr kumimoji="0" sz="1300" b="0" i="0" u="none" strike="noStrike" kern="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212685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g1b1a85a42385f3e4_1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g1b1a85a42385f3e4_1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g1b1a85a42385f3e4_1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s-PY" sz="1300" b="0" i="0" u="none" strike="noStrike" kern="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‹Nº›</a:t>
            </a:fld>
            <a:endParaRPr kumimoji="0" sz="1300" b="0" i="0" u="none" strike="noStrike" kern="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8119081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1b1a85a42385f3e4_69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g1b1a85a42385f3e4_69"/>
          <p:cNvSpPr txBox="1">
            <a:spLocks noGrp="1"/>
          </p:cNvSpPr>
          <p:nvPr>
            <p:ph type="body" idx="1"/>
          </p:nvPr>
        </p:nvSpPr>
        <p:spPr>
          <a:xfrm>
            <a:off x="1097278" y="1845734"/>
            <a:ext cx="4937700" cy="40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77" name="Google Shape;77;g1b1a85a42385f3e4_69"/>
          <p:cNvSpPr txBox="1">
            <a:spLocks noGrp="1"/>
          </p:cNvSpPr>
          <p:nvPr>
            <p:ph type="body" idx="2"/>
          </p:nvPr>
        </p:nvSpPr>
        <p:spPr>
          <a:xfrm>
            <a:off x="6217920" y="1845735"/>
            <a:ext cx="4937700" cy="40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78" name="Google Shape;78;g1b1a85a42385f3e4_69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9" name="Google Shape;79;g1b1a85a42385f3e4_69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0" name="Google Shape;80;g1b1a85a42385f3e4_69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1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s-PY" sz="1300" b="0" i="0" u="none" strike="noStrike" kern="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‹Nº›</a:t>
            </a:fld>
            <a:endParaRPr kumimoji="0" sz="1300" b="0" i="0" u="none" strike="noStrike" kern="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198589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g1b1a85a42385f3e4_1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g1b1a85a42385f3e4_1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1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3" name="Google Shape;23;g1b1a85a42385f3e4_15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1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4" name="Google Shape;24;g1b1a85a42385f3e4_15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s-PY" sz="1300" b="0" i="0" u="none" strike="noStrike" kern="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‹Nº›</a:t>
            </a:fld>
            <a:endParaRPr kumimoji="0" sz="1300" b="0" i="0" u="none" strike="noStrike" kern="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669937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g1b1a85a42385f3e4_20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g1b1a85a42385f3e4_20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s-PY" sz="1300" b="0" i="0" u="none" strike="noStrike" kern="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‹Nº›</a:t>
            </a:fld>
            <a:endParaRPr kumimoji="0" sz="1300" b="0" i="0" u="none" strike="noStrike" kern="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312512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g1b1a85a42385f3e4_23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7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30" name="Google Shape;30;g1b1a85a42385f3e4_23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31" name="Google Shape;31;g1b1a85a42385f3e4_23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s-PY" sz="1300" b="0" i="0" u="none" strike="noStrike" kern="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‹Nº›</a:t>
            </a:fld>
            <a:endParaRPr kumimoji="0" sz="1300" b="0" i="0" u="none" strike="noStrike" kern="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732340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g1b1a85a42385f3e4_27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300" cy="54543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g1b1a85a42385f3e4_27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s-PY" sz="1300" b="0" i="0" u="none" strike="noStrike" kern="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‹Nº›</a:t>
            </a:fld>
            <a:endParaRPr kumimoji="0" sz="1300" b="0" i="0" u="none" strike="noStrike" kern="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887411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g1b1a85a42385f3e4_30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" name="Google Shape;37;g1b1a85a42385f3e4_30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>
            <a:endParaRPr/>
          </a:p>
        </p:txBody>
      </p:sp>
      <p:sp>
        <p:nvSpPr>
          <p:cNvPr id="38" name="Google Shape;38;g1b1a85a42385f3e4_30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700" cy="1646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9" name="Google Shape;39;g1b1a85a42385f3e4_30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5900" cy="49269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457200" lvl="0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g1b1a85a42385f3e4_30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s-PY" sz="1300" b="0" i="0" u="none" strike="noStrike" kern="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‹Nº›</a:t>
            </a:fld>
            <a:endParaRPr kumimoji="0" sz="1300" b="0" i="0" u="none" strike="noStrike" kern="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289387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g1b1a85a42385f3e4_36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300" cy="806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g1b1a85a42385f3e4_36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s-PY" sz="1300" b="0" i="0" u="none" strike="noStrike" kern="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‹Nº›</a:t>
            </a:fld>
            <a:endParaRPr kumimoji="0" sz="1300" b="0" i="0" u="none" strike="noStrike" kern="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859021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g1b1a85a42385f3e4_0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g1b1a85a42385f3e4_0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●"/>
              <a:defRPr sz="2400">
                <a:solidFill>
                  <a:schemeClr val="dk2"/>
                </a:solidFill>
              </a:defRPr>
            </a:lvl1pPr>
            <a:lvl2pPr marL="914400" lvl="1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2pPr>
            <a:lvl3pPr marL="1371600" lvl="2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3pPr>
            <a:lvl4pPr marL="1828800" lvl="3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●"/>
              <a:defRPr sz="1900">
                <a:solidFill>
                  <a:schemeClr val="dk2"/>
                </a:solidFill>
              </a:defRPr>
            </a:lvl4pPr>
            <a:lvl5pPr marL="2286000" lvl="4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5pPr>
            <a:lvl6pPr marL="2743200" lvl="5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6pPr>
            <a:lvl7pPr marL="3200400" lvl="6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●"/>
              <a:defRPr sz="1900">
                <a:solidFill>
                  <a:schemeClr val="dk2"/>
                </a:solidFill>
              </a:defRPr>
            </a:lvl7pPr>
            <a:lvl8pPr marL="3657600" lvl="7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8pPr>
            <a:lvl9pPr marL="4114800" lvl="8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g1b1a85a42385f3e4_0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s-PY" sz="1300" b="0" i="0" u="none" strike="noStrike" kern="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‹Nº›</a:t>
            </a:fld>
            <a:endParaRPr kumimoji="0" sz="1300" b="0" i="0" u="none" strike="noStrike" kern="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819531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g1b1a85a42385f3e4_0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g1b1a85a42385f3e4_0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●"/>
              <a:defRPr sz="2400">
                <a:solidFill>
                  <a:schemeClr val="dk2"/>
                </a:solidFill>
              </a:defRPr>
            </a:lvl1pPr>
            <a:lvl2pPr marL="914400" lvl="1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2pPr>
            <a:lvl3pPr marL="1371600" lvl="2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3pPr>
            <a:lvl4pPr marL="1828800" lvl="3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●"/>
              <a:defRPr sz="1900">
                <a:solidFill>
                  <a:schemeClr val="dk2"/>
                </a:solidFill>
              </a:defRPr>
            </a:lvl4pPr>
            <a:lvl5pPr marL="2286000" lvl="4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5pPr>
            <a:lvl6pPr marL="2743200" lvl="5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6pPr>
            <a:lvl7pPr marL="3200400" lvl="6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●"/>
              <a:defRPr sz="1900">
                <a:solidFill>
                  <a:schemeClr val="dk2"/>
                </a:solidFill>
              </a:defRPr>
            </a:lvl7pPr>
            <a:lvl8pPr marL="3657600" lvl="7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8pPr>
            <a:lvl9pPr marL="4114800" lvl="8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g1b1a85a42385f3e4_0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s-PY" sz="1300" b="0" i="0" u="none" strike="noStrike" kern="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‹Nº›</a:t>
            </a:fld>
            <a:endParaRPr kumimoji="0" sz="1300" b="0" i="0" u="none" strike="noStrike" kern="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8441537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  <p:sldLayoutId id="2147483706" r:id="rId14"/>
    <p:sldLayoutId id="2147483707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7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2.jp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7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microsoft.com/office/2007/relationships/diagramDrawing" Target="../diagrams/drawing2.xml"/><Relationship Id="rId3" Type="http://schemas.openxmlformats.org/officeDocument/2006/relationships/image" Target="../media/image2.jpg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7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5" Type="http://schemas.openxmlformats.org/officeDocument/2006/relationships/diagramLayout" Target="../diagrams/layout1.xml"/><Relationship Id="rId10" Type="http://schemas.openxmlformats.org/officeDocument/2006/relationships/diagramLayout" Target="../diagrams/layout2.xml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7.xml"/><Relationship Id="rId5" Type="http://schemas.openxmlformats.org/officeDocument/2006/relationships/hyperlink" Target="https://antioquia.gov.co/images/PDF2/Agricultura/2023/plan-departamental-de-agroecolgia-antioquia-digital.pdf" TargetMode="Externa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309fca20012_0_10"/>
          <p:cNvSpPr txBox="1">
            <a:spLocks noGrp="1"/>
          </p:cNvSpPr>
          <p:nvPr>
            <p:ph type="ctrTitle"/>
          </p:nvPr>
        </p:nvSpPr>
        <p:spPr>
          <a:xfrm>
            <a:off x="2733699" y="490450"/>
            <a:ext cx="7791000" cy="2496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lvl="0" algn="l">
              <a:lnSpc>
                <a:spcPct val="85000"/>
              </a:lnSpc>
              <a:buClr>
                <a:srgbClr val="262626"/>
              </a:buClr>
              <a:buSzPts val="8000"/>
            </a:pPr>
            <a:r>
              <a:rPr lang="es-MX" sz="4800" b="1" dirty="0" smtClean="0">
                <a:solidFill>
                  <a:schemeClr val="lt1"/>
                </a:solidFill>
                <a:latin typeface="Montserrat"/>
                <a:ea typeface="Montserrat"/>
                <a:cs typeface="Montserrat"/>
              </a:rPr>
              <a:t>Escuelas </a:t>
            </a:r>
            <a:r>
              <a:rPr lang="es-MX" sz="4800" b="1" dirty="0">
                <a:solidFill>
                  <a:schemeClr val="lt1"/>
                </a:solidFill>
                <a:latin typeface="Montserrat"/>
                <a:ea typeface="Montserrat"/>
                <a:cs typeface="Montserrat"/>
              </a:rPr>
              <a:t>de Líderes en Soberanía y Seguridad Alimentaria y Nutricional: </a:t>
            </a:r>
            <a:endParaRPr sz="4800" b="1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lvl="0" algn="l">
              <a:lnSpc>
                <a:spcPct val="85000"/>
              </a:lnSpc>
              <a:buClr>
                <a:srgbClr val="262626"/>
              </a:buClr>
              <a:buSzPts val="8000"/>
            </a:pPr>
            <a:r>
              <a:rPr lang="es-MX" sz="3200" b="1" dirty="0" smtClean="0">
                <a:solidFill>
                  <a:schemeClr val="lt1"/>
                </a:solidFill>
                <a:latin typeface="Raleway"/>
                <a:ea typeface="Raleway"/>
                <a:cs typeface="Raleway"/>
              </a:rPr>
              <a:t>espacios </a:t>
            </a:r>
            <a:r>
              <a:rPr lang="es-MX" sz="3200" b="1" dirty="0">
                <a:solidFill>
                  <a:schemeClr val="lt1"/>
                </a:solidFill>
                <a:latin typeface="Raleway"/>
                <a:ea typeface="Raleway"/>
                <a:cs typeface="Raleway"/>
              </a:rPr>
              <a:t>para la incidencia política </a:t>
            </a:r>
            <a:endParaRPr sz="3200" b="1" dirty="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86" name="Google Shape;86;g309fca20012_0_10"/>
          <p:cNvSpPr txBox="1"/>
          <p:nvPr/>
        </p:nvSpPr>
        <p:spPr>
          <a:xfrm>
            <a:off x="6629199" y="3796919"/>
            <a:ext cx="5366066" cy="30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8000"/>
              <a:buFont typeface="Arial"/>
              <a:buNone/>
              <a:tabLst/>
              <a:defRPr/>
            </a:pPr>
            <a:r>
              <a:rPr kumimoji="0" lang="es-PY" sz="2511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aleway"/>
                <a:ea typeface="Raleway"/>
                <a:cs typeface="Raleway"/>
                <a:sym typeface="Raleway"/>
              </a:rPr>
              <a:t>Por: </a:t>
            </a:r>
            <a:r>
              <a:rPr kumimoji="0" lang="es-CO" sz="2511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aleway"/>
                <a:ea typeface="Raleway"/>
                <a:cs typeface="Raleway"/>
                <a:sym typeface="Raleway"/>
              </a:rPr>
              <a:t>Martha Alicia Cadavid Castro</a:t>
            </a:r>
          </a:p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8000"/>
              <a:buFont typeface="Arial"/>
              <a:buNone/>
              <a:tabLst/>
              <a:defRPr/>
            </a:pPr>
            <a:r>
              <a:rPr lang="es-CO" sz="2000" kern="0" noProof="0" dirty="0" smtClean="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Escuela de Nutrición y Dietética</a:t>
            </a:r>
          </a:p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8000"/>
              <a:buFont typeface="Arial"/>
              <a:buNone/>
              <a:tabLst/>
              <a:defRPr/>
            </a:pPr>
            <a:r>
              <a:rPr kumimoji="0" lang="es-CO" sz="2000" i="0" u="none" strike="noStrike" kern="0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aleway"/>
                <a:ea typeface="Raleway"/>
                <a:cs typeface="Raleway"/>
                <a:sym typeface="Raleway"/>
              </a:rPr>
              <a:t>Universidad</a:t>
            </a:r>
            <a:r>
              <a:rPr kumimoji="0" lang="es-CO" sz="2000" i="0" u="none" strike="noStrike" kern="0" cap="none" spc="0" normalizeH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aleway"/>
                <a:ea typeface="Raleway"/>
                <a:cs typeface="Raleway"/>
                <a:sym typeface="Raleway"/>
              </a:rPr>
              <a:t> de Antioquia-Colombia</a:t>
            </a:r>
            <a:endParaRPr kumimoji="0" sz="200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1" i="0" u="none" strike="noStrike" kern="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6264232" y="506763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MX" b="1" dirty="0">
                <a:latin typeface="Arial" panose="020B0604020202020204" pitchFamily="34" charset="0"/>
                <a:ea typeface="Arial" panose="020B0604020202020204" pitchFamily="34" charset="0"/>
              </a:rPr>
              <a:t>Juan Diego </a:t>
            </a:r>
            <a:r>
              <a:rPr lang="es-MX" b="1" dirty="0" err="1">
                <a:latin typeface="Arial" panose="020B0604020202020204" pitchFamily="34" charset="0"/>
                <a:ea typeface="Arial" panose="020B0604020202020204" pitchFamily="34" charset="0"/>
              </a:rPr>
              <a:t>Góez</a:t>
            </a:r>
            <a:r>
              <a:rPr lang="es-MX" b="1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MX" b="1" dirty="0" smtClean="0">
                <a:latin typeface="Arial" panose="020B0604020202020204" pitchFamily="34" charset="0"/>
                <a:ea typeface="Arial" panose="020B0604020202020204" pitchFamily="34" charset="0"/>
              </a:rPr>
              <a:t>Rueda, Cristina </a:t>
            </a:r>
            <a:r>
              <a:rPr lang="es-MX" b="1" dirty="0">
                <a:latin typeface="Arial" panose="020B0604020202020204" pitchFamily="34" charset="0"/>
                <a:ea typeface="Arial" panose="020B0604020202020204" pitchFamily="34" charset="0"/>
              </a:rPr>
              <a:t>Carreño </a:t>
            </a:r>
            <a:r>
              <a:rPr lang="es-MX" b="1" dirty="0" smtClean="0">
                <a:latin typeface="Arial" panose="020B0604020202020204" pitchFamily="34" charset="0"/>
                <a:ea typeface="Arial" panose="020B0604020202020204" pitchFamily="34" charset="0"/>
              </a:rPr>
              <a:t>Aguirre, </a:t>
            </a:r>
            <a:r>
              <a:rPr lang="es-MX" b="1" dirty="0">
                <a:latin typeface="Arial" panose="020B0604020202020204" pitchFamily="34" charset="0"/>
                <a:ea typeface="Arial" panose="020B0604020202020204" pitchFamily="34" charset="0"/>
              </a:rPr>
              <a:t>Lorena Patricia Mancilla </a:t>
            </a:r>
            <a:r>
              <a:rPr lang="es-MX" b="1" dirty="0" smtClean="0">
                <a:latin typeface="Arial" panose="020B0604020202020204" pitchFamily="34" charset="0"/>
                <a:ea typeface="Arial" panose="020B0604020202020204" pitchFamily="34" charset="0"/>
              </a:rPr>
              <a:t>López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154619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96;p15"/>
          <p:cNvSpPr txBox="1">
            <a:spLocks/>
          </p:cNvSpPr>
          <p:nvPr/>
        </p:nvSpPr>
        <p:spPr>
          <a:xfrm>
            <a:off x="310116" y="322938"/>
            <a:ext cx="11616600" cy="49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r>
              <a:rPr kumimoji="0" lang="es-CO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Revisión y actualización de los</a:t>
            </a:r>
            <a:r>
              <a:rPr kumimoji="0" lang="es-CO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 instrumentos de política del sector agropecuario y rural</a:t>
            </a:r>
            <a:r>
              <a:rPr kumimoji="0" lang="es-CO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.</a:t>
            </a:r>
          </a:p>
          <a:p>
            <a:pPr marL="45720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lang="es-CO" sz="1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r>
              <a:rPr kumimoji="0" lang="es-CO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Fortalecimiento a las </a:t>
            </a:r>
            <a:r>
              <a:rPr kumimoji="0" lang="es-CO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organizaciones campesinas</a:t>
            </a:r>
            <a:r>
              <a:rPr kumimoji="0" lang="es-CO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 e impulso a la </a:t>
            </a:r>
            <a:r>
              <a:rPr kumimoji="0" lang="es-CO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asociatividad</a:t>
            </a:r>
            <a:r>
              <a:rPr kumimoji="0" lang="es-CO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 campesina</a:t>
            </a:r>
            <a:r>
              <a:rPr kumimoji="0" lang="es-CO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. Ej. asociaciones productivas, mesas campesinas, organizaciones.</a:t>
            </a:r>
          </a:p>
          <a:p>
            <a:pPr marL="45720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lang="es-CO" sz="1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r>
              <a:rPr kumimoji="0" lang="es-CO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Capacitación, asistencia técnica y acceso a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r>
              <a:rPr kumimoji="0" lang="es-CO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préstamos a familias campesinas,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r>
              <a:rPr kumimoji="0" lang="es-CO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en especial la </a:t>
            </a:r>
            <a:r>
              <a:rPr kumimoji="0" lang="es-CO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674EA7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mujer campesina</a:t>
            </a:r>
          </a:p>
          <a:p>
            <a:pPr marL="45720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kumimoji="0" lang="es-CO" sz="1200" b="1" i="0" u="none" strike="noStrike" kern="0" cap="none" spc="0" normalizeH="0" baseline="0" noProof="0" dirty="0" smtClean="0">
              <a:ln>
                <a:noFill/>
              </a:ln>
              <a:solidFill>
                <a:srgbClr val="674EA7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r>
              <a:rPr kumimoji="0" lang="es-CO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Bancos de semillas comunitarios</a:t>
            </a:r>
            <a:r>
              <a:rPr kumimoji="0" lang="es-CO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lang="es-CO" sz="1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r>
              <a:rPr kumimoji="0" lang="es-CO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Tecnificación de los cultivos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lang="es-CO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pic>
        <p:nvPicPr>
          <p:cNvPr id="7" name="Google Shape;187;g1f3b7ffa117_0_40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99690" y="2458661"/>
            <a:ext cx="4827026" cy="24980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85211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201;g1f3b7ffa117_0_39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62617" y="109182"/>
            <a:ext cx="6021651" cy="224230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205;g1f3b7ffa117_0_399"/>
          <p:cNvSpPr txBox="1">
            <a:spLocks/>
          </p:cNvSpPr>
          <p:nvPr/>
        </p:nvSpPr>
        <p:spPr>
          <a:xfrm>
            <a:off x="247891" y="1703551"/>
            <a:ext cx="11629452" cy="3714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57150" indent="0">
              <a:lnSpc>
                <a:spcPct val="100000"/>
              </a:lnSpc>
              <a:buClr>
                <a:srgbClr val="000000"/>
              </a:buClr>
              <a:buSzPts val="2700"/>
              <a:buNone/>
            </a:pPr>
            <a:r>
              <a:rPr lang="es-CO" kern="0" dirty="0">
                <a:solidFill>
                  <a:srgbClr val="000000"/>
                </a:solidFill>
              </a:rPr>
              <a:t>Activación de las </a:t>
            </a:r>
            <a:r>
              <a:rPr lang="es-CO" b="1" kern="0" dirty="0">
                <a:solidFill>
                  <a:srgbClr val="70AD47"/>
                </a:solidFill>
              </a:rPr>
              <a:t>plazas de mercado</a:t>
            </a:r>
            <a:r>
              <a:rPr lang="es-CO" kern="0" dirty="0">
                <a:solidFill>
                  <a:srgbClr val="000000"/>
                </a:solidFill>
              </a:rPr>
              <a:t>.</a:t>
            </a:r>
          </a:p>
          <a:p>
            <a:pPr marL="57150" indent="0">
              <a:lnSpc>
                <a:spcPct val="100000"/>
              </a:lnSpc>
              <a:buClr>
                <a:srgbClr val="000000"/>
              </a:buClr>
              <a:buSzPts val="2700"/>
              <a:buNone/>
            </a:pPr>
            <a:r>
              <a:rPr lang="es-CO" b="1" kern="0" dirty="0">
                <a:solidFill>
                  <a:srgbClr val="70AD47"/>
                </a:solidFill>
              </a:rPr>
              <a:t>Compras públicas locales. </a:t>
            </a:r>
            <a:r>
              <a:rPr lang="es-CO" kern="0" dirty="0">
                <a:solidFill>
                  <a:srgbClr val="000000"/>
                </a:solidFill>
              </a:rPr>
              <a:t>Acuerdos entre las instituciones y comunidad campesina, en la consolidación de los procesos comerciales.</a:t>
            </a:r>
          </a:p>
          <a:p>
            <a:pPr marL="5715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700"/>
              <a:buNone/>
              <a:tabLst/>
              <a:defRPr/>
            </a:pPr>
            <a:r>
              <a:rPr kumimoji="0" lang="es-CO" sz="27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Generación de </a:t>
            </a:r>
            <a:r>
              <a:rPr kumimoji="0" lang="es-CO" sz="2700" b="1" i="0" u="none" strike="noStrike" kern="0" cap="none" spc="0" normalizeH="0" baseline="0" noProof="0" dirty="0" smtClean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valores agregados</a:t>
            </a:r>
            <a:r>
              <a:rPr kumimoji="0" lang="es-CO" sz="27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 para el acceso a mercados diferentes.</a:t>
            </a:r>
          </a:p>
          <a:p>
            <a:pPr marL="5715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700"/>
              <a:buNone/>
              <a:tabLst/>
              <a:defRPr/>
            </a:pPr>
            <a:r>
              <a:rPr kumimoji="0" lang="es-CO" sz="2700" b="1" i="0" u="none" strike="noStrike" kern="0" cap="none" spc="0" normalizeH="0" baseline="0" noProof="0" dirty="0" smtClean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Mercados campesinos </a:t>
            </a:r>
            <a:r>
              <a:rPr kumimoji="0" lang="es-CO" sz="27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para promover la economía solidaria, la buena nutrición, el comercio y consumo local, la producción agroecológica y para disponer de infraestructura para promoción de cosechas.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lang="es-CO" sz="27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4781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246;g1f3b7ffa117_0_46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57677" y="885521"/>
            <a:ext cx="8375600" cy="390267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247;g1f3b7ffa117_0_468"/>
          <p:cNvSpPr txBox="1"/>
          <p:nvPr/>
        </p:nvSpPr>
        <p:spPr>
          <a:xfrm>
            <a:off x="311756" y="1045715"/>
            <a:ext cx="3130200" cy="3877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s-ES" sz="3000" b="1" kern="0" dirty="0">
                <a:solidFill>
                  <a:srgbClr val="ED7D31"/>
                </a:solidFill>
                <a:latin typeface="Calibri"/>
                <a:ea typeface="Calibri"/>
                <a:cs typeface="Calibri"/>
                <a:sym typeface="Calibri"/>
              </a:rPr>
              <a:t>Planes de Etnodesarrollo</a:t>
            </a:r>
            <a:r>
              <a:rPr lang="es-ES" sz="30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en Comunidades Negras  </a:t>
            </a:r>
            <a:endParaRPr sz="3000" kern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buClr>
                <a:srgbClr val="000000"/>
              </a:buClr>
              <a:buFont typeface="Arial"/>
              <a:buNone/>
              <a:defRPr/>
            </a:pPr>
            <a:endParaRPr sz="3000" kern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s-ES" sz="3000" b="1" kern="0" dirty="0">
                <a:solidFill>
                  <a:srgbClr val="ED7D31"/>
                </a:solidFill>
                <a:latin typeface="Calibri"/>
                <a:ea typeface="Calibri"/>
                <a:cs typeface="Calibri"/>
                <a:sym typeface="Calibri"/>
              </a:rPr>
              <a:t>Planes de Vida</a:t>
            </a:r>
            <a:r>
              <a:rPr lang="es-ES" sz="30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en Comunidades Indígena. </a:t>
            </a:r>
            <a:endParaRPr sz="2000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97446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309fca20012_0_22"/>
          <p:cNvSpPr txBox="1"/>
          <p:nvPr/>
        </p:nvSpPr>
        <p:spPr>
          <a:xfrm>
            <a:off x="586856" y="1754688"/>
            <a:ext cx="11177516" cy="3431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57200">
              <a:buClr>
                <a:schemeClr val="accent1"/>
              </a:buClr>
              <a:buFont typeface="+mj-lt"/>
              <a:buAutoNum type="arabicPeriod"/>
            </a:pPr>
            <a:r>
              <a:rPr lang="es-MX" sz="2600" kern="0" dirty="0" smtClean="0">
                <a:solidFill>
                  <a:srgbClr val="595959"/>
                </a:solidFill>
                <a:latin typeface="Montserrat"/>
                <a:ea typeface="Montserrat"/>
                <a:cs typeface="Montserrat"/>
              </a:rPr>
              <a:t>Desarrollar </a:t>
            </a:r>
            <a:r>
              <a:rPr lang="es-MX" sz="2600" kern="0" dirty="0">
                <a:solidFill>
                  <a:srgbClr val="595959"/>
                </a:solidFill>
                <a:latin typeface="Montserrat"/>
                <a:ea typeface="Montserrat"/>
                <a:cs typeface="Montserrat"/>
              </a:rPr>
              <a:t>capacidades para debatir públicamente sobre temas </a:t>
            </a:r>
            <a:r>
              <a:rPr lang="es-MX" sz="2600" kern="0" dirty="0" smtClean="0">
                <a:solidFill>
                  <a:srgbClr val="595959"/>
                </a:solidFill>
                <a:latin typeface="Montserrat"/>
                <a:ea typeface="Montserrat"/>
                <a:cs typeface="Montserrat"/>
              </a:rPr>
              <a:t>agrarios, alimentarios, ambientales, económicos, sociales, políticos, de salud, entre otros.</a:t>
            </a:r>
          </a:p>
          <a:p>
            <a:pPr marL="457200" lvl="0" indent="-457200">
              <a:buClr>
                <a:schemeClr val="accent1"/>
              </a:buClr>
              <a:buFont typeface="+mj-lt"/>
              <a:buAutoNum type="arabicPeriod"/>
            </a:pPr>
            <a:endParaRPr lang="es-MX" sz="2600" kern="0" dirty="0">
              <a:solidFill>
                <a:srgbClr val="595959"/>
              </a:solidFill>
              <a:latin typeface="Montserrat"/>
              <a:ea typeface="Montserrat"/>
              <a:cs typeface="Montserrat"/>
            </a:endParaRPr>
          </a:p>
          <a:p>
            <a:pPr marL="457200" lvl="0" indent="-457200">
              <a:buClr>
                <a:schemeClr val="accent1"/>
              </a:buClr>
              <a:buFont typeface="+mj-lt"/>
              <a:buAutoNum type="arabicPeriod"/>
            </a:pPr>
            <a:r>
              <a:rPr lang="es-MX" sz="2600" kern="0" dirty="0" smtClean="0">
                <a:solidFill>
                  <a:srgbClr val="595959"/>
                </a:solidFill>
                <a:latin typeface="Montserrat"/>
                <a:ea typeface="Montserrat"/>
                <a:cs typeface="Montserrat"/>
              </a:rPr>
              <a:t>Sentirse sujetos </a:t>
            </a:r>
            <a:r>
              <a:rPr lang="es-MX" sz="2600" kern="0" dirty="0">
                <a:solidFill>
                  <a:srgbClr val="595959"/>
                </a:solidFill>
                <a:latin typeface="Montserrat"/>
                <a:ea typeface="Montserrat"/>
                <a:cs typeface="Montserrat"/>
              </a:rPr>
              <a:t>activos en la formulación de políticas </a:t>
            </a:r>
            <a:r>
              <a:rPr lang="es-MX" sz="2600" kern="0" dirty="0" smtClean="0">
                <a:solidFill>
                  <a:srgbClr val="595959"/>
                </a:solidFill>
                <a:latin typeface="Montserrat"/>
                <a:ea typeface="Montserrat"/>
                <a:cs typeface="Montserrat"/>
              </a:rPr>
              <a:t>públicas.</a:t>
            </a:r>
          </a:p>
          <a:p>
            <a:pPr marL="457200" lvl="0" indent="-457200">
              <a:buClr>
                <a:schemeClr val="accent1"/>
              </a:buClr>
              <a:buFont typeface="+mj-lt"/>
              <a:buAutoNum type="arabicPeriod"/>
            </a:pPr>
            <a:endParaRPr lang="es-MX" sz="2600" kern="0" dirty="0">
              <a:solidFill>
                <a:srgbClr val="595959"/>
              </a:solidFill>
              <a:latin typeface="Montserrat"/>
              <a:ea typeface="Montserrat"/>
              <a:cs typeface="Montserrat"/>
            </a:endParaRPr>
          </a:p>
          <a:p>
            <a:pPr marL="457200" lvl="0" indent="-457200">
              <a:buClr>
                <a:schemeClr val="accent1"/>
              </a:buClr>
              <a:buFont typeface="+mj-lt"/>
              <a:buAutoNum type="arabicPeriod"/>
            </a:pPr>
            <a:r>
              <a:rPr lang="es-MX" sz="2600" kern="0" dirty="0" smtClean="0">
                <a:solidFill>
                  <a:srgbClr val="595959"/>
                </a:solidFill>
                <a:latin typeface="Montserrat"/>
                <a:ea typeface="Montserrat"/>
                <a:cs typeface="Montserrat"/>
              </a:rPr>
              <a:t>Posicionar la agroecología </a:t>
            </a:r>
            <a:r>
              <a:rPr lang="es-CO" sz="2600" kern="0" dirty="0">
                <a:solidFill>
                  <a:srgbClr val="595959"/>
                </a:solidFill>
                <a:latin typeface="Montserrat"/>
                <a:ea typeface="Montserrat"/>
                <a:cs typeface="Montserrat"/>
              </a:rPr>
              <a:t>como vía de actuación y fundamento de muchas de las acciones para </a:t>
            </a:r>
            <a:r>
              <a:rPr lang="es-CO" sz="2600" kern="0" dirty="0" smtClean="0">
                <a:solidFill>
                  <a:srgbClr val="595959"/>
                </a:solidFill>
                <a:latin typeface="Montserrat"/>
                <a:ea typeface="Montserrat"/>
                <a:cs typeface="Montserrat"/>
              </a:rPr>
              <a:t>transformar los sistemas alimentarios.</a:t>
            </a:r>
            <a:endParaRPr kumimoji="0" sz="2600" b="0" i="0" u="none" strike="noStrike" kern="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+mj-lt"/>
              <a:buAutoNum type="arabicPeriod"/>
              <a:tabLst/>
              <a:defRPr/>
            </a:pPr>
            <a:endParaRPr kumimoji="0" sz="2600" b="0" i="0" u="none" strike="noStrike" kern="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+mj-lt"/>
              <a:buAutoNum type="arabicPeriod"/>
              <a:tabLst/>
              <a:defRPr/>
            </a:pPr>
            <a:endParaRPr kumimoji="0" sz="2600" b="0" i="0" u="none" strike="noStrike" kern="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" name="Google Shape;103;p2"/>
          <p:cNvSpPr txBox="1">
            <a:spLocks/>
          </p:cNvSpPr>
          <p:nvPr/>
        </p:nvSpPr>
        <p:spPr>
          <a:xfrm>
            <a:off x="314919" y="191070"/>
            <a:ext cx="10888080" cy="13604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85000"/>
              </a:lnSpc>
              <a:buClr>
                <a:srgbClr val="262626"/>
              </a:buClr>
              <a:buSzPts val="8000"/>
            </a:pPr>
            <a:r>
              <a:rPr lang="es-CO" sz="5400" b="1" kern="0" dirty="0" smtClean="0">
                <a:solidFill>
                  <a:srgbClr val="1155CC"/>
                </a:solidFill>
                <a:latin typeface="Montserrat"/>
                <a:ea typeface="Montserrat"/>
                <a:cs typeface="Montserrat"/>
                <a:sym typeface="Montserrat"/>
              </a:rPr>
              <a:t>Conclusiones </a:t>
            </a:r>
          </a:p>
          <a:p>
            <a:pPr>
              <a:lnSpc>
                <a:spcPct val="85000"/>
              </a:lnSpc>
              <a:buClr>
                <a:srgbClr val="262626"/>
              </a:buClr>
              <a:buSzPts val="8000"/>
            </a:pPr>
            <a:r>
              <a:rPr lang="es-CO" sz="4300" kern="0" dirty="0" smtClean="0">
                <a:solidFill>
                  <a:srgbClr val="1155CC"/>
                </a:solidFill>
                <a:latin typeface="Raleway"/>
                <a:ea typeface="Raleway"/>
                <a:cs typeface="Raleway"/>
              </a:rPr>
              <a:t>Las ELIGE-SSAN son espacio para: </a:t>
            </a:r>
            <a:endParaRPr lang="es-CO" sz="4800" kern="0" dirty="0">
              <a:solidFill>
                <a:srgbClr val="1155CC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  <p:extLst>
      <p:ext uri="{BB962C8B-B14F-4D97-AF65-F5344CB8AC3E}">
        <p14:creationId xmlns:p14="http://schemas.microsoft.com/office/powerpoint/2010/main" val="1566115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Diagrama 14"/>
          <p:cNvGraphicFramePr/>
          <p:nvPr>
            <p:extLst>
              <p:ext uri="{D42A27DB-BD31-4B8C-83A1-F6EECF244321}">
                <p14:modId xmlns:p14="http://schemas.microsoft.com/office/powerpoint/2010/main" val="4199254523"/>
              </p:ext>
            </p:extLst>
          </p:nvPr>
        </p:nvGraphicFramePr>
        <p:xfrm>
          <a:off x="2182126" y="323881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8" name="CuadroTexto 17">
            <a:extLst>
              <a:ext uri="{FF2B5EF4-FFF2-40B4-BE49-F238E27FC236}">
                <a16:creationId xmlns:a16="http://schemas.microsoft.com/office/drawing/2014/main" id="{9F47E859-5680-56E7-F19D-EA62FF2F4097}"/>
              </a:ext>
            </a:extLst>
          </p:cNvPr>
          <p:cNvSpPr txBox="1"/>
          <p:nvPr/>
        </p:nvSpPr>
        <p:spPr>
          <a:xfrm>
            <a:off x="3334603" y="6211669"/>
            <a:ext cx="885739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s-CO" sz="1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González de Molina M, Petersen P, Garrido F, Caporal F. </a:t>
            </a:r>
            <a:r>
              <a:rPr lang="es-CO" sz="1600" dirty="0" smtClean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Introducción </a:t>
            </a:r>
            <a:r>
              <a:rPr lang="es-CO" sz="1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 la agroecología política. CLACSO, Buenos </a:t>
            </a:r>
            <a:r>
              <a:rPr lang="es-CO" sz="1600" dirty="0" smtClean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Aires, 2021</a:t>
            </a:r>
            <a:endParaRPr lang="es-CO" sz="1600" dirty="0">
              <a:solidFill>
                <a:schemeClr val="bg1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8712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309fca20012_0_22"/>
          <p:cNvSpPr txBox="1"/>
          <p:nvPr/>
        </p:nvSpPr>
        <p:spPr>
          <a:xfrm>
            <a:off x="314919" y="1528550"/>
            <a:ext cx="11626872" cy="4086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>
              <a:buClr>
                <a:schemeClr val="accent1"/>
              </a:buClr>
            </a:pPr>
            <a:r>
              <a:rPr lang="es-CO" kern="0" dirty="0">
                <a:solidFill>
                  <a:srgbClr val="595959"/>
                </a:solidFill>
                <a:latin typeface="Montserrat"/>
                <a:ea typeface="Montserrat"/>
                <a:cs typeface="Montserrat"/>
              </a:rPr>
              <a:t>Vicerrectorías de Extensión e </a:t>
            </a:r>
            <a:r>
              <a:rPr lang="es-CO" kern="0" dirty="0" smtClean="0">
                <a:solidFill>
                  <a:srgbClr val="595959"/>
                </a:solidFill>
                <a:latin typeface="Montserrat"/>
                <a:ea typeface="Montserrat"/>
                <a:cs typeface="Montserrat"/>
              </a:rPr>
              <a:t>Investigación, Dirección </a:t>
            </a:r>
            <a:r>
              <a:rPr lang="es-CO" kern="0" dirty="0">
                <a:solidFill>
                  <a:srgbClr val="595959"/>
                </a:solidFill>
                <a:latin typeface="Montserrat"/>
                <a:ea typeface="Montserrat"/>
                <a:cs typeface="Montserrat"/>
              </a:rPr>
              <a:t>de Regionalización, </a:t>
            </a:r>
            <a:r>
              <a:rPr lang="es-CO" kern="0" dirty="0" smtClean="0">
                <a:solidFill>
                  <a:srgbClr val="595959"/>
                </a:solidFill>
                <a:latin typeface="Montserrat"/>
                <a:ea typeface="Montserrat"/>
                <a:cs typeface="Montserrat"/>
              </a:rPr>
              <a:t>Unidad </a:t>
            </a:r>
            <a:r>
              <a:rPr lang="es-CO" kern="0" dirty="0">
                <a:solidFill>
                  <a:srgbClr val="595959"/>
                </a:solidFill>
                <a:latin typeface="Montserrat"/>
                <a:ea typeface="Montserrat"/>
                <a:cs typeface="Montserrat"/>
              </a:rPr>
              <a:t>de Paz, </a:t>
            </a:r>
            <a:r>
              <a:rPr lang="es-CO" kern="0" dirty="0" smtClean="0">
                <a:solidFill>
                  <a:srgbClr val="595959"/>
                </a:solidFill>
                <a:latin typeface="Montserrat"/>
                <a:ea typeface="Montserrat"/>
                <a:cs typeface="Montserrat"/>
              </a:rPr>
              <a:t>Escuela </a:t>
            </a:r>
            <a:r>
              <a:rPr lang="es-CO" kern="0" dirty="0">
                <a:solidFill>
                  <a:srgbClr val="595959"/>
                </a:solidFill>
                <a:latin typeface="Montserrat"/>
                <a:ea typeface="Montserrat"/>
                <a:cs typeface="Montserrat"/>
              </a:rPr>
              <a:t>de Nutrición y Dietética, </a:t>
            </a:r>
            <a:r>
              <a:rPr lang="es-CO" kern="0" dirty="0" smtClean="0">
                <a:solidFill>
                  <a:srgbClr val="595959"/>
                </a:solidFill>
                <a:latin typeface="Montserrat"/>
                <a:ea typeface="Montserrat"/>
                <a:cs typeface="Montserrat"/>
              </a:rPr>
              <a:t>facultades </a:t>
            </a:r>
            <a:r>
              <a:rPr lang="es-CO" kern="0" dirty="0">
                <a:solidFill>
                  <a:srgbClr val="595959"/>
                </a:solidFill>
                <a:latin typeface="Montserrat"/>
                <a:ea typeface="Montserrat"/>
                <a:cs typeface="Montserrat"/>
              </a:rPr>
              <a:t>de Enfermería, Ingeniería, Ciencias Económicas, Ciencias Sociales y Salud </a:t>
            </a:r>
            <a:r>
              <a:rPr lang="es-CO" kern="0" dirty="0" smtClean="0">
                <a:solidFill>
                  <a:srgbClr val="595959"/>
                </a:solidFill>
                <a:latin typeface="Montserrat"/>
                <a:ea typeface="Montserrat"/>
                <a:cs typeface="Montserrat"/>
              </a:rPr>
              <a:t>Pública de </a:t>
            </a:r>
            <a:r>
              <a:rPr lang="es-CO" kern="0" dirty="0">
                <a:solidFill>
                  <a:srgbClr val="595959"/>
                </a:solidFill>
                <a:latin typeface="Montserrat"/>
                <a:ea typeface="Montserrat"/>
                <a:cs typeface="Montserrat"/>
              </a:rPr>
              <a:t>la </a:t>
            </a:r>
            <a:r>
              <a:rPr lang="es-CO" b="1" kern="0" dirty="0">
                <a:solidFill>
                  <a:srgbClr val="595959"/>
                </a:solidFill>
                <a:latin typeface="Montserrat"/>
                <a:ea typeface="Montserrat"/>
                <a:cs typeface="Montserrat"/>
              </a:rPr>
              <a:t>Universidad de Antioquia</a:t>
            </a:r>
            <a:r>
              <a:rPr lang="es-CO" kern="0" dirty="0" smtClean="0">
                <a:solidFill>
                  <a:srgbClr val="595959"/>
                </a:solidFill>
                <a:latin typeface="Montserrat"/>
                <a:ea typeface="Montserrat"/>
                <a:cs typeface="Montserrat"/>
              </a:rPr>
              <a:t>. </a:t>
            </a:r>
          </a:p>
          <a:p>
            <a:pPr lvl="0" algn="ctr">
              <a:buClr>
                <a:schemeClr val="accent1"/>
              </a:buClr>
            </a:pPr>
            <a:endParaRPr lang="es-CO" kern="0" dirty="0" smtClean="0">
              <a:solidFill>
                <a:srgbClr val="595959"/>
              </a:solidFill>
              <a:latin typeface="Montserrat"/>
              <a:ea typeface="Montserrat"/>
              <a:cs typeface="Montserrat"/>
            </a:endParaRPr>
          </a:p>
          <a:p>
            <a:pPr lvl="0" algn="ctr">
              <a:buClr>
                <a:schemeClr val="accent1"/>
              </a:buClr>
            </a:pPr>
            <a:r>
              <a:rPr lang="es-CO" b="1" kern="0" dirty="0" smtClean="0">
                <a:solidFill>
                  <a:srgbClr val="595959"/>
                </a:solidFill>
                <a:latin typeface="Montserrat"/>
                <a:ea typeface="Montserrat"/>
                <a:cs typeface="Montserrat"/>
              </a:rPr>
              <a:t>Universidad </a:t>
            </a:r>
            <a:r>
              <a:rPr lang="es-CO" b="1" kern="0" dirty="0">
                <a:solidFill>
                  <a:srgbClr val="595959"/>
                </a:solidFill>
                <a:latin typeface="Montserrat"/>
                <a:ea typeface="Montserrat"/>
                <a:cs typeface="Montserrat"/>
              </a:rPr>
              <a:t>Nacional de Colombia</a:t>
            </a:r>
            <a:r>
              <a:rPr lang="es-CO" kern="0" dirty="0">
                <a:solidFill>
                  <a:srgbClr val="595959"/>
                </a:solidFill>
                <a:latin typeface="Montserrat"/>
                <a:ea typeface="Montserrat"/>
                <a:cs typeface="Montserrat"/>
              </a:rPr>
              <a:t>, </a:t>
            </a:r>
            <a:r>
              <a:rPr lang="es-CO" kern="0" dirty="0" smtClean="0">
                <a:solidFill>
                  <a:srgbClr val="595959"/>
                </a:solidFill>
                <a:latin typeface="Montserrat"/>
                <a:ea typeface="Montserrat"/>
                <a:cs typeface="Montserrat"/>
              </a:rPr>
              <a:t>especialmente </a:t>
            </a:r>
            <a:r>
              <a:rPr lang="es-CO" kern="0" dirty="0">
                <a:solidFill>
                  <a:srgbClr val="595959"/>
                </a:solidFill>
                <a:latin typeface="Montserrat"/>
                <a:ea typeface="Montserrat"/>
                <a:cs typeface="Montserrat"/>
              </a:rPr>
              <a:t>a </a:t>
            </a:r>
            <a:r>
              <a:rPr lang="es-CO" kern="0" dirty="0" smtClean="0">
                <a:solidFill>
                  <a:srgbClr val="595959"/>
                </a:solidFill>
                <a:latin typeface="Montserrat"/>
                <a:ea typeface="Montserrat"/>
                <a:cs typeface="Montserrat"/>
              </a:rPr>
              <a:t>Sara </a:t>
            </a:r>
            <a:r>
              <a:rPr lang="es-CO" kern="0" dirty="0">
                <a:solidFill>
                  <a:srgbClr val="595959"/>
                </a:solidFill>
                <a:latin typeface="Montserrat"/>
                <a:ea typeface="Montserrat"/>
                <a:cs typeface="Montserrat"/>
              </a:rPr>
              <a:t>Eloísa Del Castillo Matamoros </a:t>
            </a:r>
            <a:r>
              <a:rPr lang="es-CO" kern="0" dirty="0" smtClean="0">
                <a:solidFill>
                  <a:srgbClr val="595959"/>
                </a:solidFill>
                <a:latin typeface="Montserrat"/>
                <a:ea typeface="Montserrat"/>
                <a:cs typeface="Montserrat"/>
              </a:rPr>
              <a:t>e Iván </a:t>
            </a:r>
            <a:r>
              <a:rPr lang="es-CO" kern="0" dirty="0">
                <a:solidFill>
                  <a:srgbClr val="595959"/>
                </a:solidFill>
                <a:latin typeface="Montserrat"/>
                <a:ea typeface="Montserrat"/>
                <a:cs typeface="Montserrat"/>
              </a:rPr>
              <a:t>Ramírez </a:t>
            </a:r>
            <a:r>
              <a:rPr lang="es-CO" kern="0" dirty="0" err="1">
                <a:solidFill>
                  <a:srgbClr val="595959"/>
                </a:solidFill>
                <a:latin typeface="Montserrat"/>
                <a:ea typeface="Montserrat"/>
                <a:cs typeface="Montserrat"/>
              </a:rPr>
              <a:t>Noy</a:t>
            </a:r>
            <a:r>
              <a:rPr lang="es-CO" kern="0" dirty="0">
                <a:solidFill>
                  <a:srgbClr val="595959"/>
                </a:solidFill>
                <a:latin typeface="Montserrat"/>
                <a:ea typeface="Montserrat"/>
                <a:cs typeface="Montserrat"/>
              </a:rPr>
              <a:t>. </a:t>
            </a:r>
            <a:endParaRPr lang="es-CO" kern="0" dirty="0" smtClean="0">
              <a:solidFill>
                <a:srgbClr val="595959"/>
              </a:solidFill>
              <a:latin typeface="Montserrat"/>
              <a:ea typeface="Montserrat"/>
              <a:cs typeface="Montserrat"/>
            </a:endParaRPr>
          </a:p>
          <a:p>
            <a:pPr lvl="0" algn="ctr">
              <a:buClr>
                <a:schemeClr val="accent1"/>
              </a:buClr>
            </a:pPr>
            <a:endParaRPr lang="es-CO" kern="0" dirty="0">
              <a:solidFill>
                <a:srgbClr val="595959"/>
              </a:solidFill>
              <a:latin typeface="Montserrat"/>
              <a:ea typeface="Montserrat"/>
              <a:cs typeface="Montserrat"/>
            </a:endParaRPr>
          </a:p>
          <a:p>
            <a:pPr lvl="0" algn="ctr">
              <a:buClr>
                <a:schemeClr val="accent1"/>
              </a:buClr>
            </a:pPr>
            <a:r>
              <a:rPr lang="es-CO" b="1" i="1" kern="0" dirty="0" err="1" smtClean="0">
                <a:solidFill>
                  <a:srgbClr val="595959"/>
                </a:solidFill>
                <a:latin typeface="Montserrat"/>
                <a:ea typeface="Montserrat"/>
                <a:cs typeface="Montserrat"/>
              </a:rPr>
              <a:t>Institute</a:t>
            </a:r>
            <a:r>
              <a:rPr lang="es-CO" b="1" i="1" kern="0" dirty="0" smtClean="0">
                <a:solidFill>
                  <a:srgbClr val="595959"/>
                </a:solidFill>
                <a:latin typeface="Montserrat"/>
                <a:ea typeface="Montserrat"/>
                <a:cs typeface="Montserrat"/>
              </a:rPr>
              <a:t> </a:t>
            </a:r>
            <a:r>
              <a:rPr lang="es-CO" b="1" i="1" kern="0" dirty="0" err="1">
                <a:solidFill>
                  <a:srgbClr val="595959"/>
                </a:solidFill>
                <a:latin typeface="Montserrat"/>
                <a:ea typeface="Montserrat"/>
                <a:cs typeface="Montserrat"/>
              </a:rPr>
              <a:t>Development</a:t>
            </a:r>
            <a:r>
              <a:rPr lang="es-CO" b="1" i="1" kern="0" dirty="0">
                <a:solidFill>
                  <a:srgbClr val="595959"/>
                </a:solidFill>
                <a:latin typeface="Montserrat"/>
                <a:ea typeface="Montserrat"/>
                <a:cs typeface="Montserrat"/>
              </a:rPr>
              <a:t> </a:t>
            </a:r>
            <a:r>
              <a:rPr lang="es-CO" b="1" i="1" kern="0" dirty="0" err="1">
                <a:solidFill>
                  <a:srgbClr val="595959"/>
                </a:solidFill>
                <a:latin typeface="Montserrat"/>
                <a:ea typeface="Montserrat"/>
                <a:cs typeface="Montserrat"/>
              </a:rPr>
              <a:t>Studies</a:t>
            </a:r>
            <a:r>
              <a:rPr lang="es-CO" b="1" i="1" kern="0" dirty="0">
                <a:solidFill>
                  <a:srgbClr val="595959"/>
                </a:solidFill>
                <a:latin typeface="Montserrat"/>
                <a:ea typeface="Montserrat"/>
                <a:cs typeface="Montserrat"/>
              </a:rPr>
              <a:t> </a:t>
            </a:r>
            <a:r>
              <a:rPr lang="es-CO" b="1" kern="0" dirty="0">
                <a:solidFill>
                  <a:srgbClr val="595959"/>
                </a:solidFill>
                <a:latin typeface="Montserrat"/>
                <a:ea typeface="Montserrat"/>
                <a:cs typeface="Montserrat"/>
              </a:rPr>
              <a:t>de Inglaterra. </a:t>
            </a:r>
            <a:endParaRPr lang="es-CO" b="1" kern="0" dirty="0" smtClean="0">
              <a:solidFill>
                <a:srgbClr val="595959"/>
              </a:solidFill>
              <a:latin typeface="Montserrat"/>
              <a:ea typeface="Montserrat"/>
              <a:cs typeface="Montserrat"/>
            </a:endParaRPr>
          </a:p>
          <a:p>
            <a:pPr lvl="0" algn="ctr">
              <a:buClr>
                <a:schemeClr val="accent1"/>
              </a:buClr>
            </a:pPr>
            <a:endParaRPr lang="es-CO" kern="0" dirty="0">
              <a:solidFill>
                <a:srgbClr val="595959"/>
              </a:solidFill>
              <a:latin typeface="Montserrat"/>
              <a:ea typeface="Montserrat"/>
              <a:cs typeface="Montserrat"/>
            </a:endParaRPr>
          </a:p>
          <a:p>
            <a:pPr lvl="0" algn="ctr">
              <a:buClr>
                <a:schemeClr val="accent1"/>
              </a:buClr>
            </a:pPr>
            <a:r>
              <a:rPr lang="es-CO" kern="0" dirty="0" smtClean="0">
                <a:solidFill>
                  <a:srgbClr val="595959"/>
                </a:solidFill>
                <a:latin typeface="Montserrat"/>
                <a:ea typeface="Montserrat"/>
                <a:cs typeface="Montserrat"/>
              </a:rPr>
              <a:t>Organizaciones </a:t>
            </a:r>
            <a:r>
              <a:rPr lang="es-CO" kern="0" dirty="0">
                <a:solidFill>
                  <a:srgbClr val="595959"/>
                </a:solidFill>
                <a:latin typeface="Montserrat"/>
                <a:ea typeface="Montserrat"/>
                <a:cs typeface="Montserrat"/>
              </a:rPr>
              <a:t>aliadas en los territorios:  </a:t>
            </a:r>
            <a:r>
              <a:rPr lang="es-CO" b="1" kern="0" dirty="0">
                <a:solidFill>
                  <a:srgbClr val="595959"/>
                </a:solidFill>
                <a:latin typeface="Montserrat"/>
                <a:ea typeface="Montserrat"/>
                <a:cs typeface="Montserrat"/>
              </a:rPr>
              <a:t>Colectivo de Mujeres Ruta M, Corporación Huerta Escuela Esther Vásquez, Colectivo Sembrando Amor Picacho con Futuro, Red de Organizaciones Sociales y Comunitarias de Bello Oriente, </a:t>
            </a:r>
            <a:r>
              <a:rPr lang="es-CO" b="1" kern="0" dirty="0" err="1">
                <a:solidFill>
                  <a:srgbClr val="595959"/>
                </a:solidFill>
                <a:latin typeface="Montserrat"/>
                <a:ea typeface="Montserrat"/>
                <a:cs typeface="Montserrat"/>
              </a:rPr>
              <a:t>Asovida</a:t>
            </a:r>
            <a:r>
              <a:rPr lang="es-CO" b="1" kern="0" dirty="0">
                <a:solidFill>
                  <a:srgbClr val="595959"/>
                </a:solidFill>
                <a:latin typeface="Montserrat"/>
                <a:ea typeface="Montserrat"/>
                <a:cs typeface="Montserrat"/>
              </a:rPr>
              <a:t>, </a:t>
            </a:r>
            <a:r>
              <a:rPr lang="es-CO" b="1" kern="0" dirty="0" err="1">
                <a:solidFill>
                  <a:srgbClr val="595959"/>
                </a:solidFill>
                <a:latin typeface="Montserrat"/>
                <a:ea typeface="Montserrat"/>
                <a:cs typeface="Montserrat"/>
              </a:rPr>
              <a:t>Tejipaz</a:t>
            </a:r>
            <a:r>
              <a:rPr lang="es-CO" b="1" kern="0" dirty="0">
                <a:solidFill>
                  <a:srgbClr val="595959"/>
                </a:solidFill>
                <a:latin typeface="Montserrat"/>
                <a:ea typeface="Montserrat"/>
                <a:cs typeface="Montserrat"/>
              </a:rPr>
              <a:t>, la Institución Educativa Rural Técnico San José del municipio de Marinilla, Institución Educativa Rural La </a:t>
            </a:r>
            <a:r>
              <a:rPr lang="es-CO" b="1" kern="0" dirty="0" smtClean="0">
                <a:solidFill>
                  <a:srgbClr val="595959"/>
                </a:solidFill>
                <a:latin typeface="Montserrat"/>
                <a:ea typeface="Montserrat"/>
                <a:cs typeface="Montserrat"/>
              </a:rPr>
              <a:t>Magdalena (San </a:t>
            </a:r>
            <a:r>
              <a:rPr lang="es-CO" b="1" kern="0" dirty="0">
                <a:solidFill>
                  <a:srgbClr val="595959"/>
                </a:solidFill>
                <a:latin typeface="Montserrat"/>
                <a:ea typeface="Montserrat"/>
                <a:cs typeface="Montserrat"/>
              </a:rPr>
              <a:t>Vicente de </a:t>
            </a:r>
            <a:r>
              <a:rPr lang="es-CO" b="1" kern="0" dirty="0" smtClean="0">
                <a:solidFill>
                  <a:srgbClr val="595959"/>
                </a:solidFill>
                <a:latin typeface="Montserrat"/>
                <a:ea typeface="Montserrat"/>
                <a:cs typeface="Montserrat"/>
              </a:rPr>
              <a:t>Ferrer), Asociación </a:t>
            </a:r>
            <a:r>
              <a:rPr lang="es-CO" b="1" kern="0" dirty="0">
                <a:solidFill>
                  <a:srgbClr val="595959"/>
                </a:solidFill>
                <a:latin typeface="Montserrat"/>
                <a:ea typeface="Montserrat"/>
                <a:cs typeface="Montserrat"/>
              </a:rPr>
              <a:t>de Mujeres Campesinas Buscando Futuro —AMCABF—, la Granja Feliz, </a:t>
            </a:r>
            <a:r>
              <a:rPr lang="es-CO" b="1" kern="0" dirty="0" smtClean="0">
                <a:solidFill>
                  <a:srgbClr val="595959"/>
                </a:solidFill>
                <a:latin typeface="Montserrat"/>
                <a:ea typeface="Montserrat"/>
                <a:cs typeface="Montserrat"/>
              </a:rPr>
              <a:t>Fundación </a:t>
            </a:r>
            <a:r>
              <a:rPr lang="es-CO" b="1" kern="0" dirty="0" err="1" smtClean="0">
                <a:solidFill>
                  <a:srgbClr val="595959"/>
                </a:solidFill>
                <a:latin typeface="Montserrat"/>
                <a:ea typeface="Montserrat"/>
                <a:cs typeface="Montserrat"/>
              </a:rPr>
              <a:t>Salvaterra</a:t>
            </a:r>
            <a:endParaRPr lang="es-CO" b="1" kern="0" dirty="0" smtClean="0">
              <a:solidFill>
                <a:srgbClr val="595959"/>
              </a:solidFill>
              <a:latin typeface="Montserrat"/>
              <a:ea typeface="Montserrat"/>
              <a:cs typeface="Montserrat"/>
            </a:endParaRPr>
          </a:p>
          <a:p>
            <a:pPr lvl="0" algn="ctr">
              <a:buClr>
                <a:schemeClr val="accent1"/>
              </a:buClr>
            </a:pPr>
            <a:endParaRPr lang="es-CO" b="1" kern="0" dirty="0" smtClean="0">
              <a:solidFill>
                <a:srgbClr val="595959"/>
              </a:solidFill>
              <a:latin typeface="Montserrat"/>
              <a:ea typeface="Montserrat"/>
              <a:cs typeface="Montserrat"/>
            </a:endParaRPr>
          </a:p>
          <a:p>
            <a:pPr lvl="0" algn="ctr">
              <a:buClr>
                <a:schemeClr val="accent1"/>
              </a:buClr>
            </a:pPr>
            <a:r>
              <a:rPr lang="es-CO" b="1" kern="0" dirty="0" smtClean="0">
                <a:solidFill>
                  <a:srgbClr val="595959"/>
                </a:solidFill>
                <a:latin typeface="Montserrat"/>
                <a:ea typeface="Montserrat"/>
                <a:cs typeface="Montserrat"/>
              </a:rPr>
              <a:t>Gerencia </a:t>
            </a:r>
            <a:r>
              <a:rPr lang="es-CO" b="1" kern="0" dirty="0">
                <a:solidFill>
                  <a:srgbClr val="595959"/>
                </a:solidFill>
                <a:latin typeface="Montserrat"/>
                <a:ea typeface="Montserrat"/>
                <a:cs typeface="Montserrat"/>
              </a:rPr>
              <a:t>MANÁ de la Gobernación de Antioquia.</a:t>
            </a:r>
            <a:endParaRPr lang="es-MX" b="1" kern="0" dirty="0" smtClean="0">
              <a:solidFill>
                <a:srgbClr val="595959"/>
              </a:solidFill>
              <a:latin typeface="Montserrat"/>
              <a:ea typeface="Montserrat"/>
              <a:cs typeface="Montserrat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+mj-lt"/>
              <a:buAutoNum type="arabicPeriod"/>
              <a:tabLst/>
              <a:defRPr/>
            </a:pPr>
            <a:endParaRPr kumimoji="0" b="0" i="0" u="none" strike="noStrike" kern="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+mj-lt"/>
              <a:buAutoNum type="arabicPeriod"/>
              <a:tabLst/>
              <a:defRPr/>
            </a:pPr>
            <a:endParaRPr kumimoji="0" b="0" i="0" u="none" strike="noStrike" kern="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" name="Google Shape;103;p2"/>
          <p:cNvSpPr txBox="1">
            <a:spLocks/>
          </p:cNvSpPr>
          <p:nvPr/>
        </p:nvSpPr>
        <p:spPr>
          <a:xfrm>
            <a:off x="314919" y="191070"/>
            <a:ext cx="10888080" cy="1078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85000"/>
              </a:lnSpc>
              <a:buClr>
                <a:srgbClr val="262626"/>
              </a:buClr>
              <a:buSzPts val="8000"/>
            </a:pPr>
            <a:r>
              <a:rPr lang="es-CO" sz="5400" b="1" kern="0" dirty="0" smtClean="0">
                <a:solidFill>
                  <a:srgbClr val="1155CC"/>
                </a:solidFill>
                <a:latin typeface="Montserrat"/>
                <a:ea typeface="Raleway"/>
                <a:cs typeface="Raleway"/>
                <a:sym typeface="Montserrat"/>
              </a:rPr>
              <a:t>Agradecimientos </a:t>
            </a:r>
            <a:endParaRPr lang="es-CO" sz="4800" kern="0" dirty="0">
              <a:solidFill>
                <a:srgbClr val="1155CC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  <p:extLst>
      <p:ext uri="{BB962C8B-B14F-4D97-AF65-F5344CB8AC3E}">
        <p14:creationId xmlns:p14="http://schemas.microsoft.com/office/powerpoint/2010/main" val="1381309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3;p2"/>
          <p:cNvSpPr txBox="1">
            <a:spLocks/>
          </p:cNvSpPr>
          <p:nvPr/>
        </p:nvSpPr>
        <p:spPr>
          <a:xfrm>
            <a:off x="724800" y="91439"/>
            <a:ext cx="10888080" cy="15359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85000"/>
              </a:lnSpc>
              <a:buClr>
                <a:srgbClr val="262626"/>
              </a:buClr>
              <a:buSzPts val="8000"/>
            </a:pPr>
            <a:r>
              <a:rPr lang="es-CO" sz="6000" b="1" kern="0" dirty="0" smtClean="0">
                <a:solidFill>
                  <a:srgbClr val="1155CC"/>
                </a:solidFill>
                <a:latin typeface="Montserrat"/>
                <a:ea typeface="Montserrat"/>
                <a:cs typeface="Montserrat"/>
                <a:sym typeface="Montserrat"/>
              </a:rPr>
              <a:t>ELIGE-SSAN</a:t>
            </a:r>
          </a:p>
          <a:p>
            <a:pPr>
              <a:lnSpc>
                <a:spcPct val="85000"/>
              </a:lnSpc>
              <a:buClr>
                <a:srgbClr val="262626"/>
              </a:buClr>
              <a:buSzPts val="8000"/>
            </a:pPr>
            <a:r>
              <a:rPr lang="es-CO" sz="2400" kern="0" dirty="0" smtClean="0">
                <a:solidFill>
                  <a:srgbClr val="1155CC"/>
                </a:solidFill>
                <a:latin typeface="Raleway"/>
                <a:ea typeface="Raleway"/>
                <a:cs typeface="Raleway"/>
              </a:rPr>
              <a:t>Escuelas de Líderes en Soberanía y Seguridad Alimentaria y Nutricional</a:t>
            </a:r>
            <a:endParaRPr lang="es-CO" sz="2800" kern="0" dirty="0">
              <a:solidFill>
                <a:srgbClr val="1155CC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" name="Google Shape;108;g309fca20012_0_22"/>
          <p:cNvSpPr txBox="1"/>
          <p:nvPr/>
        </p:nvSpPr>
        <p:spPr>
          <a:xfrm>
            <a:off x="831272" y="1781361"/>
            <a:ext cx="10781608" cy="1327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s-MX" sz="2800" dirty="0" smtClean="0">
                <a:solidFill>
                  <a:schemeClr val="dk2"/>
                </a:solidFill>
                <a:latin typeface="Montserrat"/>
                <a:ea typeface="Montserrat"/>
                <a:cs typeface="Montserrat"/>
              </a:rPr>
              <a:t>Son espacios </a:t>
            </a:r>
            <a:r>
              <a:rPr lang="es-MX" sz="2800" dirty="0">
                <a:solidFill>
                  <a:schemeClr val="dk2"/>
                </a:solidFill>
                <a:latin typeface="Montserrat"/>
                <a:ea typeface="Montserrat"/>
                <a:cs typeface="Montserrat"/>
              </a:rPr>
              <a:t>de investigación-acción-participación </a:t>
            </a:r>
            <a:r>
              <a:rPr lang="es-MX" sz="2800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</a:rPr>
              <a:t>co</a:t>
            </a:r>
            <a:r>
              <a:rPr lang="es-MX" sz="2800" dirty="0">
                <a:solidFill>
                  <a:schemeClr val="dk2"/>
                </a:solidFill>
                <a:latin typeface="Montserrat"/>
                <a:ea typeface="Montserrat"/>
                <a:cs typeface="Montserrat"/>
              </a:rPr>
              <a:t>-construidos por actores académicos, comunitarios y políticos bajo un enfoque pedagógico constructivista y de diálogo de </a:t>
            </a:r>
            <a:r>
              <a:rPr lang="es-MX" sz="2800" dirty="0" smtClean="0">
                <a:solidFill>
                  <a:schemeClr val="dk2"/>
                </a:solidFill>
                <a:latin typeface="Montserrat"/>
                <a:ea typeface="Montserrat"/>
                <a:cs typeface="Montserrat"/>
              </a:rPr>
              <a:t>saberes.</a:t>
            </a:r>
          </a:p>
          <a:p>
            <a:pPr lvl="0"/>
            <a:endParaRPr lang="es-MX" sz="2800" dirty="0" smtClean="0">
              <a:solidFill>
                <a:schemeClr val="dk2"/>
              </a:solidFill>
              <a:latin typeface="Montserrat"/>
              <a:ea typeface="Montserrat"/>
              <a:cs typeface="Montserrat"/>
            </a:endParaRPr>
          </a:p>
          <a:p>
            <a:pPr lvl="0"/>
            <a:endParaRPr lang="es-MX" sz="2800" dirty="0">
              <a:solidFill>
                <a:schemeClr val="dk2"/>
              </a:solidFill>
              <a:latin typeface="Montserrat"/>
              <a:ea typeface="Montserrat"/>
              <a:cs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163694" y="3863128"/>
            <a:ext cx="544324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CO" sz="1400" dirty="0">
                <a:solidFill>
                  <a:schemeClr val="dk2"/>
                </a:solidFill>
                <a:latin typeface="Montserrat"/>
                <a:ea typeface="Montserrat"/>
                <a:cs typeface="Montserrat"/>
              </a:rPr>
              <a:t>Basada en la metodología propuesta </a:t>
            </a:r>
            <a:r>
              <a:rPr lang="es-CO" sz="1400" dirty="0" smtClean="0">
                <a:solidFill>
                  <a:schemeClr val="dk2"/>
                </a:solidFill>
                <a:latin typeface="Montserrat"/>
                <a:ea typeface="Montserrat"/>
                <a:cs typeface="Montserrat"/>
              </a:rPr>
              <a:t>por </a:t>
            </a:r>
            <a:r>
              <a:rPr lang="es-CO" sz="1400" dirty="0">
                <a:solidFill>
                  <a:schemeClr val="dk2"/>
                </a:solidFill>
                <a:latin typeface="Montserrat"/>
                <a:ea typeface="Montserrat"/>
                <a:cs typeface="Montserrat"/>
              </a:rPr>
              <a:t>el observatorio de soberanía y seguridad alimentaria de la Universidad Nacional de </a:t>
            </a:r>
            <a:r>
              <a:rPr lang="es-CO" sz="1400" dirty="0" smtClean="0">
                <a:solidFill>
                  <a:schemeClr val="dk2"/>
                </a:solidFill>
                <a:latin typeface="Montserrat"/>
                <a:ea typeface="Montserrat"/>
                <a:cs typeface="Montserrat"/>
              </a:rPr>
              <a:t>Colombia.</a:t>
            </a:r>
            <a:endParaRPr lang="es-CO" sz="1400" dirty="0">
              <a:solidFill>
                <a:schemeClr val="dk2"/>
              </a:solidFill>
              <a:latin typeface="Montserrat"/>
              <a:ea typeface="Montserrat"/>
              <a:cs typeface="Montserrat"/>
            </a:endParaRPr>
          </a:p>
          <a:p>
            <a:pPr lvl="0"/>
            <a:endParaRPr lang="es-CO" sz="1400" dirty="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lvl="0"/>
            <a:r>
              <a:rPr lang="es-CO" sz="1400" dirty="0" smtClean="0">
                <a:solidFill>
                  <a:schemeClr val="dk2"/>
                </a:solidFill>
                <a:latin typeface="Montserrat"/>
                <a:ea typeface="Montserrat"/>
                <a:cs typeface="Montserrat"/>
              </a:rPr>
              <a:t>En Antioquia, dinamizadas </a:t>
            </a:r>
            <a:r>
              <a:rPr lang="es-CO" sz="1400" dirty="0">
                <a:solidFill>
                  <a:schemeClr val="dk2"/>
                </a:solidFill>
                <a:latin typeface="Montserrat"/>
                <a:ea typeface="Montserrat"/>
                <a:cs typeface="Montserrat"/>
              </a:rPr>
              <a:t>por miembros de la Unidad de Análisis de Políticas Alimentarias y Nutricionales, adscrita al Programa de Extensión de la Escuela de Nutrición y </a:t>
            </a:r>
            <a:r>
              <a:rPr lang="es-CO" sz="1400" dirty="0" smtClean="0">
                <a:solidFill>
                  <a:schemeClr val="dk2"/>
                </a:solidFill>
                <a:latin typeface="Montserrat"/>
                <a:ea typeface="Montserrat"/>
                <a:cs typeface="Montserrat"/>
              </a:rPr>
              <a:t>Dietética de la </a:t>
            </a:r>
            <a:r>
              <a:rPr lang="es-CO" sz="1400" dirty="0" err="1" smtClean="0">
                <a:solidFill>
                  <a:schemeClr val="dk2"/>
                </a:solidFill>
                <a:latin typeface="Montserrat"/>
                <a:ea typeface="Montserrat"/>
                <a:cs typeface="Montserrat"/>
              </a:rPr>
              <a:t>UdeA</a:t>
            </a:r>
            <a:r>
              <a:rPr lang="es-CO" sz="1400" dirty="0" smtClean="0">
                <a:solidFill>
                  <a:schemeClr val="dk2"/>
                </a:solidFill>
                <a:latin typeface="Montserrat"/>
                <a:ea typeface="Montserrat"/>
                <a:cs typeface="Montserrat"/>
              </a:rPr>
              <a:t>.</a:t>
            </a:r>
            <a:endParaRPr lang="es-CO" sz="1400" dirty="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endParaRPr lang="es-CO" sz="1400" dirty="0"/>
          </a:p>
        </p:txBody>
      </p:sp>
      <p:grpSp>
        <p:nvGrpSpPr>
          <p:cNvPr id="6" name="Grupo 5"/>
          <p:cNvGrpSpPr/>
          <p:nvPr/>
        </p:nvGrpSpPr>
        <p:grpSpPr>
          <a:xfrm>
            <a:off x="6471633" y="3499378"/>
            <a:ext cx="4838897" cy="2579742"/>
            <a:chOff x="6512576" y="3017520"/>
            <a:chExt cx="4838897" cy="2579742"/>
          </a:xfrm>
        </p:grpSpPr>
        <p:pic>
          <p:nvPicPr>
            <p:cNvPr id="7" name="Imagen 6" descr="Un grupo de personas posando para una foto&#10;&#10;Descripción generada automáticamente">
              <a:extLst>
                <a:ext uri="{FF2B5EF4-FFF2-40B4-BE49-F238E27FC236}">
                  <a16:creationId xmlns:a16="http://schemas.microsoft.com/office/drawing/2014/main" id="{F5CF179A-3123-9262-2043-A26A3BAF7EC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78" t="13753" r="17097"/>
            <a:stretch/>
          </p:blipFill>
          <p:spPr>
            <a:xfrm>
              <a:off x="6783185" y="3017520"/>
              <a:ext cx="4297680" cy="2179632"/>
            </a:xfrm>
            <a:prstGeom prst="rect">
              <a:avLst/>
            </a:prstGeom>
          </p:spPr>
        </p:pic>
        <p:sp>
          <p:nvSpPr>
            <p:cNvPr id="8" name="CuadroTexto 7">
              <a:extLst>
                <a:ext uri="{FF2B5EF4-FFF2-40B4-BE49-F238E27FC236}">
                  <a16:creationId xmlns:a16="http://schemas.microsoft.com/office/drawing/2014/main" id="{C78B6222-82D6-8B4A-3CD7-F22E6E4FB5E1}"/>
                </a:ext>
              </a:extLst>
            </p:cNvPr>
            <p:cNvSpPr txBox="1"/>
            <p:nvPr/>
          </p:nvSpPr>
          <p:spPr>
            <a:xfrm>
              <a:off x="6512576" y="5197152"/>
              <a:ext cx="483889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1000" dirty="0">
                  <a:solidFill>
                    <a:schemeClr val="dk2"/>
                  </a:solidFill>
                  <a:latin typeface="Montserrat"/>
                  <a:ea typeface="Montserrat"/>
                  <a:cs typeface="Montserrat"/>
                </a:rPr>
                <a:t>Unidad de Análisis de Políticas Alimentarias y </a:t>
              </a:r>
              <a:r>
                <a:rPr lang="es-CO" sz="1000" dirty="0" smtClean="0">
                  <a:solidFill>
                    <a:schemeClr val="dk2"/>
                  </a:solidFill>
                  <a:latin typeface="Montserrat"/>
                  <a:ea typeface="Montserrat"/>
                  <a:cs typeface="Montserrat"/>
                </a:rPr>
                <a:t>Nutricionales</a:t>
              </a:r>
            </a:p>
            <a:p>
              <a:pPr algn="ctr"/>
              <a:r>
                <a:rPr lang="es-CO" sz="1000" dirty="0" smtClean="0">
                  <a:solidFill>
                    <a:schemeClr val="dk2"/>
                  </a:solidFill>
                  <a:latin typeface="Montserrat"/>
                  <a:ea typeface="Montserrat"/>
                  <a:cs typeface="Montserrat"/>
                </a:rPr>
                <a:t>Universidad de Antioquia (</a:t>
              </a:r>
              <a:r>
                <a:rPr lang="es-CO" sz="1000" dirty="0" err="1" smtClean="0">
                  <a:solidFill>
                    <a:schemeClr val="dk2"/>
                  </a:solidFill>
                  <a:latin typeface="Montserrat"/>
                  <a:ea typeface="Montserrat"/>
                  <a:cs typeface="Montserrat"/>
                </a:rPr>
                <a:t>UdeA</a:t>
              </a:r>
              <a:r>
                <a:rPr lang="es-CO" sz="1000" dirty="0" smtClean="0">
                  <a:solidFill>
                    <a:schemeClr val="dk2"/>
                  </a:solidFill>
                  <a:latin typeface="Montserrat"/>
                  <a:ea typeface="Montserrat"/>
                  <a:cs typeface="Montserrat"/>
                </a:rPr>
                <a:t>). Febrero </a:t>
              </a:r>
              <a:r>
                <a:rPr lang="es-CO" sz="1000" dirty="0">
                  <a:solidFill>
                    <a:schemeClr val="dk2"/>
                  </a:solidFill>
                  <a:latin typeface="Montserrat"/>
                  <a:ea typeface="Montserrat"/>
                  <a:cs typeface="Montserrat"/>
                </a:rPr>
                <a:t>2024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59806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4"/>
          <a:srcRect t="22292" b="19682"/>
          <a:stretch/>
        </p:blipFill>
        <p:spPr>
          <a:xfrm>
            <a:off x="150214" y="955219"/>
            <a:ext cx="11927088" cy="4081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798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03;p2"/>
          <p:cNvSpPr txBox="1">
            <a:spLocks/>
          </p:cNvSpPr>
          <p:nvPr/>
        </p:nvSpPr>
        <p:spPr>
          <a:xfrm>
            <a:off x="314919" y="481102"/>
            <a:ext cx="10888080" cy="10704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85000"/>
              </a:lnSpc>
              <a:buClr>
                <a:srgbClr val="262626"/>
              </a:buClr>
              <a:buSzPts val="8000"/>
            </a:pPr>
            <a:r>
              <a:rPr lang="es-CO" sz="5400" b="1" kern="0" dirty="0" smtClean="0">
                <a:solidFill>
                  <a:srgbClr val="1155CC"/>
                </a:solidFill>
                <a:latin typeface="Montserrat"/>
                <a:ea typeface="Montserrat"/>
                <a:cs typeface="Montserrat"/>
                <a:sym typeface="Montserrat"/>
              </a:rPr>
              <a:t>Metodología </a:t>
            </a:r>
          </a:p>
          <a:p>
            <a:pPr>
              <a:lnSpc>
                <a:spcPct val="85000"/>
              </a:lnSpc>
              <a:buClr>
                <a:srgbClr val="262626"/>
              </a:buClr>
              <a:buSzPts val="8000"/>
            </a:pPr>
            <a:r>
              <a:rPr lang="es-CO" sz="2000" kern="0" dirty="0" smtClean="0">
                <a:solidFill>
                  <a:srgbClr val="1155CC"/>
                </a:solidFill>
                <a:latin typeface="Raleway"/>
                <a:ea typeface="Raleway"/>
                <a:cs typeface="Raleway"/>
              </a:rPr>
              <a:t>ELIGE-SSAN</a:t>
            </a:r>
            <a:endParaRPr lang="es-CO" sz="2400" kern="0" dirty="0">
              <a:solidFill>
                <a:srgbClr val="1155CC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1878396621"/>
              </p:ext>
            </p:extLst>
          </p:nvPr>
        </p:nvGraphicFramePr>
        <p:xfrm>
          <a:off x="1960661" y="579523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550967402"/>
              </p:ext>
            </p:extLst>
          </p:nvPr>
        </p:nvGraphicFramePr>
        <p:xfrm>
          <a:off x="7468708" y="221796"/>
          <a:ext cx="4723292" cy="32310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1912847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4"/>
          <a:srcRect t="34323" r="81006" b="33879"/>
          <a:stretch/>
        </p:blipFill>
        <p:spPr>
          <a:xfrm>
            <a:off x="655180" y="201779"/>
            <a:ext cx="2864533" cy="2828024"/>
          </a:xfrm>
          <a:prstGeom prst="rect">
            <a:avLst/>
          </a:prstGeom>
        </p:spPr>
      </p:pic>
      <p:sp>
        <p:nvSpPr>
          <p:cNvPr id="5" name="Google Shape;108;g309fca20012_0_22"/>
          <p:cNvSpPr txBox="1"/>
          <p:nvPr/>
        </p:nvSpPr>
        <p:spPr>
          <a:xfrm>
            <a:off x="3630304" y="308023"/>
            <a:ext cx="8120418" cy="20393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CO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Trayectoria de planeación comunitaria con prioridad en los temas</a:t>
            </a:r>
            <a:r>
              <a:rPr kumimoji="0" lang="es-CO" sz="2200" b="0" i="0" u="none" strike="noStrike" kern="0" cap="none" spc="0" normalizeH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 alimentarios y de salud.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lang="es-CO" sz="2200" kern="0" dirty="0">
              <a:solidFill>
                <a:srgbClr val="595959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lvl="0">
              <a:buClr>
                <a:srgbClr val="000000"/>
              </a:buClr>
            </a:pPr>
            <a:r>
              <a:rPr lang="es-MX" sz="2200" kern="0" dirty="0" smtClean="0">
                <a:solidFill>
                  <a:srgbClr val="595959"/>
                </a:solidFill>
                <a:latin typeface="Montserrat"/>
                <a:ea typeface="Montserrat"/>
                <a:cs typeface="Montserrat"/>
              </a:rPr>
              <a:t>Puesta en marcha </a:t>
            </a:r>
            <a:r>
              <a:rPr lang="es-MX" sz="2200" kern="0" dirty="0">
                <a:solidFill>
                  <a:srgbClr val="595959"/>
                </a:solidFill>
                <a:latin typeface="Montserrat"/>
                <a:ea typeface="Montserrat"/>
                <a:cs typeface="Montserrat"/>
              </a:rPr>
              <a:t>estrategias de afrontamiento del hambre durante la emergencia generada por la COVID </a:t>
            </a:r>
            <a:r>
              <a:rPr lang="es-MX" sz="2200" kern="0" dirty="0" smtClean="0">
                <a:solidFill>
                  <a:srgbClr val="595959"/>
                </a:solidFill>
                <a:latin typeface="Montserrat"/>
                <a:ea typeface="Montserrat"/>
                <a:cs typeface="Montserrat"/>
              </a:rPr>
              <a:t>19.</a:t>
            </a:r>
            <a:endParaRPr sz="2200" kern="0" dirty="0">
              <a:solidFill>
                <a:srgbClr val="595959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200" b="0" i="0" u="none" strike="noStrike" kern="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4"/>
          <a:srcRect l="19795" t="33496" r="60295" b="33080"/>
          <a:stretch/>
        </p:blipFill>
        <p:spPr>
          <a:xfrm>
            <a:off x="3330054" y="3029803"/>
            <a:ext cx="2782906" cy="2755155"/>
          </a:xfrm>
          <a:prstGeom prst="rect">
            <a:avLst/>
          </a:prstGeom>
        </p:spPr>
      </p:pic>
      <p:sp>
        <p:nvSpPr>
          <p:cNvPr id="7" name="Google Shape;108;g309fca20012_0_22"/>
          <p:cNvSpPr txBox="1"/>
          <p:nvPr/>
        </p:nvSpPr>
        <p:spPr>
          <a:xfrm>
            <a:off x="5943511" y="4169228"/>
            <a:ext cx="5936776" cy="8833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CO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Planeación prospectiva</a:t>
            </a:r>
            <a:endParaRPr kumimoji="0" lang="es-CO" sz="2200" b="0" i="0" u="none" strike="noStrike" kern="0" cap="none" spc="0" normalizeH="0" noProof="0" dirty="0" smtClean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Montserrat"/>
              <a:ea typeface="Montserrat"/>
              <a:cs typeface="Montserrat"/>
              <a:sym typeface="Montserrat"/>
            </a:endParaRPr>
          </a:p>
          <a:p>
            <a:pPr lvl="0">
              <a:buClr>
                <a:srgbClr val="000000"/>
              </a:buClr>
            </a:pPr>
            <a:r>
              <a:rPr lang="es-MX" sz="2200" kern="0" dirty="0" smtClean="0">
                <a:solidFill>
                  <a:srgbClr val="595959"/>
                </a:solidFill>
                <a:latin typeface="Montserrat"/>
                <a:ea typeface="Montserrat"/>
                <a:cs typeface="Montserrat"/>
              </a:rPr>
              <a:t>Aportes </a:t>
            </a:r>
            <a:r>
              <a:rPr lang="es-MX" sz="2200" kern="0" dirty="0">
                <a:solidFill>
                  <a:srgbClr val="595959"/>
                </a:solidFill>
                <a:latin typeface="Montserrat"/>
                <a:ea typeface="Montserrat"/>
                <a:cs typeface="Montserrat"/>
              </a:rPr>
              <a:t>en el diseño del </a:t>
            </a:r>
            <a:r>
              <a:rPr lang="es-MX" sz="2200" kern="0" dirty="0" smtClean="0">
                <a:solidFill>
                  <a:srgbClr val="595959"/>
                </a:solidFill>
                <a:latin typeface="Montserrat"/>
                <a:ea typeface="Montserrat"/>
                <a:cs typeface="Montserrat"/>
              </a:rPr>
              <a:t>Plan </a:t>
            </a:r>
            <a:r>
              <a:rPr lang="es-MX" sz="2200" kern="0" dirty="0">
                <a:solidFill>
                  <a:srgbClr val="595959"/>
                </a:solidFill>
                <a:latin typeface="Montserrat"/>
                <a:ea typeface="Montserrat"/>
                <a:cs typeface="Montserrat"/>
              </a:rPr>
              <a:t>Departamental de Agroecología</a:t>
            </a:r>
            <a:endParaRPr sz="2200" kern="0" dirty="0">
              <a:solidFill>
                <a:srgbClr val="59595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2519438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6B880D6C-5F67-9E98-9758-87517856F0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3176" y="-259308"/>
            <a:ext cx="5864472" cy="6342753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0BE0048-9014-EF2A-C2E5-577DFA38AB43}"/>
              </a:ext>
            </a:extLst>
          </p:cNvPr>
          <p:cNvSpPr txBox="1"/>
          <p:nvPr/>
        </p:nvSpPr>
        <p:spPr>
          <a:xfrm>
            <a:off x="3293176" y="6301809"/>
            <a:ext cx="586447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sz="1400" dirty="0">
                <a:hlinkClick r:id="rId5"/>
              </a:rPr>
              <a:t>https://</a:t>
            </a:r>
            <a:r>
              <a:rPr lang="es-CO" sz="1400" dirty="0" smtClean="0">
                <a:hlinkClick r:id="rId5"/>
              </a:rPr>
              <a:t>antioquia.gov.co/images/PDF2/Agricultura/2023/plan-departamental-de-agroecolgia-antioquia-digital.pdf</a:t>
            </a:r>
            <a:r>
              <a:rPr lang="es-CO" sz="1400" dirty="0" smtClean="0"/>
              <a:t> </a:t>
            </a:r>
            <a:endParaRPr lang="es-CO" sz="1400" dirty="0"/>
          </a:p>
        </p:txBody>
      </p:sp>
    </p:spTree>
    <p:extLst>
      <p:ext uri="{BB962C8B-B14F-4D97-AF65-F5344CB8AC3E}">
        <p14:creationId xmlns:p14="http://schemas.microsoft.com/office/powerpoint/2010/main" val="4020026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4"/>
          <a:srcRect l="40506" t="37429" r="40156" b="31140"/>
          <a:stretch/>
        </p:blipFill>
        <p:spPr>
          <a:xfrm>
            <a:off x="395785" y="532262"/>
            <a:ext cx="2306472" cy="2210937"/>
          </a:xfrm>
          <a:prstGeom prst="rect">
            <a:avLst/>
          </a:prstGeom>
        </p:spPr>
      </p:pic>
      <p:sp>
        <p:nvSpPr>
          <p:cNvPr id="3" name="Google Shape;108;g309fca20012_0_22"/>
          <p:cNvSpPr txBox="1"/>
          <p:nvPr/>
        </p:nvSpPr>
        <p:spPr>
          <a:xfrm>
            <a:off x="2702257" y="618034"/>
            <a:ext cx="8120418" cy="20393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buClr>
                <a:srgbClr val="000000"/>
              </a:buClr>
            </a:pPr>
            <a:r>
              <a:rPr lang="es-MX" sz="2200" kern="0" dirty="0" smtClean="0">
                <a:solidFill>
                  <a:srgbClr val="595959"/>
                </a:solidFill>
                <a:latin typeface="Montserrat"/>
                <a:ea typeface="Montserrat"/>
                <a:cs typeface="Montserrat"/>
              </a:rPr>
              <a:t>Proyectos </a:t>
            </a:r>
            <a:r>
              <a:rPr lang="es-MX" sz="2200" kern="0" dirty="0">
                <a:solidFill>
                  <a:srgbClr val="595959"/>
                </a:solidFill>
                <a:latin typeface="Montserrat"/>
                <a:ea typeface="Montserrat"/>
                <a:cs typeface="Montserrat"/>
              </a:rPr>
              <a:t>de transformación de alimentos emprendidos por los y las estudiantes como trabajo de grado en </a:t>
            </a:r>
            <a:r>
              <a:rPr lang="es-MX" sz="2200" kern="0" dirty="0" smtClean="0">
                <a:solidFill>
                  <a:srgbClr val="595959"/>
                </a:solidFill>
                <a:latin typeface="Montserrat"/>
                <a:ea typeface="Montserrat"/>
                <a:cs typeface="Montserrat"/>
              </a:rPr>
              <a:t>agroindustria</a:t>
            </a:r>
            <a:r>
              <a:rPr lang="es-CO" sz="2200" kern="0" dirty="0" smtClean="0">
                <a:solidFill>
                  <a:srgbClr val="595959"/>
                </a:solidFill>
                <a:latin typeface="Montserrat"/>
                <a:ea typeface="Montserrat"/>
                <a:cs typeface="Montserrat"/>
              </a:rPr>
              <a:t>, con miradas desde la agroecología.</a:t>
            </a:r>
            <a:endParaRPr sz="2200" kern="0" dirty="0">
              <a:solidFill>
                <a:srgbClr val="595959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200" b="0" i="0" u="none" strike="noStrike" kern="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4"/>
          <a:srcRect l="60874" t="33824" r="19787" b="34633"/>
          <a:stretch/>
        </p:blipFill>
        <p:spPr>
          <a:xfrm>
            <a:off x="1828800" y="3148748"/>
            <a:ext cx="2306472" cy="2218706"/>
          </a:xfrm>
          <a:prstGeom prst="rect">
            <a:avLst/>
          </a:prstGeom>
        </p:spPr>
      </p:pic>
      <p:sp>
        <p:nvSpPr>
          <p:cNvPr id="6" name="Google Shape;108;g309fca20012_0_22"/>
          <p:cNvSpPr txBox="1"/>
          <p:nvPr/>
        </p:nvSpPr>
        <p:spPr>
          <a:xfrm>
            <a:off x="4071582" y="3819384"/>
            <a:ext cx="8120418" cy="20393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buClr>
                <a:srgbClr val="000000"/>
              </a:buClr>
            </a:pPr>
            <a:r>
              <a:rPr lang="es-CO" sz="2200" kern="0" dirty="0" smtClean="0">
                <a:solidFill>
                  <a:srgbClr val="595959"/>
                </a:solidFill>
                <a:latin typeface="Montserrat"/>
                <a:ea typeface="Montserrat"/>
                <a:cs typeface="Montserrat"/>
              </a:rPr>
              <a:t>Fortalecimiento de las redes de apoyo comunitario, la producción de alimentos para el autoconsumo y la cocina tradicional.</a:t>
            </a:r>
            <a:endParaRPr sz="2200" kern="0" dirty="0">
              <a:solidFill>
                <a:srgbClr val="595959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200" b="0" i="0" u="none" strike="noStrike" kern="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Montserra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682584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4"/>
          <a:srcRect l="81700" t="35681" r="-8" b="32886"/>
          <a:stretch/>
        </p:blipFill>
        <p:spPr>
          <a:xfrm>
            <a:off x="409432" y="0"/>
            <a:ext cx="2183643" cy="2210937"/>
          </a:xfrm>
          <a:prstGeom prst="rect">
            <a:avLst/>
          </a:prstGeom>
        </p:spPr>
      </p:pic>
      <p:sp>
        <p:nvSpPr>
          <p:cNvPr id="3" name="Google Shape;108;g309fca20012_0_22"/>
          <p:cNvSpPr txBox="1"/>
          <p:nvPr/>
        </p:nvSpPr>
        <p:spPr>
          <a:xfrm>
            <a:off x="2968298" y="1352989"/>
            <a:ext cx="2627284" cy="17158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Clr>
                <a:srgbClr val="000000"/>
              </a:buClr>
            </a:pPr>
            <a:r>
              <a:rPr lang="es-MX" sz="2400" kern="0" dirty="0" smtClean="0">
                <a:solidFill>
                  <a:srgbClr val="595959"/>
                </a:solidFill>
                <a:latin typeface="Montserrat"/>
                <a:ea typeface="Montserrat"/>
                <a:cs typeface="Montserrat"/>
              </a:rPr>
              <a:t>Fomentar </a:t>
            </a:r>
            <a:r>
              <a:rPr lang="es-MX" sz="2400" kern="0" dirty="0">
                <a:solidFill>
                  <a:srgbClr val="595959"/>
                </a:solidFill>
                <a:latin typeface="Montserrat"/>
                <a:ea typeface="Montserrat"/>
                <a:cs typeface="Montserrat"/>
              </a:rPr>
              <a:t>la incorporación en los planes de </a:t>
            </a:r>
            <a:r>
              <a:rPr lang="es-MX" sz="2400" b="1" kern="0" dirty="0">
                <a:solidFill>
                  <a:schemeClr val="accent1">
                    <a:lumMod val="75000"/>
                  </a:schemeClr>
                </a:solidFill>
                <a:latin typeface="Montserrat"/>
                <a:ea typeface="Montserrat"/>
                <a:cs typeface="Montserrat"/>
              </a:rPr>
              <a:t>desarrollo </a:t>
            </a:r>
            <a:r>
              <a:rPr lang="es-MX" sz="2400" b="1" kern="0" dirty="0" smtClean="0">
                <a:solidFill>
                  <a:schemeClr val="accent1">
                    <a:lumMod val="75000"/>
                  </a:schemeClr>
                </a:solidFill>
                <a:latin typeface="Montserrat"/>
                <a:ea typeface="Montserrat"/>
                <a:cs typeface="Montserrat"/>
              </a:rPr>
              <a:t>municipales </a:t>
            </a:r>
            <a:r>
              <a:rPr lang="es-MX" sz="2400" kern="0" dirty="0" smtClean="0">
                <a:solidFill>
                  <a:srgbClr val="595959"/>
                </a:solidFill>
                <a:latin typeface="Montserrat"/>
                <a:ea typeface="Montserrat"/>
                <a:cs typeface="Montserrat"/>
              </a:rPr>
              <a:t>2024-2027</a:t>
            </a:r>
            <a:r>
              <a:rPr lang="es-MX" sz="2400" kern="0" dirty="0">
                <a:solidFill>
                  <a:srgbClr val="595959"/>
                </a:solidFill>
                <a:latin typeface="Montserrat"/>
                <a:ea typeface="Montserrat"/>
                <a:cs typeface="Montserrat"/>
              </a:rPr>
              <a:t>, </a:t>
            </a:r>
            <a:r>
              <a:rPr lang="es-MX" sz="2400" kern="0" dirty="0" smtClean="0">
                <a:solidFill>
                  <a:srgbClr val="595959"/>
                </a:solidFill>
                <a:latin typeface="Montserrat"/>
                <a:ea typeface="Montserrat"/>
                <a:cs typeface="Montserrat"/>
              </a:rPr>
              <a:t>estrategias </a:t>
            </a:r>
            <a:r>
              <a:rPr lang="es-MX" sz="2400" kern="0" dirty="0">
                <a:solidFill>
                  <a:srgbClr val="595959"/>
                </a:solidFill>
                <a:latin typeface="Montserrat"/>
                <a:ea typeface="Montserrat"/>
                <a:cs typeface="Montserrat"/>
              </a:rPr>
              <a:t>para garantizar la </a:t>
            </a:r>
            <a:r>
              <a:rPr lang="es-MX" sz="2400" kern="0" dirty="0" smtClean="0">
                <a:solidFill>
                  <a:srgbClr val="595959"/>
                </a:solidFill>
                <a:latin typeface="Montserrat"/>
                <a:ea typeface="Montserrat"/>
                <a:cs typeface="Montserrat"/>
              </a:rPr>
              <a:t>SSAN y </a:t>
            </a:r>
            <a:r>
              <a:rPr lang="es-MX" sz="2400" kern="0" dirty="0">
                <a:solidFill>
                  <a:srgbClr val="595959"/>
                </a:solidFill>
                <a:latin typeface="Montserrat"/>
                <a:ea typeface="Montserrat"/>
                <a:cs typeface="Montserrat"/>
              </a:rPr>
              <a:t>el derecho humano a la alimentación adecuada</a:t>
            </a:r>
            <a:endParaRPr sz="2400" kern="0" dirty="0">
              <a:solidFill>
                <a:srgbClr val="59595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B9A286DD-9478-6798-1700-D4F1BB19D1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19415" y="218364"/>
            <a:ext cx="4435521" cy="5715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299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85;g1f3b7ffa117_0_408"/>
          <p:cNvSpPr txBox="1">
            <a:spLocks/>
          </p:cNvSpPr>
          <p:nvPr/>
        </p:nvSpPr>
        <p:spPr>
          <a:xfrm>
            <a:off x="350041" y="441186"/>
            <a:ext cx="10998300" cy="53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7620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tabLst/>
              <a:defRPr/>
            </a:pPr>
            <a:r>
              <a:rPr kumimoji="0" lang="es-CO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Promoción de la </a:t>
            </a:r>
            <a:r>
              <a:rPr kumimoji="0" lang="es-CO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producción para autoconsumo</a:t>
            </a:r>
            <a:r>
              <a:rPr kumimoji="0" lang="es-CO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 y el </a:t>
            </a:r>
            <a:r>
              <a:rPr kumimoji="0" lang="es-CO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comercio local</a:t>
            </a:r>
            <a:r>
              <a:rPr kumimoji="0" lang="es-CO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 con componentes productivos, pedagógicos y culturales.</a:t>
            </a:r>
          </a:p>
          <a:p>
            <a:pPr marL="45720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r>
              <a:rPr kumimoji="0" lang="es-CO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- </a:t>
            </a:r>
            <a:r>
              <a:rPr kumimoji="0" lang="es-CO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Huertas caseras, escolares, comunitarias, urbanas</a:t>
            </a:r>
          </a:p>
          <a:p>
            <a:pPr marL="45720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r>
              <a:rPr kumimoji="0" lang="es-CO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- Cría de especies menores</a:t>
            </a:r>
          </a:p>
          <a:p>
            <a:pPr marL="45720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r>
              <a:rPr kumimoji="0" lang="es-CO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- Siembra de frutales </a:t>
            </a:r>
          </a:p>
          <a:p>
            <a:pPr marL="45720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lang="es-CO" sz="1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  <a:p>
            <a:pPr marL="7620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tabLst/>
              <a:defRPr/>
            </a:pPr>
            <a:r>
              <a:rPr kumimoji="0" lang="es-CO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Agroecología</a:t>
            </a:r>
            <a:r>
              <a:rPr kumimoji="0" lang="es-CO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 como programa de desarrollo rural </a:t>
            </a:r>
          </a:p>
          <a:p>
            <a:pPr marL="45720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r>
              <a:rPr kumimoji="0" lang="es-CO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y fundamento de la asistencia técnica. </a:t>
            </a:r>
            <a:endParaRPr kumimoji="0" lang="es-CO" sz="24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  <a:p>
            <a:pPr marL="45720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lang="es-CO" sz="24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  <a:p>
            <a:pPr marL="762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tabLst/>
              <a:defRPr/>
            </a:pPr>
            <a:r>
              <a:rPr kumimoji="0" lang="es-CO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Promoción de la </a:t>
            </a:r>
            <a:r>
              <a:rPr kumimoji="0" lang="es-CO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investigación, innovación</a:t>
            </a:r>
            <a:r>
              <a:rPr kumimoji="0" lang="es-CO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 y </a:t>
            </a:r>
          </a:p>
          <a:p>
            <a:pPr marL="4572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r>
              <a:rPr kumimoji="0" lang="es-CO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transferencia de </a:t>
            </a:r>
            <a:r>
              <a:rPr kumimoji="0" lang="es-CO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tecnologías agropecuarias</a:t>
            </a:r>
            <a:r>
              <a:rPr kumimoji="0" lang="es-CO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1F1F1F"/>
                </a:solidFill>
                <a:effectLst/>
                <a:highlight>
                  <a:srgbClr val="FFFFFF"/>
                </a:highlight>
                <a:uLnTx/>
                <a:uFillTx/>
                <a:latin typeface="Roboto"/>
                <a:ea typeface="Roboto"/>
                <a:cs typeface="Roboto"/>
                <a:sym typeface="Roboto"/>
              </a:rPr>
              <a:t>.</a:t>
            </a:r>
            <a:endParaRPr kumimoji="0" lang="es-CO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pic>
        <p:nvPicPr>
          <p:cNvPr id="4" name="Google Shape;187;g1f3b7ffa117_0_40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99690" y="2458661"/>
            <a:ext cx="4827026" cy="24980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9971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</TotalTime>
  <Words>770</Words>
  <Application>Microsoft Office PowerPoint</Application>
  <PresentationFormat>Panorámica</PresentationFormat>
  <Paragraphs>86</Paragraphs>
  <Slides>15</Slides>
  <Notes>15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15</vt:i4>
      </vt:variant>
    </vt:vector>
  </HeadingPairs>
  <TitlesOfParts>
    <vt:vector size="22" baseType="lpstr">
      <vt:lpstr>Arial</vt:lpstr>
      <vt:lpstr>Calibri</vt:lpstr>
      <vt:lpstr>Montserrat</vt:lpstr>
      <vt:lpstr>Raleway</vt:lpstr>
      <vt:lpstr>Roboto</vt:lpstr>
      <vt:lpstr>Simple Light</vt:lpstr>
      <vt:lpstr>2_Simple Light</vt:lpstr>
      <vt:lpstr>Escuelas de Líderes en Soberanía y Seguridad Alimentaria y Nutricional:  espacios para la incidencia política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MARTHA ALICIA CADAVID CASTRO</dc:creator>
  <cp:lastModifiedBy>MARTHA ALICIA CADAVID CASTRO</cp:lastModifiedBy>
  <cp:revision>25</cp:revision>
  <dcterms:created xsi:type="dcterms:W3CDTF">2024-07-16T14:39:22Z</dcterms:created>
  <dcterms:modified xsi:type="dcterms:W3CDTF">2024-10-16T22:23:07Z</dcterms:modified>
</cp:coreProperties>
</file>