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metadata" ContentType="application/binary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60" r:id="rId3"/>
    <p:sldId id="271" r:id="rId4"/>
    <p:sldId id="266" r:id="rId5"/>
    <p:sldId id="262" r:id="rId6"/>
    <p:sldId id="263" r:id="rId7"/>
    <p:sldId id="264" r:id="rId8"/>
    <p:sldId id="265" r:id="rId9"/>
    <p:sldId id="268" r:id="rId10"/>
    <p:sldId id="270" r:id="rId11"/>
  </p:sldIdLst>
  <p:sldSz cx="12192000" cy="6858000"/>
  <p:notesSz cx="6858000" cy="9144000"/>
  <p:embeddedFontLst>
    <p:embeddedFont>
      <p:font typeface="Montserrat" charset="0"/>
      <p:regular r:id="rId13"/>
      <p:bold r:id="rId14"/>
      <p:italic r:id="rId15"/>
      <p:boldItalic r:id="rId16"/>
    </p:embeddedFont>
    <p:embeddedFont>
      <p:font typeface="Raleway" charset="0"/>
      <p:regular r:id="rId17"/>
      <p:bold r:id="rId18"/>
      <p:italic r:id="rId19"/>
      <p:bold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1" roundtripDataSignature="AMtx7miHkkcJmeXzEdDCos9kevw+NVkms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727" autoAdjust="0"/>
  </p:normalViewPr>
  <p:slideViewPr>
    <p:cSldViewPr>
      <p:cViewPr varScale="1">
        <p:scale>
          <a:sx n="68" d="100"/>
          <a:sy n="68" d="100"/>
        </p:scale>
        <p:origin x="-798" y="-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customschemas.google.com/relationships/presentationmetadata" Target="meta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309fca20012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309fca20012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309fca20012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309fca20012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309fca20012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309fca20012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309fca20012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309fca20012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309fca20012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309fca20012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309fca20012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309fca20012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309fca20012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309fca20012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309fca20012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309fca20012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309fca20012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309fca20012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309fca20012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309fca20012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g1b1a85a42385f3e4_4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700" cy="27369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1pPr>
            <a:lvl2pPr lvl="1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2pPr>
            <a:lvl3pPr lvl="2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3pPr>
            <a:lvl4pPr lvl="3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4pPr>
            <a:lvl5pPr lvl="4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5pPr>
            <a:lvl6pPr lvl="5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6pPr>
            <a:lvl7pPr lvl="6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7pPr>
            <a:lvl8pPr lvl="7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8pPr>
            <a:lvl9pPr lvl="8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9pPr>
          </a:lstStyle>
          <a:p>
            <a:endParaRPr/>
          </a:p>
        </p:txBody>
      </p:sp>
      <p:sp>
        <p:nvSpPr>
          <p:cNvPr id="11" name="Google Shape;11;g1b1a85a42385f3e4_4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700" cy="105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9pPr>
          </a:lstStyle>
          <a:p>
            <a:endParaRPr/>
          </a:p>
        </p:txBody>
      </p:sp>
      <p:sp>
        <p:nvSpPr>
          <p:cNvPr id="12" name="Google Shape;12;g1b1a85a42385f3e4_4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Y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g1b1a85a42385f3e4_39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700" cy="26181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46" name="Google Shape;46;g1b1a85a42385f3e4_39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700" cy="1734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81000" algn="ctr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 algn="ctr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ctr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ctr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ctr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ctr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ctr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ctr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ctr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g1b1a85a42385f3e4_39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Y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g1b1a85a42385f3e4_43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Y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b1a85a42385f3e4_45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g1b1a85a42385f3e4_45"/>
          <p:cNvSpPr txBox="1"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53" name="Google Shape;53;g1b1a85a42385f3e4_45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g1b1a85a42385f3e4_45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g1b1a85a42385f3e4_45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1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Y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nt with Caption" type="objTx">
  <p:cSld name="OBJECT_WITH_CAPTION_TEX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1b1a85a42385f3e4_51"/>
          <p:cNvSpPr/>
          <p:nvPr/>
        </p:nvSpPr>
        <p:spPr>
          <a:xfrm>
            <a:off x="16" y="0"/>
            <a:ext cx="40509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g1b1a85a42385f3e4_51"/>
          <p:cNvSpPr/>
          <p:nvPr/>
        </p:nvSpPr>
        <p:spPr>
          <a:xfrm>
            <a:off x="4040071" y="0"/>
            <a:ext cx="639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g1b1a85a42385f3e4_51"/>
          <p:cNvSpPr txBox="1"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  <a:defRPr sz="3600" b="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g1b1a85a42385f3e4_51"/>
          <p:cNvSpPr txBox="1">
            <a:spLocks noGrp="1"/>
          </p:cNvSpPr>
          <p:nvPr>
            <p:ph type="body" idx="1"/>
          </p:nvPr>
        </p:nvSpPr>
        <p:spPr>
          <a:xfrm>
            <a:off x="4800600" y="731520"/>
            <a:ext cx="6492300" cy="52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61" name="Google Shape;61;g1b1a85a42385f3e4_51"/>
          <p:cNvSpPr txBox="1">
            <a:spLocks noGrp="1"/>
          </p:cNvSpPr>
          <p:nvPr>
            <p:ph type="body" idx="2"/>
          </p:nvPr>
        </p:nvSpPr>
        <p:spPr>
          <a:xfrm>
            <a:off x="457200" y="2926080"/>
            <a:ext cx="3200400" cy="337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FFFFFF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g1b1a85a42385f3e4_51"/>
          <p:cNvSpPr txBox="1">
            <a:spLocks noGrp="1"/>
          </p:cNvSpPr>
          <p:nvPr>
            <p:ph type="dt" idx="10"/>
          </p:nvPr>
        </p:nvSpPr>
        <p:spPr>
          <a:xfrm>
            <a:off x="465512" y="6459785"/>
            <a:ext cx="2618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g1b1a85a42385f3e4_51"/>
          <p:cNvSpPr txBox="1">
            <a:spLocks noGrp="1"/>
          </p:cNvSpPr>
          <p:nvPr>
            <p:ph type="ftr" idx="11"/>
          </p:nvPr>
        </p:nvSpPr>
        <p:spPr>
          <a:xfrm>
            <a:off x="4800600" y="6459785"/>
            <a:ext cx="4648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g1b1a85a42385f3e4_51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1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lvl="0" indent="0" algn="r">
              <a:spcBef>
                <a:spcPts val="0"/>
              </a:spcBef>
              <a:buNone/>
              <a:defRPr sz="10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0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0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0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0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0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0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0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0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Y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1b1a85a42385f3e4_60"/>
          <p:cNvSpPr/>
          <p:nvPr/>
        </p:nvSpPr>
        <p:spPr>
          <a:xfrm>
            <a:off x="0" y="4953000"/>
            <a:ext cx="12188700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g1b1a85a42385f3e4_60"/>
          <p:cNvSpPr/>
          <p:nvPr/>
        </p:nvSpPr>
        <p:spPr>
          <a:xfrm>
            <a:off x="15" y="4915076"/>
            <a:ext cx="12188700" cy="63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g1b1a85a42385f3e4_60"/>
          <p:cNvSpPr txBox="1">
            <a:spLocks noGrp="1"/>
          </p:cNvSpPr>
          <p:nvPr>
            <p:ph type="title"/>
          </p:nvPr>
        </p:nvSpPr>
        <p:spPr>
          <a:xfrm>
            <a:off x="1097280" y="5074920"/>
            <a:ext cx="10113600" cy="82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b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  <a:defRPr sz="3600" b="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g1b1a85a42385f3e4_60"/>
          <p:cNvSpPr>
            <a:spLocks noGrp="1"/>
          </p:cNvSpPr>
          <p:nvPr>
            <p:ph type="pic" idx="2"/>
          </p:nvPr>
        </p:nvSpPr>
        <p:spPr>
          <a:xfrm>
            <a:off x="15" y="0"/>
            <a:ext cx="12192000" cy="4915200"/>
          </a:xfrm>
          <a:prstGeom prst="rect">
            <a:avLst/>
          </a:prstGeom>
          <a:solidFill>
            <a:srgbClr val="D2CDB0"/>
          </a:solidFill>
          <a:ln>
            <a:noFill/>
          </a:ln>
        </p:spPr>
      </p:sp>
      <p:sp>
        <p:nvSpPr>
          <p:cNvPr id="70" name="Google Shape;70;g1b1a85a42385f3e4_60"/>
          <p:cNvSpPr txBox="1">
            <a:spLocks noGrp="1"/>
          </p:cNvSpPr>
          <p:nvPr>
            <p:ph type="body" idx="1"/>
          </p:nvPr>
        </p:nvSpPr>
        <p:spPr>
          <a:xfrm>
            <a:off x="1097280" y="5907024"/>
            <a:ext cx="10113300" cy="59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FFFFFF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1" name="Google Shape;71;g1b1a85a42385f3e4_60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g1b1a85a42385f3e4_60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g1b1a85a42385f3e4_60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1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Y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1b1a85a42385f3e4_69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g1b1a85a42385f3e4_69"/>
          <p:cNvSpPr txBox="1">
            <a:spLocks noGrp="1"/>
          </p:cNvSpPr>
          <p:nvPr>
            <p:ph type="body" idx="1"/>
          </p:nvPr>
        </p:nvSpPr>
        <p:spPr>
          <a:xfrm>
            <a:off x="1097278" y="1845734"/>
            <a:ext cx="4937700" cy="40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77" name="Google Shape;77;g1b1a85a42385f3e4_69"/>
          <p:cNvSpPr txBox="1">
            <a:spLocks noGrp="1"/>
          </p:cNvSpPr>
          <p:nvPr>
            <p:ph type="body" idx="2"/>
          </p:nvPr>
        </p:nvSpPr>
        <p:spPr>
          <a:xfrm>
            <a:off x="6217920" y="1845735"/>
            <a:ext cx="4937700" cy="40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78" name="Google Shape;78;g1b1a85a42385f3e4_69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g1b1a85a42385f3e4_69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g1b1a85a42385f3e4_69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1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Y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g1b1a85a42385f3e4_8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700" cy="11223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5" name="Google Shape;15;g1b1a85a42385f3e4_8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Y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g1b1a85a42385f3e4_1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g1b1a85a42385f3e4_1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g1b1a85a42385f3e4_1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Y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g1b1a85a42385f3e4_1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g1b1a85a42385f3e4_1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1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3" name="Google Shape;23;g1b1a85a42385f3e4_15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1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4" name="Google Shape;24;g1b1a85a42385f3e4_15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Y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g1b1a85a42385f3e4_20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g1b1a85a42385f3e4_20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Y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g1b1a85a42385f3e4_23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7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30" name="Google Shape;30;g1b1a85a42385f3e4_23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31" name="Google Shape;31;g1b1a85a42385f3e4_23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Y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g1b1a85a42385f3e4_27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300" cy="54543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g1b1a85a42385f3e4_27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Y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g1b1a85a42385f3e4_30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g1b1a85a42385f3e4_30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>
            <a:endParaRPr/>
          </a:p>
        </p:txBody>
      </p:sp>
      <p:sp>
        <p:nvSpPr>
          <p:cNvPr id="38" name="Google Shape;38;g1b1a85a42385f3e4_30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700" cy="1646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9" name="Google Shape;39;g1b1a85a42385f3e4_30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5900" cy="49269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457200" lvl="0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g1b1a85a42385f3e4_30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Y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g1b1a85a42385f3e4_36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300" cy="806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g1b1a85a42385f3e4_36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Y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g1b1a85a42385f3e4_0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g1b1a85a42385f3e4_0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●"/>
              <a:defRPr sz="2400">
                <a:solidFill>
                  <a:schemeClr val="dk2"/>
                </a:solidFill>
              </a:defRPr>
            </a:lvl1pPr>
            <a:lvl2pPr marL="914400" lvl="1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2pPr>
            <a:lvl3pPr marL="1371600" lvl="2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3pPr>
            <a:lvl4pPr marL="1828800" lvl="3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●"/>
              <a:defRPr sz="1900">
                <a:solidFill>
                  <a:schemeClr val="dk2"/>
                </a:solidFill>
              </a:defRPr>
            </a:lvl4pPr>
            <a:lvl5pPr marL="2286000" lvl="4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5pPr>
            <a:lvl6pPr marL="2743200" lvl="5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6pPr>
            <a:lvl7pPr marL="3200400" lvl="6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●"/>
              <a:defRPr sz="1900">
                <a:solidFill>
                  <a:schemeClr val="dk2"/>
                </a:solidFill>
              </a:defRPr>
            </a:lvl7pPr>
            <a:lvl8pPr marL="3657600" lvl="7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8pPr>
            <a:lvl9pPr marL="4114800" lvl="8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g1b1a85a42385f3e4_0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Y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309fca20012_0_10"/>
          <p:cNvSpPr txBox="1">
            <a:spLocks noGrp="1"/>
          </p:cNvSpPr>
          <p:nvPr>
            <p:ph type="ctrTitle"/>
          </p:nvPr>
        </p:nvSpPr>
        <p:spPr>
          <a:xfrm>
            <a:off x="1738282" y="357166"/>
            <a:ext cx="9429816" cy="3449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lvl="0" algn="l">
              <a:lnSpc>
                <a:spcPct val="85000"/>
              </a:lnSpc>
              <a:buClr>
                <a:srgbClr val="262626"/>
              </a:buClr>
              <a:buSzPts val="8000"/>
            </a:pPr>
            <a:r>
              <a:rPr lang="pt-BR" sz="4800" b="1" dirty="0" smtClean="0">
                <a:solidFill>
                  <a:schemeClr val="bg1"/>
                </a:solidFill>
              </a:rPr>
              <a:t>Articulação entre universidade, agricultores familiares e poder público no fortalecimento da </a:t>
            </a:r>
            <a:r>
              <a:rPr lang="pt-BR" sz="4800" b="1" dirty="0" err="1" smtClean="0">
                <a:solidFill>
                  <a:schemeClr val="bg1"/>
                </a:solidFill>
              </a:rPr>
              <a:t>A</a:t>
            </a:r>
            <a:r>
              <a:rPr lang="pt-BR" sz="4800" b="1" smtClean="0">
                <a:solidFill>
                  <a:schemeClr val="bg1"/>
                </a:solidFill>
              </a:rPr>
              <a:t>groecologia</a:t>
            </a:r>
            <a:r>
              <a:rPr lang="pt-BR" sz="4800" b="1" dirty="0" smtClean="0">
                <a:solidFill>
                  <a:schemeClr val="bg1"/>
                </a:solidFill>
              </a:rPr>
              <a:t> </a:t>
            </a:r>
            <a:r>
              <a:rPr lang="pt-BR" sz="4800" b="1" dirty="0" smtClean="0">
                <a:solidFill>
                  <a:schemeClr val="bg1"/>
                </a:solidFill>
              </a:rPr>
              <a:t>em Araras – SP</a:t>
            </a:r>
            <a:r>
              <a:rPr lang="pt-BR" sz="3700" b="1" dirty="0" smtClean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/>
            </a:r>
            <a:br>
              <a:rPr lang="pt-BR" sz="3700" b="1" dirty="0" smtClean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endParaRPr sz="3811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86" name="Google Shape;86;g309fca20012_0_10"/>
          <p:cNvSpPr txBox="1"/>
          <p:nvPr/>
        </p:nvSpPr>
        <p:spPr>
          <a:xfrm>
            <a:off x="6596066" y="4572008"/>
            <a:ext cx="5595934" cy="2857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8000"/>
              <a:buFont typeface="Arial"/>
              <a:buNone/>
            </a:pPr>
            <a:r>
              <a:rPr lang="es-PY" sz="2511" b="1" dirty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Por: </a:t>
            </a:r>
            <a:r>
              <a:rPr lang="es-PY" sz="2511" b="1" dirty="0" smtClean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Jessica Helena </a:t>
            </a:r>
            <a:r>
              <a:rPr lang="es-PY" sz="2511" b="1" dirty="0" err="1" smtClean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Christofoletti</a:t>
            </a:r>
            <a:endParaRPr sz="2511" b="1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309fca20012_0_22"/>
          <p:cNvSpPr txBox="1"/>
          <p:nvPr/>
        </p:nvSpPr>
        <p:spPr>
          <a:xfrm>
            <a:off x="1381092" y="428604"/>
            <a:ext cx="2643206" cy="571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b="1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b="1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b="1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b="1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" name="Google Shape;108;g309fca20012_0_22"/>
          <p:cNvSpPr txBox="1"/>
          <p:nvPr/>
        </p:nvSpPr>
        <p:spPr>
          <a:xfrm>
            <a:off x="309522" y="1000108"/>
            <a:ext cx="11072890" cy="4429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buFont typeface="Arial" pitchFamily="34" charset="0"/>
              <a:buChar char="•"/>
            </a:pPr>
            <a:endParaRPr lang="pt-BR" sz="2200" dirty="0" smtClean="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b="1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" name="Google Shape;108;g309fca20012_0_22"/>
          <p:cNvSpPr txBox="1"/>
          <p:nvPr/>
        </p:nvSpPr>
        <p:spPr>
          <a:xfrm>
            <a:off x="3524232" y="2143116"/>
            <a:ext cx="5072098" cy="571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600" b="1" u="sng" dirty="0" smtClean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Obrigada!</a:t>
            </a:r>
            <a:endParaRPr sz="6600" b="1" u="sng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b="1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b="1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b="1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b="1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9" name="Imagem 8" descr="downloa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8810" y="3357562"/>
            <a:ext cx="1238249" cy="919162"/>
          </a:xfrm>
          <a:prstGeom prst="rect">
            <a:avLst/>
          </a:prstGeom>
        </p:spPr>
      </p:pic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52794" y="3286124"/>
            <a:ext cx="2187911" cy="827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9" name="Picture 5" descr="Logotipos — Programa de Pós-Graduação em Rede Nacional para ...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10380" y="3214686"/>
            <a:ext cx="1504349" cy="8905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309fca20012_0_22"/>
          <p:cNvSpPr txBox="1"/>
          <p:nvPr/>
        </p:nvSpPr>
        <p:spPr>
          <a:xfrm>
            <a:off x="309522" y="428604"/>
            <a:ext cx="2500330" cy="571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 b="1" u="sng" dirty="0" smtClean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Descrição</a:t>
            </a:r>
            <a:endParaRPr sz="3000" b="1" u="sng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b="1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b="1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b="1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b="1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" name="Google Shape;108;g309fca20012_0_22"/>
          <p:cNvSpPr txBox="1"/>
          <p:nvPr/>
        </p:nvSpPr>
        <p:spPr>
          <a:xfrm>
            <a:off x="523836" y="1571612"/>
            <a:ext cx="11358642" cy="3500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200" b="1" dirty="0" smtClean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Araras:</a:t>
            </a:r>
            <a:r>
              <a:rPr lang="pt-BR" sz="2200" dirty="0" smtClean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Município brasileiro, localizado no estado de São Paulo. Agricultura familiar representa 65,2% dos estabelecimentos rurais.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sz="2200" dirty="0" smtClean="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200" dirty="0" smtClean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Município sedia uma das primeiras Universidades públicas a oferecer curso bacharelado em </a:t>
            </a:r>
            <a:r>
              <a:rPr lang="pt-BR" sz="2200" dirty="0" err="1" smtClean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Agroecologia</a:t>
            </a:r>
            <a:r>
              <a:rPr lang="pt-BR" sz="2200" dirty="0" smtClean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r>
              <a:rPr lang="pt-BR" sz="2200" b="1" dirty="0" smtClean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pt-BR" sz="2200" dirty="0" smtClean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sz="2200" b="1" dirty="0" smtClean="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200" b="1" dirty="0" smtClean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Algumas ações da Universidade junto a agricultoras/</a:t>
            </a:r>
            <a:r>
              <a:rPr lang="pt-BR" sz="2200" b="1" dirty="0" err="1" smtClean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es</a:t>
            </a:r>
            <a:r>
              <a:rPr lang="pt-BR" sz="2200" b="1" dirty="0" smtClean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da região: Problemáticas de descontinuidade.</a:t>
            </a:r>
            <a:endParaRPr sz="2200" b="1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309fca20012_0_22"/>
          <p:cNvSpPr txBox="1"/>
          <p:nvPr/>
        </p:nvSpPr>
        <p:spPr>
          <a:xfrm>
            <a:off x="309522" y="428604"/>
            <a:ext cx="2500330" cy="571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 b="1" u="sng" dirty="0" smtClean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Descrição</a:t>
            </a:r>
            <a:endParaRPr sz="3000" b="1" u="sng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b="1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b="1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b="1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b="1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" name="Google Shape;108;g309fca20012_0_22"/>
          <p:cNvSpPr txBox="1"/>
          <p:nvPr/>
        </p:nvSpPr>
        <p:spPr>
          <a:xfrm>
            <a:off x="523836" y="1571612"/>
            <a:ext cx="11358642" cy="4214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200" b="1" dirty="0" smtClean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Importância da articulação entre professores, estudantes, órgãos públicos junt</a:t>
            </a:r>
            <a:r>
              <a:rPr lang="pt-BR" sz="2200" b="1" dirty="0" smtClean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o à comunidade.</a:t>
            </a:r>
            <a:endParaRPr lang="pt-BR" sz="2200" dirty="0" smtClean="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sz="2200" dirty="0" smtClean="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200" dirty="0" smtClean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Relação de confiança com agricultoras/</a:t>
            </a:r>
            <a:r>
              <a:rPr lang="pt-BR" sz="2200" dirty="0" err="1" smtClean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es</a:t>
            </a:r>
            <a:r>
              <a:rPr lang="pt-BR" sz="2200" dirty="0" smtClean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: Fortalecimento das atividades de assistência técnica e extensão rural.</a:t>
            </a:r>
            <a:r>
              <a:rPr lang="pt-BR" sz="2200" b="1" dirty="0" smtClean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pt-BR" sz="2200" dirty="0" smtClean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sz="2200" b="1" dirty="0" smtClean="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lvl="0" algn="ctr"/>
            <a:r>
              <a:rPr lang="pt-BR" sz="2400" dirty="0" smtClean="0">
                <a:solidFill>
                  <a:schemeClr val="bg2"/>
                </a:solidFill>
                <a:latin typeface="Montserrat" charset="0"/>
              </a:rPr>
              <a:t>Uma das alternativas propostas é o alinhamento da universidade – materializada em seus/suas professores/as e alunos/as de mestrado e graduação em </a:t>
            </a:r>
            <a:r>
              <a:rPr lang="pt-BR" sz="2400" dirty="0" err="1" smtClean="0">
                <a:solidFill>
                  <a:schemeClr val="bg2"/>
                </a:solidFill>
                <a:latin typeface="Montserrat" charset="0"/>
              </a:rPr>
              <a:t>agroecologia</a:t>
            </a:r>
            <a:r>
              <a:rPr lang="pt-BR" sz="2400" dirty="0" smtClean="0">
                <a:solidFill>
                  <a:schemeClr val="bg2"/>
                </a:solidFill>
                <a:latin typeface="Montserrat" charset="0"/>
              </a:rPr>
              <a:t> – com instituições públicas de assistência técnica (Instituto de Terras de São Paulo – </a:t>
            </a:r>
            <a:r>
              <a:rPr lang="pt-BR" sz="2400" dirty="0" err="1" smtClean="0">
                <a:solidFill>
                  <a:schemeClr val="bg2"/>
                </a:solidFill>
                <a:latin typeface="Montserrat" charset="0"/>
              </a:rPr>
              <a:t>Itesp</a:t>
            </a:r>
            <a:r>
              <a:rPr lang="pt-BR" sz="2400" dirty="0" smtClean="0">
                <a:solidFill>
                  <a:schemeClr val="bg2"/>
                </a:solidFill>
                <a:latin typeface="Montserrat" charset="0"/>
              </a:rPr>
              <a:t>) e os/as próprios/as agricultores/as.</a:t>
            </a:r>
            <a:endParaRPr sz="2200">
              <a:solidFill>
                <a:schemeClr val="bg2"/>
              </a:solidFill>
              <a:latin typeface="Montserrat" charset="0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8;g309fca20012_0_22"/>
          <p:cNvSpPr txBox="1"/>
          <p:nvPr/>
        </p:nvSpPr>
        <p:spPr>
          <a:xfrm>
            <a:off x="523836" y="1571612"/>
            <a:ext cx="11358642" cy="3500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" name="Google Shape;108;g309fca20012_0_22"/>
          <p:cNvSpPr txBox="1"/>
          <p:nvPr/>
        </p:nvSpPr>
        <p:spPr>
          <a:xfrm>
            <a:off x="595274" y="357166"/>
            <a:ext cx="2500330" cy="571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 b="1" u="sng" dirty="0" smtClean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Descrição</a:t>
            </a:r>
            <a:endParaRPr sz="3000" b="1" u="sng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b="1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b="1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b="1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b="1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" name="Google Shape;108;g309fca20012_0_22"/>
          <p:cNvSpPr txBox="1"/>
          <p:nvPr/>
        </p:nvSpPr>
        <p:spPr>
          <a:xfrm>
            <a:off x="523836" y="1357298"/>
            <a:ext cx="4214842" cy="4500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just"/>
            <a:r>
              <a:rPr lang="pt-BR" sz="2400" dirty="0" smtClean="0">
                <a:solidFill>
                  <a:schemeClr val="bg2"/>
                </a:solidFill>
                <a:latin typeface="Montserrat" charset="0"/>
              </a:rPr>
              <a:t>Esse relato faz referência a espaços institucionais auto-organizados por estudantes, como os eventos denominados “Semana de </a:t>
            </a:r>
            <a:r>
              <a:rPr lang="pt-BR" sz="2400" dirty="0" err="1" smtClean="0">
                <a:solidFill>
                  <a:schemeClr val="bg2"/>
                </a:solidFill>
                <a:latin typeface="Montserrat" charset="0"/>
              </a:rPr>
              <a:t>Agroecologia</a:t>
            </a:r>
            <a:r>
              <a:rPr lang="pt-BR" sz="2400" dirty="0" smtClean="0">
                <a:solidFill>
                  <a:schemeClr val="bg2"/>
                </a:solidFill>
                <a:latin typeface="Montserrat" charset="0"/>
              </a:rPr>
              <a:t>” e “Seminário de </a:t>
            </a:r>
            <a:r>
              <a:rPr lang="pt-BR" sz="2400" dirty="0" err="1" smtClean="0">
                <a:solidFill>
                  <a:schemeClr val="bg2"/>
                </a:solidFill>
                <a:latin typeface="Montserrat" charset="0"/>
              </a:rPr>
              <a:t>Agroecologia</a:t>
            </a:r>
            <a:r>
              <a:rPr lang="pt-BR" sz="2400" dirty="0" smtClean="0">
                <a:solidFill>
                  <a:schemeClr val="bg2"/>
                </a:solidFill>
                <a:latin typeface="Montserrat" charset="0"/>
              </a:rPr>
              <a:t> e Desenvolvimento Rural</a:t>
            </a:r>
            <a:r>
              <a:rPr lang="pt-BR" sz="2400" dirty="0" smtClean="0">
                <a:solidFill>
                  <a:schemeClr val="bg2"/>
                </a:solidFill>
                <a:latin typeface="Montserrat" charset="0"/>
              </a:rPr>
              <a:t>”, a </a:t>
            </a:r>
            <a:r>
              <a:rPr lang="pt-BR" sz="2400" b="1" dirty="0" smtClean="0">
                <a:solidFill>
                  <a:schemeClr val="bg2"/>
                </a:solidFill>
                <a:latin typeface="Montserrat" charset="0"/>
              </a:rPr>
              <a:t>SeAgroeco2023</a:t>
            </a:r>
            <a:endParaRPr sz="2200" b="1">
              <a:solidFill>
                <a:schemeClr val="bg2"/>
              </a:solidFill>
              <a:latin typeface="Montserrat" charset="0"/>
              <a:ea typeface="Montserrat"/>
              <a:cs typeface="Montserrat"/>
              <a:sym typeface="Montserrat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8" name="Imagem 7" descr="WhatsApp Image 2024-10-23 at 16.29.33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4362" y="785794"/>
            <a:ext cx="6736235" cy="476167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08;g309fca20012_0_22"/>
          <p:cNvSpPr txBox="1"/>
          <p:nvPr/>
        </p:nvSpPr>
        <p:spPr>
          <a:xfrm>
            <a:off x="238084" y="357166"/>
            <a:ext cx="4286280" cy="571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 b="1" u="sng" dirty="0" smtClean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Resultados e análise</a:t>
            </a:r>
            <a:endParaRPr sz="3000" b="1" u="sng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b="1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b="1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b="1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b="1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" name="Google Shape;108;g309fca20012_0_22"/>
          <p:cNvSpPr txBox="1"/>
          <p:nvPr/>
        </p:nvSpPr>
        <p:spPr>
          <a:xfrm>
            <a:off x="309522" y="1357298"/>
            <a:ext cx="6215106" cy="3357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just"/>
            <a:r>
              <a:rPr lang="pt-BR" sz="2400" b="1" dirty="0" smtClean="0">
                <a:solidFill>
                  <a:schemeClr val="bg2"/>
                </a:solidFill>
                <a:latin typeface="Montserrat" charset="0"/>
              </a:rPr>
              <a:t>Tema central:</a:t>
            </a:r>
            <a:r>
              <a:rPr lang="pt-BR" sz="2400" b="1" dirty="0" smtClean="0">
                <a:latin typeface="Montserrat" charset="0"/>
              </a:rPr>
              <a:t> </a:t>
            </a:r>
            <a:r>
              <a:rPr lang="pt-BR" sz="2400" dirty="0" smtClean="0">
                <a:solidFill>
                  <a:schemeClr val="bg2"/>
                </a:solidFill>
                <a:latin typeface="Montserrat" charset="0"/>
              </a:rPr>
              <a:t>Formação de uma rede de </a:t>
            </a:r>
            <a:r>
              <a:rPr lang="pt-BR" sz="2400" dirty="0" err="1" smtClean="0">
                <a:solidFill>
                  <a:schemeClr val="bg2"/>
                </a:solidFill>
                <a:latin typeface="Montserrat" charset="0"/>
              </a:rPr>
              <a:t>agroecologia</a:t>
            </a:r>
            <a:r>
              <a:rPr lang="pt-BR" sz="2400" dirty="0" smtClean="0">
                <a:solidFill>
                  <a:schemeClr val="bg2"/>
                </a:solidFill>
                <a:latin typeface="Montserrat" charset="0"/>
              </a:rPr>
              <a:t> do município de Araras e região. </a:t>
            </a:r>
          </a:p>
          <a:p>
            <a:pPr lvl="0" algn="just"/>
            <a:endParaRPr lang="pt-BR" sz="2400" b="1" dirty="0" smtClean="0">
              <a:solidFill>
                <a:schemeClr val="bg2"/>
              </a:solidFill>
              <a:latin typeface="Montserrat" charset="0"/>
              <a:ea typeface="Montserrat"/>
              <a:cs typeface="Montserrat"/>
              <a:sym typeface="Montserrat"/>
            </a:endParaRPr>
          </a:p>
          <a:p>
            <a:pPr lvl="0" algn="just"/>
            <a:r>
              <a:rPr lang="pt-BR" sz="2400" b="1" dirty="0" smtClean="0">
                <a:solidFill>
                  <a:schemeClr val="bg2"/>
                </a:solidFill>
                <a:latin typeface="Montserrat" charset="0"/>
                <a:ea typeface="Montserrat"/>
                <a:cs typeface="Montserrat"/>
                <a:sym typeface="Montserrat"/>
              </a:rPr>
              <a:t>Pré-oficina com agricultoras/</a:t>
            </a:r>
            <a:r>
              <a:rPr lang="pt-BR" sz="2400" b="1" dirty="0" err="1" smtClean="0">
                <a:solidFill>
                  <a:schemeClr val="bg2"/>
                </a:solidFill>
                <a:latin typeface="Montserrat" charset="0"/>
                <a:ea typeface="Montserrat"/>
                <a:cs typeface="Montserrat"/>
                <a:sym typeface="Montserrat"/>
              </a:rPr>
              <a:t>es</a:t>
            </a:r>
            <a:r>
              <a:rPr lang="pt-BR" sz="2400" b="1" dirty="0" smtClean="0">
                <a:solidFill>
                  <a:schemeClr val="bg2"/>
                </a:solidFill>
                <a:latin typeface="Montserrat" charset="0"/>
                <a:ea typeface="Montserrat"/>
                <a:cs typeface="Montserrat"/>
                <a:sym typeface="Montserrat"/>
              </a:rPr>
              <a:t>:  </a:t>
            </a:r>
            <a:r>
              <a:rPr lang="pt-BR" sz="2400" dirty="0" smtClean="0">
                <a:solidFill>
                  <a:schemeClr val="bg2"/>
                </a:solidFill>
                <a:latin typeface="Montserrat" charset="0"/>
                <a:ea typeface="Montserrat"/>
                <a:cs typeface="Montserrat"/>
                <a:sym typeface="Montserrat"/>
              </a:rPr>
              <a:t>Levantamento de problemáticas enfrentadas pela comunidade rural dos assentamentos de Araras.</a:t>
            </a:r>
            <a:endParaRPr sz="2200">
              <a:solidFill>
                <a:schemeClr val="bg2"/>
              </a:solidFill>
              <a:latin typeface="Montserrat" charset="0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0481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81950" y="0"/>
            <a:ext cx="3408379" cy="5824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08;g309fca20012_0_22"/>
          <p:cNvSpPr txBox="1"/>
          <p:nvPr/>
        </p:nvSpPr>
        <p:spPr>
          <a:xfrm>
            <a:off x="238084" y="357166"/>
            <a:ext cx="4286280" cy="571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 b="1" u="sng" dirty="0" smtClean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Resultados e análise</a:t>
            </a:r>
            <a:endParaRPr sz="3000" b="1" u="sng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b="1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b="1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b="1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b="1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" name="Google Shape;108;g309fca20012_0_22"/>
          <p:cNvSpPr txBox="1"/>
          <p:nvPr/>
        </p:nvSpPr>
        <p:spPr>
          <a:xfrm>
            <a:off x="309522" y="1357298"/>
            <a:ext cx="7000924" cy="40719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just"/>
            <a:r>
              <a:rPr lang="pt-BR" sz="2400" b="1" u="sng" dirty="0" smtClean="0">
                <a:solidFill>
                  <a:schemeClr val="bg2"/>
                </a:solidFill>
                <a:latin typeface="Montserrat" charset="0"/>
              </a:rPr>
              <a:t>Oficina pré-evento:</a:t>
            </a:r>
          </a:p>
          <a:p>
            <a:pPr lvl="0" algn="just"/>
            <a:endParaRPr lang="pt-BR" sz="2400" b="1" u="sng" dirty="0" smtClean="0">
              <a:solidFill>
                <a:schemeClr val="bg2"/>
              </a:solidFill>
              <a:latin typeface="Montserrat" charset="0"/>
              <a:ea typeface="Montserrat"/>
              <a:cs typeface="Montserrat"/>
              <a:sym typeface="Montserrat"/>
            </a:endParaRPr>
          </a:p>
          <a:p>
            <a:pPr lvl="0" algn="just"/>
            <a:r>
              <a:rPr lang="pt-BR" sz="2400" b="1" dirty="0" smtClean="0">
                <a:solidFill>
                  <a:schemeClr val="bg2"/>
                </a:solidFill>
                <a:latin typeface="Montserrat" charset="0"/>
                <a:ea typeface="Montserrat"/>
                <a:cs typeface="Montserrat"/>
                <a:sym typeface="Montserrat"/>
              </a:rPr>
              <a:t>Participação:</a:t>
            </a:r>
            <a:r>
              <a:rPr lang="pt-BR" sz="2400" dirty="0" smtClean="0">
                <a:solidFill>
                  <a:schemeClr val="bg2"/>
                </a:solidFill>
                <a:latin typeface="Montserrat" charset="0"/>
                <a:ea typeface="Montserrat"/>
                <a:cs typeface="Montserrat"/>
                <a:sym typeface="Montserrat"/>
              </a:rPr>
              <a:t>  10 agricultoras/</a:t>
            </a:r>
            <a:r>
              <a:rPr lang="pt-BR" sz="2400" dirty="0" err="1" smtClean="0">
                <a:solidFill>
                  <a:schemeClr val="bg2"/>
                </a:solidFill>
                <a:latin typeface="Montserrat" charset="0"/>
                <a:ea typeface="Montserrat"/>
                <a:cs typeface="Montserrat"/>
                <a:sym typeface="Montserrat"/>
              </a:rPr>
              <a:t>es</a:t>
            </a:r>
            <a:r>
              <a:rPr lang="pt-BR" sz="2400" dirty="0" smtClean="0">
                <a:solidFill>
                  <a:schemeClr val="bg2"/>
                </a:solidFill>
                <a:latin typeface="Montserrat" charset="0"/>
                <a:ea typeface="Montserrat"/>
                <a:cs typeface="Montserrat"/>
                <a:sym typeface="Montserrat"/>
              </a:rPr>
              <a:t>, 8 estudantes e 3 representantes do ITESP.</a:t>
            </a:r>
          </a:p>
          <a:p>
            <a:pPr lvl="0" algn="just"/>
            <a:endParaRPr lang="pt-BR" sz="2400" dirty="0" smtClean="0">
              <a:solidFill>
                <a:schemeClr val="bg2"/>
              </a:solidFill>
              <a:latin typeface="Montserrat" charset="0"/>
              <a:ea typeface="Montserrat"/>
              <a:cs typeface="Montserrat"/>
              <a:sym typeface="Montserrat"/>
            </a:endParaRPr>
          </a:p>
          <a:p>
            <a:pPr lvl="0" algn="just"/>
            <a:r>
              <a:rPr lang="pt-BR" sz="2400" b="1" dirty="0" smtClean="0">
                <a:solidFill>
                  <a:schemeClr val="bg2"/>
                </a:solidFill>
                <a:latin typeface="Montserrat" charset="0"/>
                <a:ea typeface="Montserrat"/>
                <a:cs typeface="Montserrat"/>
                <a:sym typeface="Montserrat"/>
              </a:rPr>
              <a:t>Problemáticas:</a:t>
            </a:r>
            <a:r>
              <a:rPr lang="pt-BR" sz="2400" dirty="0" smtClean="0">
                <a:solidFill>
                  <a:schemeClr val="bg2"/>
                </a:solidFill>
                <a:latin typeface="Montserrat" charset="0"/>
                <a:ea typeface="Montserrat"/>
                <a:cs typeface="Montserrat"/>
                <a:sym typeface="Montserrat"/>
              </a:rPr>
              <a:t>  i) </a:t>
            </a:r>
            <a:r>
              <a:rPr lang="pt-BR" sz="2400" dirty="0" err="1" smtClean="0">
                <a:solidFill>
                  <a:schemeClr val="bg2"/>
                </a:solidFill>
                <a:latin typeface="Montserrat" charset="0"/>
                <a:ea typeface="Montserrat"/>
                <a:cs typeface="Montserrat"/>
                <a:sym typeface="Montserrat"/>
              </a:rPr>
              <a:t>Procução</a:t>
            </a:r>
            <a:r>
              <a:rPr lang="pt-BR" sz="2400" dirty="0" smtClean="0">
                <a:solidFill>
                  <a:schemeClr val="bg2"/>
                </a:solidFill>
                <a:latin typeface="Montserrat" charset="0"/>
                <a:ea typeface="Montserrat"/>
                <a:cs typeface="Montserrat"/>
                <a:sym typeface="Montserrat"/>
              </a:rPr>
              <a:t> e comercialização; ii) Assistência e extensão rural; iii) Mão de obra; iv) Crédito rural; v) PAA e PNAE; vi) Flutuação de preços; vii) Ações com Universidade e viii) União da comunidade.</a:t>
            </a:r>
            <a:endParaRPr sz="2200">
              <a:solidFill>
                <a:schemeClr val="bg2"/>
              </a:solidFill>
              <a:latin typeface="Montserrat" charset="0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8433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39140" y="285727"/>
            <a:ext cx="3143272" cy="5690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08;g309fca20012_0_22"/>
          <p:cNvSpPr txBox="1"/>
          <p:nvPr/>
        </p:nvSpPr>
        <p:spPr>
          <a:xfrm>
            <a:off x="238084" y="357166"/>
            <a:ext cx="4286280" cy="571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 b="1" u="sng" dirty="0" smtClean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Resultados e análise</a:t>
            </a:r>
            <a:endParaRPr sz="3000" b="1" u="sng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b="1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b="1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b="1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b="1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8150" y="1785926"/>
            <a:ext cx="5500726" cy="3638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81752" y="1785926"/>
            <a:ext cx="5454659" cy="3613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Google Shape;108;g309fca20012_0_22"/>
          <p:cNvSpPr txBox="1"/>
          <p:nvPr/>
        </p:nvSpPr>
        <p:spPr>
          <a:xfrm>
            <a:off x="3952860" y="1214422"/>
            <a:ext cx="4643470" cy="571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500" b="1" dirty="0" smtClean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Oficina event</a:t>
            </a:r>
            <a:r>
              <a:rPr lang="pt-BR" sz="2500" b="1" dirty="0" smtClean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o </a:t>
            </a:r>
            <a:r>
              <a:rPr lang="pt-BR" sz="2500" b="1" dirty="0" err="1" smtClean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Seagroeco</a:t>
            </a:r>
            <a:endParaRPr sz="2500" b="1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b="1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b="1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b="1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b="1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08;g309fca20012_0_22"/>
          <p:cNvSpPr txBox="1"/>
          <p:nvPr/>
        </p:nvSpPr>
        <p:spPr>
          <a:xfrm>
            <a:off x="238084" y="357166"/>
            <a:ext cx="4286280" cy="571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 b="1" u="sng" dirty="0" smtClean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Conclusões</a:t>
            </a:r>
            <a:endParaRPr sz="3000" b="1" u="sng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b="1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b="1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b="1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b="1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" name="Google Shape;108;g309fca20012_0_22"/>
          <p:cNvSpPr txBox="1"/>
          <p:nvPr/>
        </p:nvSpPr>
        <p:spPr>
          <a:xfrm>
            <a:off x="309522" y="1357298"/>
            <a:ext cx="11287204" cy="4214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just">
              <a:buFont typeface="Arial" pitchFamily="34" charset="0"/>
              <a:buChar char="•"/>
            </a:pPr>
            <a:r>
              <a:rPr lang="pt-BR" sz="2200" dirty="0" smtClean="0">
                <a:solidFill>
                  <a:schemeClr val="bg2"/>
                </a:solidFill>
                <a:latin typeface="Montserrat" charset="0"/>
                <a:ea typeface="Montserrat"/>
                <a:cs typeface="Montserrat"/>
                <a:sym typeface="Montserrat"/>
              </a:rPr>
              <a:t> Elaboração de documento com demandas e possíveis soluções;</a:t>
            </a:r>
          </a:p>
          <a:p>
            <a:pPr lvl="0" algn="just">
              <a:buFont typeface="Arial" pitchFamily="34" charset="0"/>
              <a:buChar char="•"/>
            </a:pPr>
            <a:endParaRPr lang="pt-BR" sz="2200" dirty="0" smtClean="0">
              <a:solidFill>
                <a:schemeClr val="bg2"/>
              </a:solidFill>
              <a:latin typeface="Montserrat" charset="0"/>
              <a:ea typeface="Montserrat"/>
              <a:cs typeface="Montserrat"/>
              <a:sym typeface="Montserrat"/>
            </a:endParaRPr>
          </a:p>
          <a:p>
            <a:pPr lvl="0" algn="just">
              <a:buFont typeface="Arial" pitchFamily="34" charset="0"/>
              <a:buChar char="•"/>
            </a:pPr>
            <a:r>
              <a:rPr lang="pt-BR" sz="2200" dirty="0" smtClean="0">
                <a:solidFill>
                  <a:schemeClr val="bg2"/>
                </a:solidFill>
                <a:latin typeface="Montserrat" charset="0"/>
                <a:ea typeface="Montserrat"/>
                <a:cs typeface="Montserrat"/>
                <a:sym typeface="Montserrat"/>
              </a:rPr>
              <a:t> Documento serviu de base para a definição das diretrizes de ação do Núcleo de Estudos em </a:t>
            </a:r>
            <a:r>
              <a:rPr lang="pt-BR" sz="2200" dirty="0" err="1" smtClean="0">
                <a:solidFill>
                  <a:schemeClr val="bg2"/>
                </a:solidFill>
                <a:latin typeface="Montserrat" charset="0"/>
                <a:ea typeface="Montserrat"/>
                <a:cs typeface="Montserrat"/>
                <a:sym typeface="Montserrat"/>
              </a:rPr>
              <a:t>Agroecologia</a:t>
            </a:r>
            <a:r>
              <a:rPr lang="pt-BR" sz="2200" dirty="0" smtClean="0">
                <a:solidFill>
                  <a:schemeClr val="bg2"/>
                </a:solidFill>
                <a:latin typeface="Montserrat" charset="0"/>
                <a:ea typeface="Montserrat"/>
                <a:cs typeface="Montserrat"/>
                <a:sym typeface="Montserrat"/>
              </a:rPr>
              <a:t> da UFSCar – Araras;</a:t>
            </a:r>
          </a:p>
          <a:p>
            <a:pPr lvl="0" algn="just">
              <a:buFont typeface="Arial" pitchFamily="34" charset="0"/>
              <a:buChar char="•"/>
            </a:pPr>
            <a:endParaRPr lang="pt-BR" sz="2200" dirty="0" smtClean="0">
              <a:solidFill>
                <a:schemeClr val="bg2"/>
              </a:solidFill>
              <a:latin typeface="Montserrat" charset="0"/>
              <a:ea typeface="Montserrat"/>
              <a:cs typeface="Montserrat"/>
              <a:sym typeface="Montserrat"/>
            </a:endParaRPr>
          </a:p>
          <a:p>
            <a:pPr lvl="0" algn="just">
              <a:buFont typeface="Arial" pitchFamily="34" charset="0"/>
              <a:buChar char="•"/>
            </a:pPr>
            <a:r>
              <a:rPr lang="pt-BR" sz="2200" dirty="0" smtClean="0">
                <a:solidFill>
                  <a:schemeClr val="bg2"/>
                </a:solidFill>
                <a:latin typeface="Montserrat" charset="0"/>
                <a:ea typeface="Montserrat"/>
                <a:cs typeface="Montserrat"/>
                <a:sym typeface="Montserrat"/>
              </a:rPr>
              <a:t> Carta-compromisso enviada para candidatos à prefeitura da cidade;</a:t>
            </a:r>
          </a:p>
          <a:p>
            <a:pPr lvl="0" algn="just">
              <a:buFont typeface="Arial" pitchFamily="34" charset="0"/>
              <a:buChar char="•"/>
            </a:pPr>
            <a:endParaRPr lang="pt-BR" sz="2200" dirty="0" smtClean="0">
              <a:solidFill>
                <a:schemeClr val="bg2"/>
              </a:solidFill>
              <a:latin typeface="Montserrat" charset="0"/>
              <a:ea typeface="Montserrat"/>
              <a:cs typeface="Montserrat"/>
              <a:sym typeface="Montserrat"/>
            </a:endParaRPr>
          </a:p>
          <a:p>
            <a:pPr lvl="0" algn="just">
              <a:buFont typeface="Arial" pitchFamily="34" charset="0"/>
              <a:buChar char="•"/>
            </a:pPr>
            <a:r>
              <a:rPr lang="pt-BR" sz="2200" dirty="0" smtClean="0">
                <a:solidFill>
                  <a:schemeClr val="bg2"/>
                </a:solidFill>
                <a:latin typeface="Montserrat" charset="0"/>
                <a:ea typeface="Montserrat"/>
                <a:cs typeface="Montserrat"/>
                <a:sym typeface="Montserrat"/>
              </a:rPr>
              <a:t> Início do programa de estágio obrigat</a:t>
            </a:r>
            <a:r>
              <a:rPr lang="pt-BR" sz="2200" dirty="0" smtClean="0">
                <a:solidFill>
                  <a:schemeClr val="bg2"/>
                </a:solidFill>
                <a:latin typeface="Montserrat" charset="0"/>
                <a:ea typeface="Montserrat"/>
                <a:cs typeface="Montserrat"/>
                <a:sym typeface="Montserrat"/>
              </a:rPr>
              <a:t>ório para estudantes de </a:t>
            </a:r>
            <a:r>
              <a:rPr lang="pt-BR" sz="2200" dirty="0" err="1" smtClean="0">
                <a:solidFill>
                  <a:schemeClr val="bg2"/>
                </a:solidFill>
                <a:latin typeface="Montserrat" charset="0"/>
                <a:ea typeface="Montserrat"/>
                <a:cs typeface="Montserrat"/>
                <a:sym typeface="Montserrat"/>
              </a:rPr>
              <a:t>Agroecologia</a:t>
            </a:r>
            <a:r>
              <a:rPr lang="pt-BR" sz="2200" dirty="0" smtClean="0">
                <a:solidFill>
                  <a:schemeClr val="bg2"/>
                </a:solidFill>
                <a:latin typeface="Montserrat" charset="0"/>
                <a:ea typeface="Montserrat"/>
                <a:cs typeface="Montserrat"/>
                <a:sym typeface="Montserrat"/>
              </a:rPr>
              <a:t> na Cooperativa de agricultores familiares dos assentamentos de Araras e região. </a:t>
            </a:r>
            <a:r>
              <a:rPr lang="pt-BR" sz="2200" dirty="0" smtClean="0">
                <a:solidFill>
                  <a:schemeClr val="bg2"/>
                </a:solidFill>
                <a:latin typeface="Montserrat" charset="0"/>
                <a:ea typeface="Montserrat"/>
                <a:cs typeface="Montserrat"/>
                <a:sym typeface="Montserrat"/>
              </a:rPr>
              <a:t>   </a:t>
            </a:r>
            <a:endParaRPr sz="2200">
              <a:solidFill>
                <a:schemeClr val="bg2"/>
              </a:solidFill>
              <a:latin typeface="Montserrat" charset="0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08;g309fca20012_0_22"/>
          <p:cNvSpPr txBox="1"/>
          <p:nvPr/>
        </p:nvSpPr>
        <p:spPr>
          <a:xfrm>
            <a:off x="238084" y="357166"/>
            <a:ext cx="4286280" cy="571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 b="1" u="sng" dirty="0" smtClean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Conclusões</a:t>
            </a:r>
            <a:endParaRPr sz="3000" b="1" u="sng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b="1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b="1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b="1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b="1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" name="Google Shape;108;g309fca20012_0_22"/>
          <p:cNvSpPr txBox="1"/>
          <p:nvPr/>
        </p:nvSpPr>
        <p:spPr>
          <a:xfrm>
            <a:off x="380960" y="1857364"/>
            <a:ext cx="11287204" cy="2428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pt-BR" sz="2400" dirty="0" smtClean="0">
                <a:solidFill>
                  <a:schemeClr val="bg2"/>
                </a:solidFill>
                <a:latin typeface="Montserrat" charset="0"/>
              </a:rPr>
              <a:t>A </a:t>
            </a:r>
            <a:r>
              <a:rPr lang="pt-BR" sz="2400" dirty="0" err="1" smtClean="0">
                <a:solidFill>
                  <a:schemeClr val="bg2"/>
                </a:solidFill>
                <a:latin typeface="Montserrat" charset="0"/>
              </a:rPr>
              <a:t>SeAgroeco</a:t>
            </a:r>
            <a:r>
              <a:rPr lang="pt-BR" sz="2400" dirty="0" smtClean="0">
                <a:solidFill>
                  <a:schemeClr val="bg2"/>
                </a:solidFill>
                <a:latin typeface="Montserrat" charset="0"/>
              </a:rPr>
              <a:t> 2023 também possibilitou outros espaços de negociação entre agricultores e poder público, garantiu ampliação do alcance de algumas demandas dos produtores – que chegou à Câmara de Vereadores e ao Conselho de Agricultura, de Educação e de Assistência Sociais do município, além de alguns mandatos de deputados estaduais e federais.</a:t>
            </a:r>
            <a:endParaRPr sz="2200">
              <a:solidFill>
                <a:schemeClr val="bg2"/>
              </a:solidFill>
              <a:latin typeface="Montserrat" charset="0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4036</TotalTime>
  <Words>415</Words>
  <PresentationFormat>Personalizar</PresentationFormat>
  <Paragraphs>70</Paragraphs>
  <Slides>10</Slides>
  <Notes>10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4" baseType="lpstr">
      <vt:lpstr>Arial</vt:lpstr>
      <vt:lpstr>Montserrat</vt:lpstr>
      <vt:lpstr>Raleway</vt:lpstr>
      <vt:lpstr>Simple Light</vt:lpstr>
      <vt:lpstr>Articulação entre universidade, agricultores familiares e poder público no fortalecimento da Agroecologia em Araras – SP 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Sistemas Agroflorestais na Amazônia Mato-grossense: desafios enfrentados na percepção de agricultoras/es familiares</dc:title>
  <dc:creator>pc2</dc:creator>
  <cp:lastModifiedBy>Usuario</cp:lastModifiedBy>
  <cp:revision>20</cp:revision>
  <dcterms:created xsi:type="dcterms:W3CDTF">2024-10-08T16:17:25Z</dcterms:created>
  <dcterms:modified xsi:type="dcterms:W3CDTF">2024-10-23T20:11:14Z</dcterms:modified>
</cp:coreProperties>
</file>